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4"/>
  </p:sldMasterIdLst>
  <p:notesMasterIdLst>
    <p:notesMasterId r:id="rId34"/>
  </p:notesMasterIdLst>
  <p:sldIdLst>
    <p:sldId id="327" r:id="rId5"/>
    <p:sldId id="349" r:id="rId6"/>
    <p:sldId id="345" r:id="rId7"/>
    <p:sldId id="341" r:id="rId8"/>
    <p:sldId id="365" r:id="rId9"/>
    <p:sldId id="320" r:id="rId10"/>
    <p:sldId id="352" r:id="rId11"/>
    <p:sldId id="354" r:id="rId12"/>
    <p:sldId id="361" r:id="rId13"/>
    <p:sldId id="274" r:id="rId14"/>
    <p:sldId id="269" r:id="rId15"/>
    <p:sldId id="356" r:id="rId16"/>
    <p:sldId id="357" r:id="rId17"/>
    <p:sldId id="323" r:id="rId18"/>
    <p:sldId id="288" r:id="rId19"/>
    <p:sldId id="359" r:id="rId20"/>
    <p:sldId id="287" r:id="rId21"/>
    <p:sldId id="334" r:id="rId22"/>
    <p:sldId id="318" r:id="rId23"/>
    <p:sldId id="275" r:id="rId24"/>
    <p:sldId id="271" r:id="rId25"/>
    <p:sldId id="322" r:id="rId26"/>
    <p:sldId id="364" r:id="rId27"/>
    <p:sldId id="315" r:id="rId28"/>
    <p:sldId id="363" r:id="rId29"/>
    <p:sldId id="276" r:id="rId30"/>
    <p:sldId id="266" r:id="rId31"/>
    <p:sldId id="367" r:id="rId32"/>
    <p:sldId id="28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6E6C"/>
    <a:srgbClr val="52CAB8"/>
    <a:srgbClr val="FFFFFF"/>
    <a:srgbClr val="404040"/>
    <a:srgbClr val="0085A3"/>
    <a:srgbClr val="0863C2"/>
    <a:srgbClr val="F13D48"/>
    <a:srgbClr val="D9DD3D"/>
    <a:srgbClr val="AED65A"/>
    <a:srgbClr val="FF86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8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74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323DC2-D729-1C4F-9F2B-736D4B079E69}" type="doc">
      <dgm:prSet loTypeId="urn:microsoft.com/office/officeart/2005/8/layout/hList1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A5922DA-2396-214D-8500-CDA9F4127B6B}">
      <dgm:prSet phldrT="[Text]"/>
      <dgm:spPr>
        <a:solidFill>
          <a:srgbClr val="52CAB8"/>
        </a:solidFill>
        <a:ln>
          <a:noFill/>
        </a:ln>
      </dgm:spPr>
      <dgm:t>
        <a:bodyPr/>
        <a:lstStyle/>
        <a:p>
          <a:r>
            <a:rPr lang="en-US" b="1" dirty="0">
              <a:solidFill>
                <a:srgbClr val="FFFFFF"/>
              </a:solidFill>
              <a:effectLst/>
              <a:latin typeface="Helvetica" pitchFamily="2" charset="0"/>
            </a:rPr>
            <a:t>Normal Weight</a:t>
          </a:r>
          <a:endParaRPr lang="en-US" dirty="0">
            <a:solidFill>
              <a:srgbClr val="FFFFFF"/>
            </a:solidFill>
          </a:endParaRPr>
        </a:p>
      </dgm:t>
    </dgm:pt>
    <dgm:pt modelId="{9D4E2BA5-255D-2A46-A45D-D8C8C3EB7E78}" type="parTrans" cxnId="{A9D789CA-48BE-3548-96EE-065E26D16D9D}">
      <dgm:prSet/>
      <dgm:spPr/>
      <dgm:t>
        <a:bodyPr/>
        <a:lstStyle/>
        <a:p>
          <a:endParaRPr lang="en-US"/>
        </a:p>
      </dgm:t>
    </dgm:pt>
    <dgm:pt modelId="{D28317BF-20FE-6D46-BE02-FBA72312F432}" type="sibTrans" cxnId="{A9D789CA-48BE-3548-96EE-065E26D16D9D}">
      <dgm:prSet/>
      <dgm:spPr/>
      <dgm:t>
        <a:bodyPr/>
        <a:lstStyle/>
        <a:p>
          <a:endParaRPr lang="en-US"/>
        </a:p>
      </dgm:t>
    </dgm:pt>
    <dgm:pt modelId="{3FA4C09B-BC07-094C-9BF1-C4C0C58B6139}">
      <dgm:prSet phldrT="[Text]"/>
      <dgm:spPr>
        <a:solidFill>
          <a:srgbClr val="D9DD3D"/>
        </a:solidFill>
        <a:ln>
          <a:noFill/>
        </a:ln>
      </dgm:spPr>
      <dgm:t>
        <a:bodyPr/>
        <a:lstStyle/>
        <a:p>
          <a:r>
            <a:rPr lang="en-US" b="1" dirty="0">
              <a:solidFill>
                <a:schemeClr val="bg1"/>
              </a:solidFill>
              <a:effectLst/>
              <a:latin typeface="Helvetica" pitchFamily="2" charset="0"/>
            </a:rPr>
            <a:t>Overweight</a:t>
          </a:r>
          <a:endParaRPr lang="en-US" dirty="0">
            <a:solidFill>
              <a:schemeClr val="bg1"/>
            </a:solidFill>
          </a:endParaRPr>
        </a:p>
      </dgm:t>
    </dgm:pt>
    <dgm:pt modelId="{3672DD08-8D51-9449-9A1F-87AAADD69E2C}" type="parTrans" cxnId="{133B1107-7B75-C14E-A687-0D1E48EFAE38}">
      <dgm:prSet/>
      <dgm:spPr/>
      <dgm:t>
        <a:bodyPr/>
        <a:lstStyle/>
        <a:p>
          <a:endParaRPr lang="en-US"/>
        </a:p>
      </dgm:t>
    </dgm:pt>
    <dgm:pt modelId="{71867E09-9E46-2E48-B095-043CFCBB0F7C}" type="sibTrans" cxnId="{133B1107-7B75-C14E-A687-0D1E48EFAE38}">
      <dgm:prSet/>
      <dgm:spPr/>
      <dgm:t>
        <a:bodyPr/>
        <a:lstStyle/>
        <a:p>
          <a:endParaRPr lang="en-US"/>
        </a:p>
      </dgm:t>
    </dgm:pt>
    <dgm:pt modelId="{F5577C69-8EA3-BF40-AEE8-6D69AF70AE6B}">
      <dgm:prSet phldrT="[Text]" custT="1"/>
      <dgm:spPr>
        <a:solidFill>
          <a:srgbClr val="D9DD3D">
            <a:alpha val="25000"/>
          </a:srgbClr>
        </a:solidFill>
        <a:ln>
          <a:noFill/>
        </a:ln>
      </dgm:spPr>
      <dgm:t>
        <a:bodyPr anchor="ctr"/>
        <a:lstStyle/>
        <a:p>
          <a:pPr algn="ctr">
            <a:buNone/>
          </a:pPr>
          <a:r>
            <a:rPr lang="en-US" sz="3200" b="1" dirty="0">
              <a:solidFill>
                <a:srgbClr val="404040"/>
              </a:solidFill>
              <a:effectLst/>
              <a:latin typeface="Helvetica" pitchFamily="2" charset="0"/>
            </a:rPr>
            <a:t>25-29.9</a:t>
          </a:r>
          <a:endParaRPr lang="en-US" sz="3200" dirty="0">
            <a:solidFill>
              <a:srgbClr val="404040"/>
            </a:solidFill>
          </a:endParaRPr>
        </a:p>
      </dgm:t>
    </dgm:pt>
    <dgm:pt modelId="{157D5486-F290-A24E-BD95-DA7C34723FE9}" type="parTrans" cxnId="{765483DF-D640-9742-8927-8675A4D593AA}">
      <dgm:prSet/>
      <dgm:spPr/>
      <dgm:t>
        <a:bodyPr/>
        <a:lstStyle/>
        <a:p>
          <a:endParaRPr lang="en-US"/>
        </a:p>
      </dgm:t>
    </dgm:pt>
    <dgm:pt modelId="{AD18E465-63E3-6B40-B368-20567A339252}" type="sibTrans" cxnId="{765483DF-D640-9742-8927-8675A4D593AA}">
      <dgm:prSet/>
      <dgm:spPr/>
      <dgm:t>
        <a:bodyPr/>
        <a:lstStyle/>
        <a:p>
          <a:endParaRPr lang="en-US"/>
        </a:p>
      </dgm:t>
    </dgm:pt>
    <dgm:pt modelId="{99E3F6F7-5E80-824F-BE46-A3DF38907B03}">
      <dgm:prSet phldrT="[Text]"/>
      <dgm:spPr>
        <a:solidFill>
          <a:srgbClr val="FFA833"/>
        </a:solidFill>
        <a:ln>
          <a:noFill/>
        </a:ln>
      </dgm:spPr>
      <dgm:t>
        <a:bodyPr/>
        <a:lstStyle/>
        <a:p>
          <a:r>
            <a:rPr lang="en-US" b="1" dirty="0">
              <a:solidFill>
                <a:schemeClr val="bg1"/>
              </a:solidFill>
              <a:effectLst/>
              <a:latin typeface="Helvetica" pitchFamily="2" charset="0"/>
            </a:rPr>
            <a:t>Obesity</a:t>
          </a:r>
          <a:endParaRPr lang="en-US" dirty="0">
            <a:solidFill>
              <a:schemeClr val="bg1"/>
            </a:solidFill>
          </a:endParaRPr>
        </a:p>
      </dgm:t>
    </dgm:pt>
    <dgm:pt modelId="{A78BBA1E-0954-B94D-80D5-129E83BD62F6}" type="parTrans" cxnId="{AAB169A9-38A2-F148-B413-16172CBEA805}">
      <dgm:prSet/>
      <dgm:spPr/>
      <dgm:t>
        <a:bodyPr/>
        <a:lstStyle/>
        <a:p>
          <a:endParaRPr lang="en-US"/>
        </a:p>
      </dgm:t>
    </dgm:pt>
    <dgm:pt modelId="{741FCD0F-650C-8B40-88DA-C766C29C426B}" type="sibTrans" cxnId="{AAB169A9-38A2-F148-B413-16172CBEA805}">
      <dgm:prSet/>
      <dgm:spPr/>
      <dgm:t>
        <a:bodyPr/>
        <a:lstStyle/>
        <a:p>
          <a:endParaRPr lang="en-US"/>
        </a:p>
      </dgm:t>
    </dgm:pt>
    <dgm:pt modelId="{8C4DFF00-ED93-8D48-96CE-13A8CFF49B21}">
      <dgm:prSet phldrT="[Text]" custT="1"/>
      <dgm:spPr>
        <a:solidFill>
          <a:srgbClr val="FFA833">
            <a:alpha val="25000"/>
          </a:srgbClr>
        </a:solidFill>
        <a:ln>
          <a:noFill/>
        </a:ln>
      </dgm:spPr>
      <dgm:t>
        <a:bodyPr anchor="ctr"/>
        <a:lstStyle/>
        <a:p>
          <a:pPr algn="ctr">
            <a:buNone/>
          </a:pPr>
          <a:r>
            <a:rPr lang="en-US" sz="3200" b="1" dirty="0">
              <a:solidFill>
                <a:srgbClr val="404040"/>
              </a:solidFill>
              <a:effectLst/>
              <a:latin typeface="Helvetica" pitchFamily="2" charset="0"/>
            </a:rPr>
            <a:t>30-34.9</a:t>
          </a:r>
          <a:endParaRPr lang="en-US" sz="3200" dirty="0">
            <a:solidFill>
              <a:srgbClr val="404040"/>
            </a:solidFill>
          </a:endParaRPr>
        </a:p>
      </dgm:t>
    </dgm:pt>
    <dgm:pt modelId="{25F4065D-6210-074F-A21D-875AE266005E}" type="parTrans" cxnId="{9A648391-956F-8242-8E19-7DC263CD7027}">
      <dgm:prSet/>
      <dgm:spPr/>
      <dgm:t>
        <a:bodyPr/>
        <a:lstStyle/>
        <a:p>
          <a:endParaRPr lang="en-US"/>
        </a:p>
      </dgm:t>
    </dgm:pt>
    <dgm:pt modelId="{ADE75EAA-7268-2B4D-AE23-A988EC7A7203}" type="sibTrans" cxnId="{9A648391-956F-8242-8E19-7DC263CD7027}">
      <dgm:prSet/>
      <dgm:spPr/>
      <dgm:t>
        <a:bodyPr/>
        <a:lstStyle/>
        <a:p>
          <a:endParaRPr lang="en-US"/>
        </a:p>
      </dgm:t>
    </dgm:pt>
    <dgm:pt modelId="{C9F1490A-8648-BE47-9D2E-64666E531AD7}">
      <dgm:prSet custT="1"/>
      <dgm:spPr>
        <a:solidFill>
          <a:srgbClr val="FA6E6D">
            <a:alpha val="25000"/>
          </a:srgbClr>
        </a:solidFill>
        <a:ln>
          <a:noFill/>
        </a:ln>
      </dgm:spPr>
      <dgm:t>
        <a:bodyPr anchor="ctr"/>
        <a:lstStyle/>
        <a:p>
          <a:pPr algn="ctr">
            <a:buNone/>
          </a:pPr>
          <a:r>
            <a:rPr lang="en-US" sz="3200" b="1" dirty="0">
              <a:solidFill>
                <a:srgbClr val="404040"/>
              </a:solidFill>
              <a:effectLst/>
              <a:latin typeface="Helvetica" pitchFamily="2" charset="0"/>
            </a:rPr>
            <a:t>≥40</a:t>
          </a:r>
          <a:endParaRPr lang="en-US" sz="3200" dirty="0">
            <a:solidFill>
              <a:srgbClr val="404040"/>
            </a:solidFill>
          </a:endParaRPr>
        </a:p>
      </dgm:t>
    </dgm:pt>
    <dgm:pt modelId="{411AFD85-8462-8048-9588-4E882EE2691C}" type="parTrans" cxnId="{4E098A2E-ECC7-A047-BD81-90963080AF59}">
      <dgm:prSet/>
      <dgm:spPr/>
      <dgm:t>
        <a:bodyPr/>
        <a:lstStyle/>
        <a:p>
          <a:endParaRPr lang="en-US"/>
        </a:p>
      </dgm:t>
    </dgm:pt>
    <dgm:pt modelId="{67896424-89C0-8946-A500-59E039DBE7EB}" type="sibTrans" cxnId="{4E098A2E-ECC7-A047-BD81-90963080AF59}">
      <dgm:prSet/>
      <dgm:spPr/>
      <dgm:t>
        <a:bodyPr/>
        <a:lstStyle/>
        <a:p>
          <a:endParaRPr lang="en-US"/>
        </a:p>
      </dgm:t>
    </dgm:pt>
    <dgm:pt modelId="{EE1B2F2F-6864-4741-9CF3-440F3E1ED978}">
      <dgm:prSet/>
      <dgm:spPr>
        <a:solidFill>
          <a:srgbClr val="FF863F"/>
        </a:solidFill>
        <a:ln>
          <a:noFill/>
        </a:ln>
      </dgm:spPr>
      <dgm:t>
        <a:bodyPr/>
        <a:lstStyle/>
        <a:p>
          <a:r>
            <a:rPr lang="en-US" b="1" dirty="0">
              <a:solidFill>
                <a:schemeClr val="bg1"/>
              </a:solidFill>
              <a:effectLst/>
              <a:latin typeface="Helvetica" pitchFamily="2" charset="0"/>
            </a:rPr>
            <a:t>Severe Obesity</a:t>
          </a:r>
          <a:endParaRPr lang="en-US" dirty="0">
            <a:solidFill>
              <a:schemeClr val="bg1"/>
            </a:solidFill>
          </a:endParaRPr>
        </a:p>
      </dgm:t>
    </dgm:pt>
    <dgm:pt modelId="{7F605BC0-64F7-0E47-9490-4E377B140A01}" type="parTrans" cxnId="{23A2CFE3-1F3C-6249-98DB-2D53FDD51DA5}">
      <dgm:prSet/>
      <dgm:spPr/>
      <dgm:t>
        <a:bodyPr/>
        <a:lstStyle/>
        <a:p>
          <a:endParaRPr lang="en-US"/>
        </a:p>
      </dgm:t>
    </dgm:pt>
    <dgm:pt modelId="{7D2B4BA7-FA9B-484F-8537-A6F6950E8CBA}" type="sibTrans" cxnId="{23A2CFE3-1F3C-6249-98DB-2D53FDD51DA5}">
      <dgm:prSet/>
      <dgm:spPr/>
      <dgm:t>
        <a:bodyPr/>
        <a:lstStyle/>
        <a:p>
          <a:endParaRPr lang="en-US"/>
        </a:p>
      </dgm:t>
    </dgm:pt>
    <dgm:pt modelId="{8BD8202C-9274-7746-88D1-87D4D57802ED}">
      <dgm:prSet/>
      <dgm:spPr>
        <a:solidFill>
          <a:srgbClr val="FA6E6D"/>
        </a:solidFill>
        <a:ln>
          <a:noFill/>
        </a:ln>
      </dgm:spPr>
      <dgm:t>
        <a:bodyPr/>
        <a:lstStyle/>
        <a:p>
          <a:r>
            <a:rPr lang="en-US" b="1" dirty="0">
              <a:solidFill>
                <a:schemeClr val="bg1"/>
              </a:solidFill>
              <a:effectLst/>
              <a:latin typeface="Helvetica" pitchFamily="2" charset="0"/>
            </a:rPr>
            <a:t>Morbid Obesity</a:t>
          </a:r>
          <a:endParaRPr lang="en-US" dirty="0">
            <a:solidFill>
              <a:schemeClr val="bg1"/>
            </a:solidFill>
          </a:endParaRPr>
        </a:p>
      </dgm:t>
    </dgm:pt>
    <dgm:pt modelId="{D7C34122-B815-2046-8FA1-DC681B6D9F8D}" type="parTrans" cxnId="{A33FB0AA-5CFB-E24B-82E6-271417FFBC4B}">
      <dgm:prSet/>
      <dgm:spPr/>
      <dgm:t>
        <a:bodyPr/>
        <a:lstStyle/>
        <a:p>
          <a:endParaRPr lang="en-US"/>
        </a:p>
      </dgm:t>
    </dgm:pt>
    <dgm:pt modelId="{C4CD5CC3-CD4B-C042-8B29-C547AB17FB53}" type="sibTrans" cxnId="{A33FB0AA-5CFB-E24B-82E6-271417FFBC4B}">
      <dgm:prSet/>
      <dgm:spPr/>
      <dgm:t>
        <a:bodyPr/>
        <a:lstStyle/>
        <a:p>
          <a:endParaRPr lang="en-US"/>
        </a:p>
      </dgm:t>
    </dgm:pt>
    <dgm:pt modelId="{40EBDE36-7BBF-2641-867E-928BDB16F4D0}">
      <dgm:prSet custT="1"/>
      <dgm:spPr>
        <a:solidFill>
          <a:srgbClr val="FF863F">
            <a:alpha val="25000"/>
          </a:srgbClr>
        </a:solidFill>
        <a:ln>
          <a:noFill/>
        </a:ln>
      </dgm:spPr>
      <dgm:t>
        <a:bodyPr anchor="ctr"/>
        <a:lstStyle/>
        <a:p>
          <a:pPr algn="ctr">
            <a:buNone/>
          </a:pPr>
          <a:r>
            <a:rPr lang="en-US" sz="3200" b="1" dirty="0">
              <a:solidFill>
                <a:srgbClr val="404040"/>
              </a:solidFill>
              <a:effectLst/>
              <a:latin typeface="Helvetica" pitchFamily="2" charset="0"/>
            </a:rPr>
            <a:t>35-39.9</a:t>
          </a:r>
          <a:endParaRPr lang="en-US" sz="3200" dirty="0">
            <a:solidFill>
              <a:srgbClr val="404040"/>
            </a:solidFill>
          </a:endParaRPr>
        </a:p>
      </dgm:t>
    </dgm:pt>
    <dgm:pt modelId="{010693B6-609C-744F-8D81-15F22276B851}" type="parTrans" cxnId="{D95B8BF7-65B0-8948-A7DF-D5B4B0C9936A}">
      <dgm:prSet/>
      <dgm:spPr/>
      <dgm:t>
        <a:bodyPr/>
        <a:lstStyle/>
        <a:p>
          <a:endParaRPr lang="en-US"/>
        </a:p>
      </dgm:t>
    </dgm:pt>
    <dgm:pt modelId="{3B7B224B-02CF-2749-8103-C0D08665B44A}" type="sibTrans" cxnId="{D95B8BF7-65B0-8948-A7DF-D5B4B0C9936A}">
      <dgm:prSet/>
      <dgm:spPr/>
      <dgm:t>
        <a:bodyPr/>
        <a:lstStyle/>
        <a:p>
          <a:endParaRPr lang="en-US"/>
        </a:p>
      </dgm:t>
    </dgm:pt>
    <dgm:pt modelId="{16617153-36BB-A64B-8067-03193D168BB2}">
      <dgm:prSet phldrT="[Text]" custT="1"/>
      <dgm:spPr>
        <a:solidFill>
          <a:srgbClr val="52CAB8">
            <a:alpha val="25000"/>
          </a:srgbClr>
        </a:solidFill>
        <a:ln>
          <a:noFill/>
        </a:ln>
      </dgm:spPr>
      <dgm:t>
        <a:bodyPr anchor="ctr"/>
        <a:lstStyle/>
        <a:p>
          <a:pPr algn="ctr" rtl="0">
            <a:buNone/>
          </a:pPr>
          <a:r>
            <a:rPr lang="en-US" sz="3200" b="1" dirty="0">
              <a:solidFill>
                <a:srgbClr val="404040"/>
              </a:solidFill>
              <a:effectLst/>
              <a:latin typeface="Helvetica" pitchFamily="2" charset="0"/>
            </a:rPr>
            <a:t>&lt;25</a:t>
          </a:r>
          <a:endParaRPr lang="en-US" sz="3200" dirty="0">
            <a:solidFill>
              <a:srgbClr val="404040"/>
            </a:solidFill>
          </a:endParaRPr>
        </a:p>
      </dgm:t>
    </dgm:pt>
    <dgm:pt modelId="{A3C6DFC1-A98D-EE4F-A229-1E3B6EE80A74}" type="parTrans" cxnId="{2EC65FE7-DFA5-D640-8332-947A638C8F74}">
      <dgm:prSet/>
      <dgm:spPr/>
      <dgm:t>
        <a:bodyPr/>
        <a:lstStyle/>
        <a:p>
          <a:endParaRPr lang="en-US"/>
        </a:p>
      </dgm:t>
    </dgm:pt>
    <dgm:pt modelId="{D765BF83-2F8F-0E41-9E92-5B65D3537882}" type="sibTrans" cxnId="{2EC65FE7-DFA5-D640-8332-947A638C8F74}">
      <dgm:prSet/>
      <dgm:spPr/>
      <dgm:t>
        <a:bodyPr/>
        <a:lstStyle/>
        <a:p>
          <a:endParaRPr lang="en-US"/>
        </a:p>
      </dgm:t>
    </dgm:pt>
    <dgm:pt modelId="{25D1C25E-EECE-2844-82FF-35B6D93FE360}" type="pres">
      <dgm:prSet presAssocID="{50323DC2-D729-1C4F-9F2B-736D4B079E69}" presName="Name0" presStyleCnt="0">
        <dgm:presLayoutVars>
          <dgm:dir/>
          <dgm:animLvl val="lvl"/>
          <dgm:resizeHandles val="exact"/>
        </dgm:presLayoutVars>
      </dgm:prSet>
      <dgm:spPr/>
    </dgm:pt>
    <dgm:pt modelId="{69482784-1866-334D-B945-08E6623EF5E9}" type="pres">
      <dgm:prSet presAssocID="{FA5922DA-2396-214D-8500-CDA9F4127B6B}" presName="composite" presStyleCnt="0"/>
      <dgm:spPr/>
    </dgm:pt>
    <dgm:pt modelId="{F14F211B-95A2-1945-BC6D-03C7548A483C}" type="pres">
      <dgm:prSet presAssocID="{FA5922DA-2396-214D-8500-CDA9F4127B6B}" presName="parTx" presStyleLbl="alignNode1" presStyleIdx="0" presStyleCnt="5" custScaleY="133535">
        <dgm:presLayoutVars>
          <dgm:chMax val="0"/>
          <dgm:chPref val="0"/>
          <dgm:bulletEnabled val="1"/>
        </dgm:presLayoutVars>
      </dgm:prSet>
      <dgm:spPr/>
    </dgm:pt>
    <dgm:pt modelId="{F885ABB7-3036-F140-84E8-A6D6B24CDF91}" type="pres">
      <dgm:prSet presAssocID="{FA5922DA-2396-214D-8500-CDA9F4127B6B}" presName="desTx" presStyleLbl="alignAccFollowNode1" presStyleIdx="0" presStyleCnt="5" custScaleY="151258" custLinFactNeighborY="34380">
        <dgm:presLayoutVars>
          <dgm:bulletEnabled val="1"/>
        </dgm:presLayoutVars>
      </dgm:prSet>
      <dgm:spPr/>
    </dgm:pt>
    <dgm:pt modelId="{834AE95D-F31C-5047-88EB-240DABA23637}" type="pres">
      <dgm:prSet presAssocID="{D28317BF-20FE-6D46-BE02-FBA72312F432}" presName="space" presStyleCnt="0"/>
      <dgm:spPr/>
    </dgm:pt>
    <dgm:pt modelId="{89904B99-EF0B-D74F-A10E-1C98282B8AE5}" type="pres">
      <dgm:prSet presAssocID="{3FA4C09B-BC07-094C-9BF1-C4C0C58B6139}" presName="composite" presStyleCnt="0"/>
      <dgm:spPr/>
    </dgm:pt>
    <dgm:pt modelId="{62E47CD9-3396-3E4D-9447-B55CBC83D795}" type="pres">
      <dgm:prSet presAssocID="{3FA4C09B-BC07-094C-9BF1-C4C0C58B6139}" presName="parTx" presStyleLbl="alignNode1" presStyleIdx="1" presStyleCnt="5" custScaleY="133535">
        <dgm:presLayoutVars>
          <dgm:chMax val="0"/>
          <dgm:chPref val="0"/>
          <dgm:bulletEnabled val="1"/>
        </dgm:presLayoutVars>
      </dgm:prSet>
      <dgm:spPr/>
    </dgm:pt>
    <dgm:pt modelId="{ACBFD464-EB9B-EC47-9B8A-7B7D5FC380D0}" type="pres">
      <dgm:prSet presAssocID="{3FA4C09B-BC07-094C-9BF1-C4C0C58B6139}" presName="desTx" presStyleLbl="alignAccFollowNode1" presStyleIdx="1" presStyleCnt="5" custScaleY="151258" custLinFactNeighborY="34380">
        <dgm:presLayoutVars>
          <dgm:bulletEnabled val="1"/>
        </dgm:presLayoutVars>
      </dgm:prSet>
      <dgm:spPr/>
    </dgm:pt>
    <dgm:pt modelId="{85D3B5DA-24F8-6D4B-A341-EA76191B102A}" type="pres">
      <dgm:prSet presAssocID="{71867E09-9E46-2E48-B095-043CFCBB0F7C}" presName="space" presStyleCnt="0"/>
      <dgm:spPr/>
    </dgm:pt>
    <dgm:pt modelId="{4AB5E718-7687-7440-8EFE-959C1F63A2D0}" type="pres">
      <dgm:prSet presAssocID="{99E3F6F7-5E80-824F-BE46-A3DF38907B03}" presName="composite" presStyleCnt="0"/>
      <dgm:spPr/>
    </dgm:pt>
    <dgm:pt modelId="{70F2AAAC-87B2-E044-B331-D172002DA0FB}" type="pres">
      <dgm:prSet presAssocID="{99E3F6F7-5E80-824F-BE46-A3DF38907B03}" presName="parTx" presStyleLbl="alignNode1" presStyleIdx="2" presStyleCnt="5" custScaleY="133535">
        <dgm:presLayoutVars>
          <dgm:chMax val="0"/>
          <dgm:chPref val="0"/>
          <dgm:bulletEnabled val="1"/>
        </dgm:presLayoutVars>
      </dgm:prSet>
      <dgm:spPr/>
    </dgm:pt>
    <dgm:pt modelId="{B96EF73E-1E31-1548-A88F-60807874291E}" type="pres">
      <dgm:prSet presAssocID="{99E3F6F7-5E80-824F-BE46-A3DF38907B03}" presName="desTx" presStyleLbl="alignAccFollowNode1" presStyleIdx="2" presStyleCnt="5" custScaleY="151258" custLinFactNeighborY="34380">
        <dgm:presLayoutVars>
          <dgm:bulletEnabled val="1"/>
        </dgm:presLayoutVars>
      </dgm:prSet>
      <dgm:spPr/>
    </dgm:pt>
    <dgm:pt modelId="{CCA5B994-916F-B449-8C69-B633FA09E409}" type="pres">
      <dgm:prSet presAssocID="{741FCD0F-650C-8B40-88DA-C766C29C426B}" presName="space" presStyleCnt="0"/>
      <dgm:spPr/>
    </dgm:pt>
    <dgm:pt modelId="{B9CC58EB-780D-B842-9C2D-D8AA818CE94A}" type="pres">
      <dgm:prSet presAssocID="{EE1B2F2F-6864-4741-9CF3-440F3E1ED978}" presName="composite" presStyleCnt="0"/>
      <dgm:spPr/>
    </dgm:pt>
    <dgm:pt modelId="{F30F6AEE-2367-8F49-9940-0735F37E112D}" type="pres">
      <dgm:prSet presAssocID="{EE1B2F2F-6864-4741-9CF3-440F3E1ED978}" presName="parTx" presStyleLbl="alignNode1" presStyleIdx="3" presStyleCnt="5" custScaleY="133535">
        <dgm:presLayoutVars>
          <dgm:chMax val="0"/>
          <dgm:chPref val="0"/>
          <dgm:bulletEnabled val="1"/>
        </dgm:presLayoutVars>
      </dgm:prSet>
      <dgm:spPr/>
    </dgm:pt>
    <dgm:pt modelId="{02D6F76D-AA3C-8042-830E-07484533BC59}" type="pres">
      <dgm:prSet presAssocID="{EE1B2F2F-6864-4741-9CF3-440F3E1ED978}" presName="desTx" presStyleLbl="alignAccFollowNode1" presStyleIdx="3" presStyleCnt="5" custScaleY="151258" custLinFactNeighborY="34380">
        <dgm:presLayoutVars>
          <dgm:bulletEnabled val="1"/>
        </dgm:presLayoutVars>
      </dgm:prSet>
      <dgm:spPr/>
    </dgm:pt>
    <dgm:pt modelId="{18409C24-8F9B-ED43-BB8D-BFE680EBFCE0}" type="pres">
      <dgm:prSet presAssocID="{7D2B4BA7-FA9B-484F-8537-A6F6950E8CBA}" presName="space" presStyleCnt="0"/>
      <dgm:spPr/>
    </dgm:pt>
    <dgm:pt modelId="{EE5EF485-AF68-3742-91A2-590FCC2267EA}" type="pres">
      <dgm:prSet presAssocID="{8BD8202C-9274-7746-88D1-87D4D57802ED}" presName="composite" presStyleCnt="0"/>
      <dgm:spPr/>
    </dgm:pt>
    <dgm:pt modelId="{DCBA13CE-1739-8844-BD53-B1AF373D6B9E}" type="pres">
      <dgm:prSet presAssocID="{8BD8202C-9274-7746-88D1-87D4D57802ED}" presName="parTx" presStyleLbl="alignNode1" presStyleIdx="4" presStyleCnt="5" custScaleY="133535">
        <dgm:presLayoutVars>
          <dgm:chMax val="0"/>
          <dgm:chPref val="0"/>
          <dgm:bulletEnabled val="1"/>
        </dgm:presLayoutVars>
      </dgm:prSet>
      <dgm:spPr/>
    </dgm:pt>
    <dgm:pt modelId="{DF7E7D8D-7443-F849-838A-66A132AE1431}" type="pres">
      <dgm:prSet presAssocID="{8BD8202C-9274-7746-88D1-87D4D57802ED}" presName="desTx" presStyleLbl="alignAccFollowNode1" presStyleIdx="4" presStyleCnt="5" custScaleY="151258" custLinFactNeighborY="34380">
        <dgm:presLayoutVars>
          <dgm:bulletEnabled val="1"/>
        </dgm:presLayoutVars>
      </dgm:prSet>
      <dgm:spPr/>
    </dgm:pt>
  </dgm:ptLst>
  <dgm:cxnLst>
    <dgm:cxn modelId="{D77E3401-CF04-4545-B942-35BE3F4FFB82}" type="presOf" srcId="{16617153-36BB-A64B-8067-03193D168BB2}" destId="{F885ABB7-3036-F140-84E8-A6D6B24CDF91}" srcOrd="0" destOrd="0" presId="urn:microsoft.com/office/officeart/2005/8/layout/hList1"/>
    <dgm:cxn modelId="{133B1107-7B75-C14E-A687-0D1E48EFAE38}" srcId="{50323DC2-D729-1C4F-9F2B-736D4B079E69}" destId="{3FA4C09B-BC07-094C-9BF1-C4C0C58B6139}" srcOrd="1" destOrd="0" parTransId="{3672DD08-8D51-9449-9A1F-87AAADD69E2C}" sibTransId="{71867E09-9E46-2E48-B095-043CFCBB0F7C}"/>
    <dgm:cxn modelId="{4E098A2E-ECC7-A047-BD81-90963080AF59}" srcId="{8BD8202C-9274-7746-88D1-87D4D57802ED}" destId="{C9F1490A-8648-BE47-9D2E-64666E531AD7}" srcOrd="0" destOrd="0" parTransId="{411AFD85-8462-8048-9588-4E882EE2691C}" sibTransId="{67896424-89C0-8946-A500-59E039DBE7EB}"/>
    <dgm:cxn modelId="{0E285E86-1F9D-394A-8AD4-5EA237F2A3F0}" type="presOf" srcId="{F5577C69-8EA3-BF40-AEE8-6D69AF70AE6B}" destId="{ACBFD464-EB9B-EC47-9B8A-7B7D5FC380D0}" srcOrd="0" destOrd="0" presId="urn:microsoft.com/office/officeart/2005/8/layout/hList1"/>
    <dgm:cxn modelId="{1C73C987-B628-9D49-95DA-CD0C141DA0B1}" type="presOf" srcId="{50323DC2-D729-1C4F-9F2B-736D4B079E69}" destId="{25D1C25E-EECE-2844-82FF-35B6D93FE360}" srcOrd="0" destOrd="0" presId="urn:microsoft.com/office/officeart/2005/8/layout/hList1"/>
    <dgm:cxn modelId="{C55FF18A-6446-9140-8EAE-7306F47560B4}" type="presOf" srcId="{EE1B2F2F-6864-4741-9CF3-440F3E1ED978}" destId="{F30F6AEE-2367-8F49-9940-0735F37E112D}" srcOrd="0" destOrd="0" presId="urn:microsoft.com/office/officeart/2005/8/layout/hList1"/>
    <dgm:cxn modelId="{9A648391-956F-8242-8E19-7DC263CD7027}" srcId="{99E3F6F7-5E80-824F-BE46-A3DF38907B03}" destId="{8C4DFF00-ED93-8D48-96CE-13A8CFF49B21}" srcOrd="0" destOrd="0" parTransId="{25F4065D-6210-074F-A21D-875AE266005E}" sibTransId="{ADE75EAA-7268-2B4D-AE23-A988EC7A7203}"/>
    <dgm:cxn modelId="{E6245097-945A-0B4F-A63D-A3827C6C9FEF}" type="presOf" srcId="{40EBDE36-7BBF-2641-867E-928BDB16F4D0}" destId="{02D6F76D-AA3C-8042-830E-07484533BC59}" srcOrd="0" destOrd="0" presId="urn:microsoft.com/office/officeart/2005/8/layout/hList1"/>
    <dgm:cxn modelId="{AAB169A9-38A2-F148-B413-16172CBEA805}" srcId="{50323DC2-D729-1C4F-9F2B-736D4B079E69}" destId="{99E3F6F7-5E80-824F-BE46-A3DF38907B03}" srcOrd="2" destOrd="0" parTransId="{A78BBA1E-0954-B94D-80D5-129E83BD62F6}" sibTransId="{741FCD0F-650C-8B40-88DA-C766C29C426B}"/>
    <dgm:cxn modelId="{A33FB0AA-5CFB-E24B-82E6-271417FFBC4B}" srcId="{50323DC2-D729-1C4F-9F2B-736D4B079E69}" destId="{8BD8202C-9274-7746-88D1-87D4D57802ED}" srcOrd="4" destOrd="0" parTransId="{D7C34122-B815-2046-8FA1-DC681B6D9F8D}" sibTransId="{C4CD5CC3-CD4B-C042-8B29-C547AB17FB53}"/>
    <dgm:cxn modelId="{774D85AD-D5D6-5342-AF02-4C451FFEDF10}" type="presOf" srcId="{C9F1490A-8648-BE47-9D2E-64666E531AD7}" destId="{DF7E7D8D-7443-F849-838A-66A132AE1431}" srcOrd="0" destOrd="0" presId="urn:microsoft.com/office/officeart/2005/8/layout/hList1"/>
    <dgm:cxn modelId="{A9D789CA-48BE-3548-96EE-065E26D16D9D}" srcId="{50323DC2-D729-1C4F-9F2B-736D4B079E69}" destId="{FA5922DA-2396-214D-8500-CDA9F4127B6B}" srcOrd="0" destOrd="0" parTransId="{9D4E2BA5-255D-2A46-A45D-D8C8C3EB7E78}" sibTransId="{D28317BF-20FE-6D46-BE02-FBA72312F432}"/>
    <dgm:cxn modelId="{765483DF-D640-9742-8927-8675A4D593AA}" srcId="{3FA4C09B-BC07-094C-9BF1-C4C0C58B6139}" destId="{F5577C69-8EA3-BF40-AEE8-6D69AF70AE6B}" srcOrd="0" destOrd="0" parTransId="{157D5486-F290-A24E-BD95-DA7C34723FE9}" sibTransId="{AD18E465-63E3-6B40-B368-20567A339252}"/>
    <dgm:cxn modelId="{A9C263E1-FBFD-D444-AF6E-9A8D8F57E8D8}" type="presOf" srcId="{99E3F6F7-5E80-824F-BE46-A3DF38907B03}" destId="{70F2AAAC-87B2-E044-B331-D172002DA0FB}" srcOrd="0" destOrd="0" presId="urn:microsoft.com/office/officeart/2005/8/layout/hList1"/>
    <dgm:cxn modelId="{E17198E3-3660-9D4F-AC93-8DA7874E1DCD}" type="presOf" srcId="{3FA4C09B-BC07-094C-9BF1-C4C0C58B6139}" destId="{62E47CD9-3396-3E4D-9447-B55CBC83D795}" srcOrd="0" destOrd="0" presId="urn:microsoft.com/office/officeart/2005/8/layout/hList1"/>
    <dgm:cxn modelId="{23A2CFE3-1F3C-6249-98DB-2D53FDD51DA5}" srcId="{50323DC2-D729-1C4F-9F2B-736D4B079E69}" destId="{EE1B2F2F-6864-4741-9CF3-440F3E1ED978}" srcOrd="3" destOrd="0" parTransId="{7F605BC0-64F7-0E47-9490-4E377B140A01}" sibTransId="{7D2B4BA7-FA9B-484F-8537-A6F6950E8CBA}"/>
    <dgm:cxn modelId="{2EC65FE7-DFA5-D640-8332-947A638C8F74}" srcId="{FA5922DA-2396-214D-8500-CDA9F4127B6B}" destId="{16617153-36BB-A64B-8067-03193D168BB2}" srcOrd="0" destOrd="0" parTransId="{A3C6DFC1-A98D-EE4F-A229-1E3B6EE80A74}" sibTransId="{D765BF83-2F8F-0E41-9E92-5B65D3537882}"/>
    <dgm:cxn modelId="{88A9F7ED-52EA-DF4F-B5E1-E94E8E7A02B8}" type="presOf" srcId="{FA5922DA-2396-214D-8500-CDA9F4127B6B}" destId="{F14F211B-95A2-1945-BC6D-03C7548A483C}" srcOrd="0" destOrd="0" presId="urn:microsoft.com/office/officeart/2005/8/layout/hList1"/>
    <dgm:cxn modelId="{342BB9F1-7B63-4C48-BE27-E78E23ECA40D}" type="presOf" srcId="{8C4DFF00-ED93-8D48-96CE-13A8CFF49B21}" destId="{B96EF73E-1E31-1548-A88F-60807874291E}" srcOrd="0" destOrd="0" presId="urn:microsoft.com/office/officeart/2005/8/layout/hList1"/>
    <dgm:cxn modelId="{EA9DB2F4-01F2-CC41-9043-2E1234D28DC3}" type="presOf" srcId="{8BD8202C-9274-7746-88D1-87D4D57802ED}" destId="{DCBA13CE-1739-8844-BD53-B1AF373D6B9E}" srcOrd="0" destOrd="0" presId="urn:microsoft.com/office/officeart/2005/8/layout/hList1"/>
    <dgm:cxn modelId="{D95B8BF7-65B0-8948-A7DF-D5B4B0C9936A}" srcId="{EE1B2F2F-6864-4741-9CF3-440F3E1ED978}" destId="{40EBDE36-7BBF-2641-867E-928BDB16F4D0}" srcOrd="0" destOrd="0" parTransId="{010693B6-609C-744F-8D81-15F22276B851}" sibTransId="{3B7B224B-02CF-2749-8103-C0D08665B44A}"/>
    <dgm:cxn modelId="{5BDAE394-D616-B04F-A9D6-872B1F53B95E}" type="presParOf" srcId="{25D1C25E-EECE-2844-82FF-35B6D93FE360}" destId="{69482784-1866-334D-B945-08E6623EF5E9}" srcOrd="0" destOrd="0" presId="urn:microsoft.com/office/officeart/2005/8/layout/hList1"/>
    <dgm:cxn modelId="{07D89F9D-5DC0-5B45-9A15-FF0F4F51FE0A}" type="presParOf" srcId="{69482784-1866-334D-B945-08E6623EF5E9}" destId="{F14F211B-95A2-1945-BC6D-03C7548A483C}" srcOrd="0" destOrd="0" presId="urn:microsoft.com/office/officeart/2005/8/layout/hList1"/>
    <dgm:cxn modelId="{19604D13-B5C8-E94A-844F-1F8BB427F1CF}" type="presParOf" srcId="{69482784-1866-334D-B945-08E6623EF5E9}" destId="{F885ABB7-3036-F140-84E8-A6D6B24CDF91}" srcOrd="1" destOrd="0" presId="urn:microsoft.com/office/officeart/2005/8/layout/hList1"/>
    <dgm:cxn modelId="{2F44A6D8-1846-FB40-B265-BE2929B9A2D3}" type="presParOf" srcId="{25D1C25E-EECE-2844-82FF-35B6D93FE360}" destId="{834AE95D-F31C-5047-88EB-240DABA23637}" srcOrd="1" destOrd="0" presId="urn:microsoft.com/office/officeart/2005/8/layout/hList1"/>
    <dgm:cxn modelId="{E0299EAE-754E-6C48-9969-2A9788A4E9E7}" type="presParOf" srcId="{25D1C25E-EECE-2844-82FF-35B6D93FE360}" destId="{89904B99-EF0B-D74F-A10E-1C98282B8AE5}" srcOrd="2" destOrd="0" presId="urn:microsoft.com/office/officeart/2005/8/layout/hList1"/>
    <dgm:cxn modelId="{A324DDEE-82F2-224F-BD0F-FB4E59D7C702}" type="presParOf" srcId="{89904B99-EF0B-D74F-A10E-1C98282B8AE5}" destId="{62E47CD9-3396-3E4D-9447-B55CBC83D795}" srcOrd="0" destOrd="0" presId="urn:microsoft.com/office/officeart/2005/8/layout/hList1"/>
    <dgm:cxn modelId="{1FA13AD8-F393-7D4F-9C27-5ED50031826B}" type="presParOf" srcId="{89904B99-EF0B-D74F-A10E-1C98282B8AE5}" destId="{ACBFD464-EB9B-EC47-9B8A-7B7D5FC380D0}" srcOrd="1" destOrd="0" presId="urn:microsoft.com/office/officeart/2005/8/layout/hList1"/>
    <dgm:cxn modelId="{25F60CA3-98A1-FE40-B442-5B167771FF09}" type="presParOf" srcId="{25D1C25E-EECE-2844-82FF-35B6D93FE360}" destId="{85D3B5DA-24F8-6D4B-A341-EA76191B102A}" srcOrd="3" destOrd="0" presId="urn:microsoft.com/office/officeart/2005/8/layout/hList1"/>
    <dgm:cxn modelId="{2EC70B9B-6489-8C4E-AA1C-D179C1F813AC}" type="presParOf" srcId="{25D1C25E-EECE-2844-82FF-35B6D93FE360}" destId="{4AB5E718-7687-7440-8EFE-959C1F63A2D0}" srcOrd="4" destOrd="0" presId="urn:microsoft.com/office/officeart/2005/8/layout/hList1"/>
    <dgm:cxn modelId="{BF7A6C6C-3011-0949-87CA-08BE308971B2}" type="presParOf" srcId="{4AB5E718-7687-7440-8EFE-959C1F63A2D0}" destId="{70F2AAAC-87B2-E044-B331-D172002DA0FB}" srcOrd="0" destOrd="0" presId="urn:microsoft.com/office/officeart/2005/8/layout/hList1"/>
    <dgm:cxn modelId="{5A388C03-8CF3-2D4B-B7DE-C9432043FBA0}" type="presParOf" srcId="{4AB5E718-7687-7440-8EFE-959C1F63A2D0}" destId="{B96EF73E-1E31-1548-A88F-60807874291E}" srcOrd="1" destOrd="0" presId="urn:microsoft.com/office/officeart/2005/8/layout/hList1"/>
    <dgm:cxn modelId="{7882CF2C-C4C1-A448-AA0D-162990C48A10}" type="presParOf" srcId="{25D1C25E-EECE-2844-82FF-35B6D93FE360}" destId="{CCA5B994-916F-B449-8C69-B633FA09E409}" srcOrd="5" destOrd="0" presId="urn:microsoft.com/office/officeart/2005/8/layout/hList1"/>
    <dgm:cxn modelId="{F320583C-AF50-294B-B194-0FF395386E78}" type="presParOf" srcId="{25D1C25E-EECE-2844-82FF-35B6D93FE360}" destId="{B9CC58EB-780D-B842-9C2D-D8AA818CE94A}" srcOrd="6" destOrd="0" presId="urn:microsoft.com/office/officeart/2005/8/layout/hList1"/>
    <dgm:cxn modelId="{AC1F3895-76CE-E64B-BFB8-7B87894E9C76}" type="presParOf" srcId="{B9CC58EB-780D-B842-9C2D-D8AA818CE94A}" destId="{F30F6AEE-2367-8F49-9940-0735F37E112D}" srcOrd="0" destOrd="0" presId="urn:microsoft.com/office/officeart/2005/8/layout/hList1"/>
    <dgm:cxn modelId="{798314AF-846B-B04E-9852-D5A9AD4A3B26}" type="presParOf" srcId="{B9CC58EB-780D-B842-9C2D-D8AA818CE94A}" destId="{02D6F76D-AA3C-8042-830E-07484533BC59}" srcOrd="1" destOrd="0" presId="urn:microsoft.com/office/officeart/2005/8/layout/hList1"/>
    <dgm:cxn modelId="{E259899E-A7C5-1F46-A3ED-25734ABEF365}" type="presParOf" srcId="{25D1C25E-EECE-2844-82FF-35B6D93FE360}" destId="{18409C24-8F9B-ED43-BB8D-BFE680EBFCE0}" srcOrd="7" destOrd="0" presId="urn:microsoft.com/office/officeart/2005/8/layout/hList1"/>
    <dgm:cxn modelId="{0A46099A-0FE4-7740-AE09-13988B06D0B8}" type="presParOf" srcId="{25D1C25E-EECE-2844-82FF-35B6D93FE360}" destId="{EE5EF485-AF68-3742-91A2-590FCC2267EA}" srcOrd="8" destOrd="0" presId="urn:microsoft.com/office/officeart/2005/8/layout/hList1"/>
    <dgm:cxn modelId="{82336322-49F3-E147-9B5F-DDCFBBE20FF4}" type="presParOf" srcId="{EE5EF485-AF68-3742-91A2-590FCC2267EA}" destId="{DCBA13CE-1739-8844-BD53-B1AF373D6B9E}" srcOrd="0" destOrd="0" presId="urn:microsoft.com/office/officeart/2005/8/layout/hList1"/>
    <dgm:cxn modelId="{D6CA92DE-CE12-2A47-85C7-94E4E253866F}" type="presParOf" srcId="{EE5EF485-AF68-3742-91A2-590FCC2267EA}" destId="{DF7E7D8D-7443-F849-838A-66A132AE143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4F211B-95A2-1945-BC6D-03C7548A483C}">
      <dsp:nvSpPr>
        <dsp:cNvPr id="0" name=""/>
        <dsp:cNvSpPr/>
      </dsp:nvSpPr>
      <dsp:spPr>
        <a:xfrm>
          <a:off x="5351" y="588559"/>
          <a:ext cx="2051282" cy="1082476"/>
        </a:xfrm>
        <a:prstGeom prst="rect">
          <a:avLst/>
        </a:prstGeom>
        <a:solidFill>
          <a:srgbClr val="52CAB8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rgbClr val="FFFFFF"/>
              </a:solidFill>
              <a:effectLst/>
              <a:latin typeface="Helvetica" pitchFamily="2" charset="0"/>
            </a:rPr>
            <a:t>Normal Weight</a:t>
          </a:r>
          <a:endParaRPr lang="en-US" sz="2300" kern="1200" dirty="0">
            <a:solidFill>
              <a:srgbClr val="FFFFFF"/>
            </a:solidFill>
          </a:endParaRPr>
        </a:p>
      </dsp:txBody>
      <dsp:txXfrm>
        <a:off x="5351" y="588559"/>
        <a:ext cx="2051282" cy="1082476"/>
      </dsp:txXfrm>
    </dsp:sp>
    <dsp:sp modelId="{F885ABB7-3036-F140-84E8-A6D6B24CDF91}">
      <dsp:nvSpPr>
        <dsp:cNvPr id="0" name=""/>
        <dsp:cNvSpPr/>
      </dsp:nvSpPr>
      <dsp:spPr>
        <a:xfrm>
          <a:off x="5351" y="1623512"/>
          <a:ext cx="2051282" cy="1527947"/>
        </a:xfrm>
        <a:prstGeom prst="rect">
          <a:avLst/>
        </a:prstGeom>
        <a:solidFill>
          <a:srgbClr val="52CAB8">
            <a:alpha val="2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ctr" anchorCtr="0">
          <a:noAutofit/>
        </a:bodyPr>
        <a:lstStyle/>
        <a:p>
          <a:pPr marL="285750" lvl="1" indent="-285750" algn="ctr" defTabSz="1422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3200" b="1" kern="1200" dirty="0">
              <a:solidFill>
                <a:srgbClr val="404040"/>
              </a:solidFill>
              <a:effectLst/>
              <a:latin typeface="Helvetica" pitchFamily="2" charset="0"/>
            </a:rPr>
            <a:t>&lt;25</a:t>
          </a:r>
          <a:endParaRPr lang="en-US" sz="3200" kern="1200" dirty="0">
            <a:solidFill>
              <a:srgbClr val="404040"/>
            </a:solidFill>
          </a:endParaRPr>
        </a:p>
      </dsp:txBody>
      <dsp:txXfrm>
        <a:off x="5351" y="1623512"/>
        <a:ext cx="2051282" cy="1527947"/>
      </dsp:txXfrm>
    </dsp:sp>
    <dsp:sp modelId="{62E47CD9-3396-3E4D-9447-B55CBC83D795}">
      <dsp:nvSpPr>
        <dsp:cNvPr id="0" name=""/>
        <dsp:cNvSpPr/>
      </dsp:nvSpPr>
      <dsp:spPr>
        <a:xfrm>
          <a:off x="2343813" y="588559"/>
          <a:ext cx="2051282" cy="1082476"/>
        </a:xfrm>
        <a:prstGeom prst="rect">
          <a:avLst/>
        </a:prstGeom>
        <a:solidFill>
          <a:srgbClr val="D9DD3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chemeClr val="bg1"/>
              </a:solidFill>
              <a:effectLst/>
              <a:latin typeface="Helvetica" pitchFamily="2" charset="0"/>
            </a:rPr>
            <a:t>Overweight</a:t>
          </a:r>
          <a:endParaRPr lang="en-US" sz="2300" kern="1200" dirty="0">
            <a:solidFill>
              <a:schemeClr val="bg1"/>
            </a:solidFill>
          </a:endParaRPr>
        </a:p>
      </dsp:txBody>
      <dsp:txXfrm>
        <a:off x="2343813" y="588559"/>
        <a:ext cx="2051282" cy="1082476"/>
      </dsp:txXfrm>
    </dsp:sp>
    <dsp:sp modelId="{ACBFD464-EB9B-EC47-9B8A-7B7D5FC380D0}">
      <dsp:nvSpPr>
        <dsp:cNvPr id="0" name=""/>
        <dsp:cNvSpPr/>
      </dsp:nvSpPr>
      <dsp:spPr>
        <a:xfrm>
          <a:off x="2343813" y="1623512"/>
          <a:ext cx="2051282" cy="1527947"/>
        </a:xfrm>
        <a:prstGeom prst="rect">
          <a:avLst/>
        </a:prstGeom>
        <a:solidFill>
          <a:srgbClr val="D9DD3D">
            <a:alpha val="2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ctr" anchorCtr="0">
          <a:noAutofit/>
        </a:bodyPr>
        <a:lstStyle/>
        <a:p>
          <a:pPr marL="285750" lvl="1" indent="-285750" algn="ctr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3200" b="1" kern="1200" dirty="0">
              <a:solidFill>
                <a:srgbClr val="404040"/>
              </a:solidFill>
              <a:effectLst/>
              <a:latin typeface="Helvetica" pitchFamily="2" charset="0"/>
            </a:rPr>
            <a:t>25-29.9</a:t>
          </a:r>
          <a:endParaRPr lang="en-US" sz="3200" kern="1200" dirty="0">
            <a:solidFill>
              <a:srgbClr val="404040"/>
            </a:solidFill>
          </a:endParaRPr>
        </a:p>
      </dsp:txBody>
      <dsp:txXfrm>
        <a:off x="2343813" y="1623512"/>
        <a:ext cx="2051282" cy="1527947"/>
      </dsp:txXfrm>
    </dsp:sp>
    <dsp:sp modelId="{70F2AAAC-87B2-E044-B331-D172002DA0FB}">
      <dsp:nvSpPr>
        <dsp:cNvPr id="0" name=""/>
        <dsp:cNvSpPr/>
      </dsp:nvSpPr>
      <dsp:spPr>
        <a:xfrm>
          <a:off x="4682275" y="588559"/>
          <a:ext cx="2051282" cy="1082476"/>
        </a:xfrm>
        <a:prstGeom prst="rect">
          <a:avLst/>
        </a:prstGeom>
        <a:solidFill>
          <a:srgbClr val="FFA83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chemeClr val="bg1"/>
              </a:solidFill>
              <a:effectLst/>
              <a:latin typeface="Helvetica" pitchFamily="2" charset="0"/>
            </a:rPr>
            <a:t>Obesity</a:t>
          </a:r>
          <a:endParaRPr lang="en-US" sz="2300" kern="1200" dirty="0">
            <a:solidFill>
              <a:schemeClr val="bg1"/>
            </a:solidFill>
          </a:endParaRPr>
        </a:p>
      </dsp:txBody>
      <dsp:txXfrm>
        <a:off x="4682275" y="588559"/>
        <a:ext cx="2051282" cy="1082476"/>
      </dsp:txXfrm>
    </dsp:sp>
    <dsp:sp modelId="{B96EF73E-1E31-1548-A88F-60807874291E}">
      <dsp:nvSpPr>
        <dsp:cNvPr id="0" name=""/>
        <dsp:cNvSpPr/>
      </dsp:nvSpPr>
      <dsp:spPr>
        <a:xfrm>
          <a:off x="4682275" y="1623512"/>
          <a:ext cx="2051282" cy="1527947"/>
        </a:xfrm>
        <a:prstGeom prst="rect">
          <a:avLst/>
        </a:prstGeom>
        <a:solidFill>
          <a:srgbClr val="FFA833">
            <a:alpha val="2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ctr" anchorCtr="0">
          <a:noAutofit/>
        </a:bodyPr>
        <a:lstStyle/>
        <a:p>
          <a:pPr marL="285750" lvl="1" indent="-285750" algn="ctr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3200" b="1" kern="1200" dirty="0">
              <a:solidFill>
                <a:srgbClr val="404040"/>
              </a:solidFill>
              <a:effectLst/>
              <a:latin typeface="Helvetica" pitchFamily="2" charset="0"/>
            </a:rPr>
            <a:t>30-34.9</a:t>
          </a:r>
          <a:endParaRPr lang="en-US" sz="3200" kern="1200" dirty="0">
            <a:solidFill>
              <a:srgbClr val="404040"/>
            </a:solidFill>
          </a:endParaRPr>
        </a:p>
      </dsp:txBody>
      <dsp:txXfrm>
        <a:off x="4682275" y="1623512"/>
        <a:ext cx="2051282" cy="1527947"/>
      </dsp:txXfrm>
    </dsp:sp>
    <dsp:sp modelId="{F30F6AEE-2367-8F49-9940-0735F37E112D}">
      <dsp:nvSpPr>
        <dsp:cNvPr id="0" name=""/>
        <dsp:cNvSpPr/>
      </dsp:nvSpPr>
      <dsp:spPr>
        <a:xfrm>
          <a:off x="7020737" y="588559"/>
          <a:ext cx="2051282" cy="1082476"/>
        </a:xfrm>
        <a:prstGeom prst="rect">
          <a:avLst/>
        </a:prstGeom>
        <a:solidFill>
          <a:srgbClr val="FF863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chemeClr val="bg1"/>
              </a:solidFill>
              <a:effectLst/>
              <a:latin typeface="Helvetica" pitchFamily="2" charset="0"/>
            </a:rPr>
            <a:t>Severe Obesity</a:t>
          </a:r>
          <a:endParaRPr lang="en-US" sz="2300" kern="1200" dirty="0">
            <a:solidFill>
              <a:schemeClr val="bg1"/>
            </a:solidFill>
          </a:endParaRPr>
        </a:p>
      </dsp:txBody>
      <dsp:txXfrm>
        <a:off x="7020737" y="588559"/>
        <a:ext cx="2051282" cy="1082476"/>
      </dsp:txXfrm>
    </dsp:sp>
    <dsp:sp modelId="{02D6F76D-AA3C-8042-830E-07484533BC59}">
      <dsp:nvSpPr>
        <dsp:cNvPr id="0" name=""/>
        <dsp:cNvSpPr/>
      </dsp:nvSpPr>
      <dsp:spPr>
        <a:xfrm>
          <a:off x="7020737" y="1623512"/>
          <a:ext cx="2051282" cy="1527947"/>
        </a:xfrm>
        <a:prstGeom prst="rect">
          <a:avLst/>
        </a:prstGeom>
        <a:solidFill>
          <a:srgbClr val="FF863F">
            <a:alpha val="2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ctr" anchorCtr="0">
          <a:noAutofit/>
        </a:bodyPr>
        <a:lstStyle/>
        <a:p>
          <a:pPr marL="285750" lvl="1" indent="-285750" algn="ctr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3200" b="1" kern="1200" dirty="0">
              <a:solidFill>
                <a:srgbClr val="404040"/>
              </a:solidFill>
              <a:effectLst/>
              <a:latin typeface="Helvetica" pitchFamily="2" charset="0"/>
            </a:rPr>
            <a:t>35-39.9</a:t>
          </a:r>
          <a:endParaRPr lang="en-US" sz="3200" kern="1200" dirty="0">
            <a:solidFill>
              <a:srgbClr val="404040"/>
            </a:solidFill>
          </a:endParaRPr>
        </a:p>
      </dsp:txBody>
      <dsp:txXfrm>
        <a:off x="7020737" y="1623512"/>
        <a:ext cx="2051282" cy="1527947"/>
      </dsp:txXfrm>
    </dsp:sp>
    <dsp:sp modelId="{DCBA13CE-1739-8844-BD53-B1AF373D6B9E}">
      <dsp:nvSpPr>
        <dsp:cNvPr id="0" name=""/>
        <dsp:cNvSpPr/>
      </dsp:nvSpPr>
      <dsp:spPr>
        <a:xfrm>
          <a:off x="9359199" y="588559"/>
          <a:ext cx="2051282" cy="1082476"/>
        </a:xfrm>
        <a:prstGeom prst="rect">
          <a:avLst/>
        </a:prstGeom>
        <a:solidFill>
          <a:srgbClr val="FA6E6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chemeClr val="bg1"/>
              </a:solidFill>
              <a:effectLst/>
              <a:latin typeface="Helvetica" pitchFamily="2" charset="0"/>
            </a:rPr>
            <a:t>Morbid Obesity</a:t>
          </a:r>
          <a:endParaRPr lang="en-US" sz="2300" kern="1200" dirty="0">
            <a:solidFill>
              <a:schemeClr val="bg1"/>
            </a:solidFill>
          </a:endParaRPr>
        </a:p>
      </dsp:txBody>
      <dsp:txXfrm>
        <a:off x="9359199" y="588559"/>
        <a:ext cx="2051282" cy="1082476"/>
      </dsp:txXfrm>
    </dsp:sp>
    <dsp:sp modelId="{DF7E7D8D-7443-F849-838A-66A132AE1431}">
      <dsp:nvSpPr>
        <dsp:cNvPr id="0" name=""/>
        <dsp:cNvSpPr/>
      </dsp:nvSpPr>
      <dsp:spPr>
        <a:xfrm>
          <a:off x="9359199" y="1623512"/>
          <a:ext cx="2051282" cy="1527947"/>
        </a:xfrm>
        <a:prstGeom prst="rect">
          <a:avLst/>
        </a:prstGeom>
        <a:solidFill>
          <a:srgbClr val="FA6E6D">
            <a:alpha val="2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ctr" anchorCtr="0">
          <a:noAutofit/>
        </a:bodyPr>
        <a:lstStyle/>
        <a:p>
          <a:pPr marL="285750" lvl="1" indent="-285750" algn="ctr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3200" b="1" kern="1200" dirty="0">
              <a:solidFill>
                <a:srgbClr val="404040"/>
              </a:solidFill>
              <a:effectLst/>
              <a:latin typeface="Helvetica" pitchFamily="2" charset="0"/>
            </a:rPr>
            <a:t>≥40</a:t>
          </a:r>
          <a:endParaRPr lang="en-US" sz="3200" kern="1200" dirty="0">
            <a:solidFill>
              <a:srgbClr val="404040"/>
            </a:solidFill>
          </a:endParaRPr>
        </a:p>
      </dsp:txBody>
      <dsp:txXfrm>
        <a:off x="9359199" y="1623512"/>
        <a:ext cx="2051282" cy="15279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8C25D-3EF5-4E56-9856-CF605DCC66F4}" type="datetimeFigureOut">
              <a:t>7/23/2024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C0B26-18A2-4441-B6FD-DC16CDCE579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21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277F4-4030-EF4C-810F-3FDA48FB60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6661A4-5912-454C-936F-CABED35086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EBCCF-3296-0A45-9ECB-3F15750F3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35186-1358-4F02-8C19-070C2BAEA564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9A789-FCD7-4B40-8983-E2DF993CB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D3A4C-24E0-8642-9359-A1584B68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713B1-8EE2-4BCA-8A6F-78FED01C7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43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F7088-CFA8-4D40-A661-AC86DF827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FAC3AE-5F19-3D40-A0C9-2EB651931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E3C95-222E-004F-BC1F-618067AE4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35186-1358-4F02-8C19-070C2BAEA564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E2959-4A98-4548-BE09-A4497C8ED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CD2C2-0323-C442-9D23-C57BEAA2C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713B1-8EE2-4BCA-8A6F-78FED01C7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91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3F6D32-656A-F34C-8445-A34284CBED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87B586-36BC-D24F-B8B5-EC9C01B75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F7116-0D87-4742-BA85-29B871E9C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35186-1358-4F02-8C19-070C2BAEA564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8BAEE-079B-2448-8DA3-77A561AF9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83176-8BF6-2B4B-8FDC-138EDD73D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713B1-8EE2-4BCA-8A6F-78FED01C7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22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C2B9E-DBC8-AC4B-8096-5F783FEF9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91D70-AD36-F349-B24B-9D81FC5BA9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AF133-BB01-AE41-B78D-7CEDB87AA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35186-1358-4F02-8C19-070C2BAEA564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BED00-BCDB-4C4A-8502-CADF89DA1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A49F2-8FD4-6343-93F4-64F927D24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713B1-8EE2-4BCA-8A6F-78FED01C7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944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1C36F-E3BD-A042-9B28-777AF2C9D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6D659A-8145-8543-8B3D-AAF9D3E56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EEFA7-6570-7E44-82CC-707404FF3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35186-1358-4F02-8C19-070C2BAEA564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A46EA4-9890-3540-A6EB-23C9AEA1D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12F16-915A-CC45-9344-2FCC95DBC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713B1-8EE2-4BCA-8A6F-78FED01C7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095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DF582-3AB7-7E43-967E-6BA6DC97E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4F89A-515A-2642-984B-1325FF20AA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454BF6-8A73-DB4A-B520-394A0D2C4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A37308-7994-7E4B-AA46-013B3AD6E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35186-1358-4F02-8C19-070C2BAEA564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023EC7-C653-6847-8835-93DA463CA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85EB53-223F-B046-B8B8-435B45F0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713B1-8EE2-4BCA-8A6F-78FED01C7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46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FB0E7-E4CE-5E4D-8F85-2B6A3539C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FF082-0104-C248-B473-04231FADD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EB517D-6797-8049-8B82-909D5269F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3CDDF4-BD7B-3E49-AD32-DDBBD730AD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FB6932-986D-5B42-B1FF-473561EA3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85C8A1-F482-984B-9EAE-7CBD95747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35186-1358-4F02-8C19-070C2BAEA564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7AFCDF-C5F4-5B4F-A298-5130DFD6C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84BA58-38EA-2F4D-9396-50E098DE1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713B1-8EE2-4BCA-8A6F-78FED01C7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74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C24D4-ED3C-EA4D-A85B-69D1EA08D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C0317F-0462-8243-9759-B9A57901F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35186-1358-4F02-8C19-070C2BAEA564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C4A4B2-236E-F848-A116-0D511F1AF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6E37DE-A284-4C48-B6BA-E811F7E02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713B1-8EE2-4BCA-8A6F-78FED01C7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22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A00C21-018E-6C49-83D5-C20E9F21D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35186-1358-4F02-8C19-070C2BAEA564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A8C467-AEC7-1F45-89B4-BF83D0A2E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D1835C-8C9B-BF43-BCC7-FDDEB8043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713B1-8EE2-4BCA-8A6F-78FED01C7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98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4F86C-278E-4A46-A478-126EAB5CD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BABDB-EFFE-9748-AB9E-FF9320759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3E3C49-77AA-B541-8F2A-46D08EB2D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313BBC-7F72-0C48-8644-4C2910E97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35186-1358-4F02-8C19-070C2BAEA564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C8B4B6-6538-194C-B428-D6BCA844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825DB1-5FD8-5E41-BE59-1728E792A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713B1-8EE2-4BCA-8A6F-78FED01C7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687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FD823-4A1B-7B4B-90C9-0F1F96CE1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47DDB2-B49B-0A49-8D88-C42CD3A8F9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7609D8-9D2F-B740-A7A8-8C48F1D3E6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E3BF53-7C41-AA43-86AF-951CF230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35186-1358-4F02-8C19-070C2BAEA564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550467-925E-3A4E-B365-D077DD8D7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1CAC88-CB0C-A84E-A3A6-6039EB9F3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713B1-8EE2-4BCA-8A6F-78FED01C7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126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A5603F-FCC7-6246-98D8-BBA438243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125E91-CAFD-CB47-8A97-D2BFF53DE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25529-C285-9647-950A-158276E409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CA089-91FC-4880-8DFC-32630D24EEE5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59F13-7323-DC41-B486-E69877D4D0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5E6E6-B8B0-8747-B440-B81BDC1EC9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F637B-AC80-4622-B6F4-D6AB8F3DD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13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3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mbs.org/for-patients" TargetMode="External"/><Relationship Id="rId7" Type="http://schemas.openxmlformats.org/officeDocument/2006/relationships/image" Target="../media/image47.gif"/><Relationship Id="rId2" Type="http://schemas.openxmlformats.org/officeDocument/2006/relationships/hyperlink" Target="http://www.kelsey-seybold.com/weightlosssurger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://www.diabetes.org" TargetMode="External"/><Relationship Id="rId4" Type="http://schemas.openxmlformats.org/officeDocument/2006/relationships/hyperlink" Target="http://www.rethinkobesity.com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10" Type="http://schemas.openxmlformats.org/officeDocument/2006/relationships/image" Target="../media/image2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85B23C-B60A-E6D0-387D-08971F8F4358}"/>
              </a:ext>
            </a:extLst>
          </p:cNvPr>
          <p:cNvSpPr>
            <a:spLocks/>
          </p:cNvSpPr>
          <p:nvPr/>
        </p:nvSpPr>
        <p:spPr>
          <a:xfrm>
            <a:off x="6805403" y="0"/>
            <a:ext cx="5386597" cy="68580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55" t="-9134" r="-944" b="-18096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2509" y="1"/>
            <a:ext cx="2446384" cy="5777808"/>
            <a:chOff x="329184" y="1"/>
            <a:chExt cx="524256" cy="5777808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rgbClr val="0085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rgbClr val="0085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6404" y="269324"/>
            <a:ext cx="6116779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92B16E-23A4-E482-9E02-3A5203CE0CB9}"/>
              </a:ext>
            </a:extLst>
          </p:cNvPr>
          <p:cNvSpPr txBox="1"/>
          <p:nvPr/>
        </p:nvSpPr>
        <p:spPr>
          <a:xfrm>
            <a:off x="1042331" y="1396454"/>
            <a:ext cx="5404922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85A3"/>
                </a:solidFill>
                <a:latin typeface="Helvetica" pitchFamily="2" charset="0"/>
              </a:rPr>
              <a:t>Kelsey-Seybold </a:t>
            </a:r>
          </a:p>
          <a:p>
            <a:r>
              <a:rPr lang="en-US" sz="4400" b="1" dirty="0">
                <a:solidFill>
                  <a:srgbClr val="0085A3"/>
                </a:solidFill>
                <a:latin typeface="Helvetica" pitchFamily="2" charset="0"/>
              </a:rPr>
              <a:t>Healthy Living</a:t>
            </a:r>
          </a:p>
          <a:p>
            <a:r>
              <a:rPr lang="en-US" sz="4400" b="1" dirty="0">
                <a:solidFill>
                  <a:srgbClr val="0085A3"/>
                </a:solidFill>
                <a:latin typeface="Helvetica" pitchFamily="2" charset="0"/>
              </a:rPr>
              <a:t>Workshop</a:t>
            </a:r>
          </a:p>
          <a:p>
            <a:endParaRPr lang="en-US" sz="2000" b="1" dirty="0">
              <a:solidFill>
                <a:srgbClr val="3999B4"/>
              </a:solidFill>
              <a:latin typeface="Arial"/>
              <a:cs typeface="Arial"/>
            </a:endParaRPr>
          </a:p>
          <a:p>
            <a:r>
              <a:rPr lang="en-US" sz="2000" b="1" dirty="0">
                <a:solidFill>
                  <a:srgbClr val="404040"/>
                </a:solidFill>
                <a:latin typeface="Helvetica" pitchFamily="2" charset="0"/>
              </a:rPr>
              <a:t>Medical Intervention &amp; Surgical Treatment</a:t>
            </a:r>
          </a:p>
        </p:txBody>
      </p:sp>
      <p:sp>
        <p:nvSpPr>
          <p:cNvPr id="10" name="Process 9">
            <a:extLst>
              <a:ext uri="{FF2B5EF4-FFF2-40B4-BE49-F238E27FC236}">
                <a16:creationId xmlns:a16="http://schemas.microsoft.com/office/drawing/2014/main" id="{FC35D05A-3742-3EF5-DDF9-AF91970A1898}"/>
              </a:ext>
            </a:extLst>
          </p:cNvPr>
          <p:cNvSpPr/>
          <p:nvPr/>
        </p:nvSpPr>
        <p:spPr>
          <a:xfrm>
            <a:off x="6803183" y="5532120"/>
            <a:ext cx="5386597" cy="945980"/>
          </a:xfrm>
          <a:prstGeom prst="flowChartProcess">
            <a:avLst/>
          </a:prstGeom>
          <a:solidFill>
            <a:srgbClr val="0085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CFBEB6-BA78-C459-B970-88418B11210B}"/>
              </a:ext>
            </a:extLst>
          </p:cNvPr>
          <p:cNvSpPr txBox="1"/>
          <p:nvPr/>
        </p:nvSpPr>
        <p:spPr>
          <a:xfrm>
            <a:off x="7444089" y="5941751"/>
            <a:ext cx="40615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Helvetica" pitchFamily="2" charset="0"/>
                <a:cs typeface="Arial"/>
              </a:rPr>
              <a:t>Shravan Sarvepalli, MD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336325-AED6-F213-92ED-B6EF15788F25}"/>
              </a:ext>
            </a:extLst>
          </p:cNvPr>
          <p:cNvSpPr txBox="1"/>
          <p:nvPr/>
        </p:nvSpPr>
        <p:spPr>
          <a:xfrm>
            <a:off x="7965938" y="5654054"/>
            <a:ext cx="2945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PRESENTED BY</a:t>
            </a:r>
          </a:p>
        </p:txBody>
      </p:sp>
      <p:pic>
        <p:nvPicPr>
          <p:cNvPr id="22" name="Picture 2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52205B5-F9FA-5F90-0238-77CEBA4BA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467" y="4518715"/>
            <a:ext cx="3422649" cy="62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521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C8547D3-2C3E-4856-8B81-60C5AF67F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0967" y="1996034"/>
            <a:ext cx="10100930" cy="38069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  <a:latin typeface="Helvetica" pitchFamily="2" charset="0"/>
                <a:cs typeface="Arial"/>
              </a:rPr>
              <a:t>Great tool to help patients lose weight, when combined with exercise and dietary changes.</a:t>
            </a:r>
          </a:p>
          <a:p>
            <a:pPr algn="l"/>
            <a:endParaRPr lang="en-US" sz="400" dirty="0">
              <a:solidFill>
                <a:srgbClr val="404040"/>
              </a:solidFill>
              <a:latin typeface="Helvetica" pitchFamily="2" charset="0"/>
              <a:cs typeface="Calibri" panose="020F0502020204030204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  <a:latin typeface="Helvetica" pitchFamily="2" charset="0"/>
                <a:cs typeface="Arial"/>
              </a:rPr>
              <a:t>Typically results in 5-15% total body weight loss (TBWL). Newer medications (GLP-1 agonists) are associated with 10-20% TBWL.</a:t>
            </a:r>
            <a:endParaRPr lang="en-US" sz="500" dirty="0">
              <a:solidFill>
                <a:srgbClr val="404040"/>
              </a:solidFill>
              <a:latin typeface="Helvetica" pitchFamily="2" charset="0"/>
              <a:cs typeface="Arial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  <a:latin typeface="Helvetica" pitchFamily="2" charset="0"/>
                <a:cs typeface="Arial"/>
              </a:rPr>
              <a:t>Results in significant improvement of metabolic syndrome</a:t>
            </a:r>
          </a:p>
          <a:p>
            <a:pPr algn="l"/>
            <a:endParaRPr lang="en-US" sz="500" dirty="0">
              <a:solidFill>
                <a:srgbClr val="404040"/>
              </a:solidFill>
              <a:latin typeface="Helvetica" pitchFamily="2" charset="0"/>
              <a:cs typeface="Arial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  <a:latin typeface="Helvetica" pitchFamily="2" charset="0"/>
                <a:cs typeface="Arial"/>
              </a:rPr>
              <a:t>Patients may experience side effects</a:t>
            </a:r>
          </a:p>
          <a:p>
            <a:pPr algn="l"/>
            <a:endParaRPr lang="en-US" sz="500" dirty="0">
              <a:solidFill>
                <a:srgbClr val="404040"/>
              </a:solidFill>
              <a:latin typeface="Helvetica" pitchFamily="2" charset="0"/>
              <a:cs typeface="Arial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  <a:latin typeface="Helvetica" pitchFamily="2" charset="0"/>
                <a:cs typeface="Arial"/>
              </a:rPr>
              <a:t>Patient regain weight after stopping medications</a:t>
            </a:r>
          </a:p>
          <a:p>
            <a:pPr algn="l"/>
            <a:endParaRPr lang="en-US" sz="2000" dirty="0">
              <a:latin typeface="Helvetica" pitchFamily="2" charset="0"/>
              <a:cs typeface="Calibri"/>
            </a:endParaRPr>
          </a:p>
          <a:p>
            <a:pPr algn="l"/>
            <a:endParaRPr lang="en-US" sz="2000" dirty="0">
              <a:solidFill>
                <a:srgbClr val="586671"/>
              </a:solidFill>
              <a:latin typeface="Helvetica" pitchFamily="2" charset="0"/>
              <a:cs typeface="Arial"/>
            </a:endParaRPr>
          </a:p>
          <a:p>
            <a:pPr algn="l"/>
            <a:endParaRPr lang="en-US" sz="2000" dirty="0">
              <a:solidFill>
                <a:srgbClr val="586671"/>
              </a:solidFill>
              <a:latin typeface="Helvetica" pitchFamily="2" charset="0"/>
              <a:cs typeface="Arial"/>
            </a:endParaRPr>
          </a:p>
          <a:p>
            <a:pPr algn="l"/>
            <a:endParaRPr lang="en-US" sz="2000" dirty="0">
              <a:solidFill>
                <a:srgbClr val="586671"/>
              </a:solidFill>
              <a:latin typeface="Helvetica" pitchFamily="2" charset="0"/>
              <a:cs typeface="Arial"/>
            </a:endParaRPr>
          </a:p>
          <a:p>
            <a:pPr algn="l"/>
            <a:endParaRPr lang="en-US" sz="2000" dirty="0">
              <a:solidFill>
                <a:srgbClr val="586671"/>
              </a:solidFill>
              <a:latin typeface="Helvetica" pitchFamily="2" charset="0"/>
              <a:cs typeface="Arial"/>
            </a:endParaRPr>
          </a:p>
          <a:p>
            <a:pPr algn="l"/>
            <a:endParaRPr lang="en-US" sz="2000" dirty="0">
              <a:solidFill>
                <a:srgbClr val="586671"/>
              </a:solidFill>
              <a:latin typeface="Helvetica" pitchFamily="2" charset="0"/>
              <a:cs typeface="Arial"/>
            </a:endParaRPr>
          </a:p>
          <a:p>
            <a:pPr algn="l"/>
            <a:endParaRPr lang="en-US" sz="2000" dirty="0">
              <a:solidFill>
                <a:srgbClr val="3999B4"/>
              </a:solidFill>
              <a:latin typeface="Helvetica" pitchFamily="2" charset="0"/>
              <a:cs typeface="Arial"/>
            </a:endParaRPr>
          </a:p>
          <a:p>
            <a:pPr algn="l"/>
            <a:endParaRPr lang="en-US" sz="2000" dirty="0">
              <a:solidFill>
                <a:srgbClr val="3999B4"/>
              </a:solidFill>
              <a:latin typeface="Helvetica" pitchFamily="2" charset="0"/>
              <a:cs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9E6A2C5-6BC9-DA1E-AAD9-E7B6E5821F93}"/>
              </a:ext>
            </a:extLst>
          </p:cNvPr>
          <p:cNvSpPr txBox="1">
            <a:spLocks/>
          </p:cNvSpPr>
          <p:nvPr/>
        </p:nvSpPr>
        <p:spPr>
          <a:xfrm>
            <a:off x="1360967" y="893445"/>
            <a:ext cx="9218428" cy="8037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0085A3"/>
                </a:solidFill>
                <a:latin typeface="Helvetica" pitchFamily="2" charset="0"/>
                <a:cs typeface="Arial"/>
              </a:rPr>
              <a:t>Medications</a:t>
            </a:r>
            <a:endParaRPr lang="en-US" sz="4000" dirty="0">
              <a:solidFill>
                <a:srgbClr val="0085A3"/>
              </a:solidFill>
            </a:endParaRPr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D053809-3542-1009-1746-1A0F53A5AF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90"/>
          <a:stretch/>
        </p:blipFill>
        <p:spPr>
          <a:xfrm>
            <a:off x="456669" y="6307916"/>
            <a:ext cx="2574780" cy="27819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9E076B9-62EB-4C19-F118-43505F0FADAC}"/>
              </a:ext>
            </a:extLst>
          </p:cNvPr>
          <p:cNvGrpSpPr/>
          <p:nvPr/>
        </p:nvGrpSpPr>
        <p:grpSpPr>
          <a:xfrm>
            <a:off x="0" y="893445"/>
            <a:ext cx="988828" cy="5071110"/>
            <a:chOff x="0" y="891540"/>
            <a:chExt cx="988828" cy="507111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6107BA1-7190-07FB-7426-04B4968D6D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91540"/>
              <a:ext cx="722376" cy="5071110"/>
            </a:xfrm>
            <a:prstGeom prst="rect">
              <a:avLst/>
            </a:prstGeom>
            <a:solidFill>
              <a:srgbClr val="0085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5A2280E-1EFC-B816-13ED-E3EE47D4B4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8954" y="891540"/>
              <a:ext cx="139874" cy="5071110"/>
            </a:xfrm>
            <a:prstGeom prst="rect">
              <a:avLst/>
            </a:prstGeom>
            <a:solidFill>
              <a:srgbClr val="0085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5896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3E4B29D-DF40-DA69-DCB3-9807EB765759}"/>
              </a:ext>
            </a:extLst>
          </p:cNvPr>
          <p:cNvGrpSpPr/>
          <p:nvPr/>
        </p:nvGrpSpPr>
        <p:grpSpPr>
          <a:xfrm flipH="1">
            <a:off x="6475228" y="3429000"/>
            <a:ext cx="5716772" cy="3428991"/>
            <a:chOff x="1497248" y="2606739"/>
            <a:chExt cx="7388926" cy="172108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758D260-6669-FF92-3AF1-9CA33053E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4182597" y="-78610"/>
              <a:ext cx="1715478" cy="7086175"/>
            </a:xfrm>
            <a:prstGeom prst="rect">
              <a:avLst/>
            </a:prstGeom>
            <a:solidFill>
              <a:srgbClr val="0085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F35E396-5A2A-584F-1760-F9A8649C6C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950447" y="3392097"/>
              <a:ext cx="1719072" cy="152382"/>
            </a:xfrm>
            <a:prstGeom prst="rect">
              <a:avLst/>
            </a:prstGeom>
            <a:solidFill>
              <a:srgbClr val="0085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9C8547D3-2C3E-4856-8B81-60C5AF67F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292" y="1906365"/>
            <a:ext cx="6266431" cy="3622563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marL="685800" indent="-6858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404040"/>
                </a:solidFill>
                <a:latin typeface="Helvetica"/>
                <a:cs typeface="Arial"/>
              </a:rPr>
              <a:t>GLP-1 Agonists</a:t>
            </a:r>
            <a:endParaRPr lang="en-US" sz="3600" dirty="0">
              <a:solidFill>
                <a:srgbClr val="404040"/>
              </a:solidFill>
              <a:latin typeface="Helvetica" pitchFamily="2" charset="0"/>
              <a:cs typeface="Arial"/>
            </a:endParaRPr>
          </a:p>
          <a:p>
            <a:pPr marL="685800" indent="-6858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404040"/>
                </a:solidFill>
                <a:latin typeface="Helvetica"/>
                <a:cs typeface="Arial"/>
              </a:rPr>
              <a:t>Appetite suppressants</a:t>
            </a:r>
          </a:p>
          <a:p>
            <a:pPr marL="685800" indent="-6858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404040"/>
                </a:solidFill>
                <a:latin typeface="Helvetica"/>
                <a:cs typeface="Arial"/>
              </a:rPr>
              <a:t>Antidepressants</a:t>
            </a:r>
            <a:endParaRPr lang="en-US" sz="3600" dirty="0">
              <a:solidFill>
                <a:srgbClr val="404040"/>
              </a:solidFill>
              <a:latin typeface="Helvetica" pitchFamily="2" charset="0"/>
              <a:cs typeface="Arial"/>
            </a:endParaRPr>
          </a:p>
          <a:p>
            <a:pPr marL="685800" indent="-685800" algn="l">
              <a:lnSpc>
                <a:spcPct val="120000"/>
              </a:lnSpc>
              <a:buChar char="•"/>
            </a:pPr>
            <a:endParaRPr lang="en-US" sz="3600" dirty="0">
              <a:solidFill>
                <a:srgbClr val="404040"/>
              </a:solidFill>
              <a:latin typeface="Helvetica"/>
              <a:cs typeface="Arial"/>
            </a:endParaRPr>
          </a:p>
          <a:p>
            <a:pPr algn="l"/>
            <a:endParaRPr lang="en-US" sz="600" b="1" dirty="0">
              <a:latin typeface="Arial"/>
              <a:cs typeface="Arial"/>
            </a:endParaRPr>
          </a:p>
          <a:p>
            <a:pPr algn="l"/>
            <a:endParaRPr lang="en-US" sz="600" b="1" dirty="0">
              <a:latin typeface="Arial"/>
              <a:cs typeface="Arial"/>
            </a:endParaRPr>
          </a:p>
          <a:p>
            <a:pPr algn="l"/>
            <a:endParaRPr lang="en-US" sz="600" b="1" dirty="0">
              <a:latin typeface="Arial"/>
              <a:cs typeface="Arial"/>
            </a:endParaRPr>
          </a:p>
          <a:p>
            <a:pPr algn="l"/>
            <a:endParaRPr lang="en-US" sz="600" b="1" dirty="0">
              <a:latin typeface="Arial"/>
              <a:cs typeface="Arial"/>
            </a:endParaRPr>
          </a:p>
          <a:p>
            <a:pPr algn="l"/>
            <a:endParaRPr lang="en-US" sz="600" b="1" dirty="0">
              <a:latin typeface="Arial"/>
              <a:cs typeface="Arial"/>
            </a:endParaRPr>
          </a:p>
          <a:p>
            <a:pPr algn="l"/>
            <a:endParaRPr lang="en-US" sz="600" b="1" dirty="0">
              <a:latin typeface="Arial"/>
              <a:cs typeface="Arial"/>
            </a:endParaRPr>
          </a:p>
          <a:p>
            <a:pPr algn="l"/>
            <a:endParaRPr lang="en-US" sz="600" b="1" dirty="0">
              <a:latin typeface="Arial"/>
              <a:cs typeface="Arial"/>
            </a:endParaRPr>
          </a:p>
        </p:txBody>
      </p:sp>
      <p:pic>
        <p:nvPicPr>
          <p:cNvPr id="2" name="Picture 1" descr="Pharmacist looking in drawer">
            <a:extLst>
              <a:ext uri="{FF2B5EF4-FFF2-40B4-BE49-F238E27FC236}">
                <a16:creationId xmlns:a16="http://schemas.microsoft.com/office/drawing/2014/main" id="{C65433E1-FA20-F6D2-9152-69EF39EDAE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23" r="22679" b="-1"/>
          <a:stretch/>
        </p:blipFill>
        <p:spPr>
          <a:xfrm>
            <a:off x="7199015" y="10"/>
            <a:ext cx="4992985" cy="6857990"/>
          </a:xfrm>
          <a:prstGeom prst="rect">
            <a:avLst/>
          </a:prstGeom>
        </p:spPr>
      </p:pic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7F044FA-F165-DEEC-42D2-F146DE3F1E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90"/>
          <a:stretch/>
        </p:blipFill>
        <p:spPr>
          <a:xfrm>
            <a:off x="456669" y="6307916"/>
            <a:ext cx="2574780" cy="27819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2E676A6-2413-EDF8-6B4E-72AE900CFD92}"/>
              </a:ext>
            </a:extLst>
          </p:cNvPr>
          <p:cNvSpPr txBox="1">
            <a:spLocks/>
          </p:cNvSpPr>
          <p:nvPr/>
        </p:nvSpPr>
        <p:spPr>
          <a:xfrm>
            <a:off x="466292" y="704417"/>
            <a:ext cx="6266431" cy="8037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0085A3"/>
                </a:solidFill>
                <a:latin typeface="Helvetica" pitchFamily="2" charset="0"/>
                <a:cs typeface="Arial"/>
              </a:rPr>
              <a:t>Medications</a:t>
            </a:r>
            <a:endParaRPr lang="en-US" sz="4000" dirty="0">
              <a:solidFill>
                <a:srgbClr val="0085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79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ADD842-7469-481F-AEF2-DDA7D3A9A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12191990" cy="2358677"/>
          </a:xfrm>
          <a:prstGeom prst="rect">
            <a:avLst/>
          </a:prstGeom>
          <a:blipFill dpi="0" rotWithShape="1">
            <a:blip r:embed="rId2"/>
            <a:srcRect/>
            <a:stretch>
              <a:fillRect l="-479" t="-169458" r="-479" b="-7843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8547D3-2C3E-4856-8B81-60C5AF67F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3442" y="3822239"/>
            <a:ext cx="4786753" cy="18102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dirty="0">
                <a:solidFill>
                  <a:srgbClr val="404040"/>
                </a:solidFill>
                <a:latin typeface="Helvetica"/>
                <a:cs typeface="Arial"/>
              </a:rPr>
              <a:t>Patients with </a:t>
            </a:r>
            <a:r>
              <a:rPr lang="en-US" b="1" u="sng" dirty="0">
                <a:solidFill>
                  <a:srgbClr val="404040"/>
                </a:solidFill>
                <a:latin typeface="Helvetica"/>
                <a:cs typeface="Arial"/>
              </a:rPr>
              <a:t>Type II Diabetes </a:t>
            </a:r>
            <a:r>
              <a:rPr lang="en-US" dirty="0">
                <a:solidFill>
                  <a:srgbClr val="404040"/>
                </a:solidFill>
                <a:latin typeface="Helvetica"/>
                <a:cs typeface="Arial"/>
              </a:rPr>
              <a:t>(HgA1c&gt;6.4)</a:t>
            </a:r>
            <a:endParaRPr lang="en-US" baseline="30000" dirty="0">
              <a:solidFill>
                <a:srgbClr val="404040"/>
              </a:solidFill>
              <a:latin typeface="Helvetica"/>
              <a:cs typeface="Arial"/>
            </a:endParaRPr>
          </a:p>
          <a:p>
            <a:pPr algn="l"/>
            <a:endParaRPr lang="en-US" sz="2600" dirty="0">
              <a:solidFill>
                <a:srgbClr val="404040"/>
              </a:solidFill>
              <a:latin typeface="Helvetica" pitchFamily="2" charset="0"/>
              <a:cs typeface="Arial"/>
            </a:endParaRPr>
          </a:p>
          <a:p>
            <a:pPr algn="l"/>
            <a:endParaRPr lang="en-US" sz="2600" dirty="0">
              <a:solidFill>
                <a:srgbClr val="404040"/>
              </a:solidFill>
              <a:latin typeface="Helvetica" pitchFamily="2" charset="0"/>
              <a:cs typeface="Arial"/>
            </a:endParaRPr>
          </a:p>
          <a:p>
            <a:pPr algn="l"/>
            <a:endParaRPr lang="en-US" sz="2600" dirty="0">
              <a:solidFill>
                <a:srgbClr val="404040"/>
              </a:solidFill>
              <a:latin typeface="Helvetica" pitchFamily="2" charset="0"/>
              <a:cs typeface="Arial"/>
            </a:endParaRPr>
          </a:p>
          <a:p>
            <a:pPr algn="l"/>
            <a:endParaRPr lang="en-US" sz="2600" dirty="0">
              <a:solidFill>
                <a:srgbClr val="404040"/>
              </a:solidFill>
              <a:latin typeface="Helvetica" pitchFamily="2" charset="0"/>
              <a:cs typeface="Arial"/>
            </a:endParaRPr>
          </a:p>
          <a:p>
            <a:pPr algn="l"/>
            <a:endParaRPr lang="en-US" sz="2600" dirty="0">
              <a:solidFill>
                <a:srgbClr val="404040"/>
              </a:solidFill>
              <a:latin typeface="Helvetica" pitchFamily="2" charset="0"/>
              <a:cs typeface="Arial"/>
            </a:endParaRPr>
          </a:p>
          <a:p>
            <a:pPr algn="l"/>
            <a:endParaRPr lang="en-US" sz="2600" dirty="0">
              <a:solidFill>
                <a:srgbClr val="404040"/>
              </a:solidFill>
              <a:latin typeface="Helvetica" pitchFamily="2" charset="0"/>
              <a:cs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CE886A-266A-45DB-B141-3271799F4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442" y="3584817"/>
            <a:ext cx="457200" cy="45720"/>
          </a:xfrm>
          <a:prstGeom prst="rect">
            <a:avLst/>
          </a:prstGeom>
          <a:solidFill>
            <a:srgbClr val="0085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E3B73E-C918-8876-9A46-916AF79D789D}"/>
              </a:ext>
            </a:extLst>
          </p:cNvPr>
          <p:cNvSpPr txBox="1">
            <a:spLocks/>
          </p:cNvSpPr>
          <p:nvPr/>
        </p:nvSpPr>
        <p:spPr>
          <a:xfrm>
            <a:off x="668630" y="2688604"/>
            <a:ext cx="4786753" cy="8037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0085A3"/>
                </a:solidFill>
                <a:latin typeface="Helvetica"/>
                <a:cs typeface="Arial"/>
              </a:rPr>
              <a:t>GLP-1 Agonists</a:t>
            </a:r>
            <a:endParaRPr lang="en-US" sz="1400" b="1" dirty="0">
              <a:solidFill>
                <a:srgbClr val="0085A3"/>
              </a:solidFill>
              <a:latin typeface="Helvetica" pitchFamily="2" charset="0"/>
            </a:endParaRPr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36E18B2-EDA0-8C5B-1D33-B6D2AA74D9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90"/>
          <a:stretch/>
        </p:blipFill>
        <p:spPr>
          <a:xfrm>
            <a:off x="456669" y="6307916"/>
            <a:ext cx="2574780" cy="278198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194F47A7-30C6-1482-FF9D-F627978F2301}"/>
              </a:ext>
            </a:extLst>
          </p:cNvPr>
          <p:cNvSpPr txBox="1">
            <a:spLocks/>
          </p:cNvSpPr>
          <p:nvPr/>
        </p:nvSpPr>
        <p:spPr>
          <a:xfrm>
            <a:off x="5936512" y="2828764"/>
            <a:ext cx="5684874" cy="347915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rgbClr val="404040"/>
                </a:solidFill>
                <a:latin typeface="Helvetica"/>
                <a:cs typeface="Arial"/>
              </a:rPr>
              <a:t>Patients with </a:t>
            </a:r>
            <a:r>
              <a:rPr lang="en-US" b="1" u="sng" dirty="0">
                <a:solidFill>
                  <a:srgbClr val="404040"/>
                </a:solidFill>
                <a:latin typeface="Helvetica"/>
                <a:cs typeface="Arial"/>
              </a:rPr>
              <a:t>obesity</a:t>
            </a:r>
            <a:r>
              <a:rPr lang="en-US" dirty="0">
                <a:solidFill>
                  <a:srgbClr val="404040"/>
                </a:solidFill>
                <a:latin typeface="Helvetica"/>
                <a:cs typeface="Arial"/>
              </a:rPr>
              <a:t>:</a:t>
            </a:r>
            <a:endParaRPr lang="en-US" baseline="30000" dirty="0">
              <a:solidFill>
                <a:srgbClr val="404040"/>
              </a:solidFill>
              <a:latin typeface="Helvetica"/>
              <a:cs typeface="Arial"/>
            </a:endParaRP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/>
                </a:solidFill>
                <a:latin typeface="Helvetica"/>
                <a:cs typeface="Arial"/>
              </a:rPr>
              <a:t>Indication: BMI&gt;30, or BMI &gt;27 with co-morbidity, patients older than 12.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/>
                </a:solidFill>
                <a:latin typeface="Helvetica"/>
                <a:cs typeface="Arial"/>
              </a:rPr>
              <a:t>Dosing: start with 0.25 mg, increase by 0.5 mg every 4 weeks, until week 12 (max 2 mg/week).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/>
                </a:solidFill>
                <a:latin typeface="Helvetica"/>
                <a:cs typeface="Arial"/>
              </a:rPr>
              <a:t>Mean weight loss: 15% TBWL</a:t>
            </a:r>
          </a:p>
          <a:p>
            <a:pPr marL="742950" lvl="1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/>
                </a:solidFill>
                <a:latin typeface="Helvetica" pitchFamily="2" charset="0"/>
                <a:cs typeface="Arial"/>
              </a:rPr>
              <a:t>&gt;10% TBWL: 69% of patients</a:t>
            </a:r>
          </a:p>
          <a:p>
            <a:pPr marL="742950" lvl="1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/>
                </a:solidFill>
                <a:latin typeface="Helvetica" pitchFamily="2" charset="0"/>
                <a:cs typeface="Arial"/>
              </a:rPr>
              <a:t>&gt;15% TBWL: 51% of patients</a:t>
            </a:r>
          </a:p>
          <a:p>
            <a:pPr marL="742950" lvl="1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/>
                </a:solidFill>
                <a:latin typeface="Helvetica" pitchFamily="2" charset="0"/>
                <a:cs typeface="Arial"/>
              </a:rPr>
              <a:t>&gt;20% TBWL: 32% of patients</a:t>
            </a:r>
            <a:endParaRPr lang="en-US" sz="1800" dirty="0">
              <a:solidFill>
                <a:srgbClr val="404040"/>
              </a:solidFill>
              <a:latin typeface="Helvetica" pitchFamily="2" charset="0"/>
            </a:endParaRP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404040"/>
                </a:solidFill>
                <a:latin typeface="Helvetica"/>
                <a:cs typeface="Arial"/>
              </a:rPr>
              <a:t>Not covered by most health plans</a:t>
            </a:r>
          </a:p>
          <a:p>
            <a:pPr marL="742950" lvl="1" indent="-285750" algn="l">
              <a:lnSpc>
                <a:spcPct val="100000"/>
              </a:lnSpc>
              <a:buChar char="•"/>
            </a:pPr>
            <a:endParaRPr lang="en-US" sz="1200" dirty="0">
              <a:solidFill>
                <a:srgbClr val="404040"/>
              </a:solidFill>
              <a:latin typeface="Helvetica" pitchFamily="2" charset="0"/>
              <a:cs typeface="Arial"/>
            </a:endParaRPr>
          </a:p>
          <a:p>
            <a:pPr algn="l">
              <a:lnSpc>
                <a:spcPct val="100000"/>
              </a:lnSpc>
            </a:pPr>
            <a:endParaRPr lang="en-US" sz="1700" dirty="0">
              <a:solidFill>
                <a:srgbClr val="404040"/>
              </a:solidFill>
              <a:latin typeface="Helvetica" pitchFamily="2" charset="0"/>
              <a:cs typeface="Arial"/>
            </a:endParaRPr>
          </a:p>
          <a:p>
            <a:pPr algn="l">
              <a:lnSpc>
                <a:spcPct val="100000"/>
              </a:lnSpc>
            </a:pPr>
            <a:endParaRPr lang="en-US" sz="2000" dirty="0">
              <a:solidFill>
                <a:srgbClr val="404040"/>
              </a:solidFill>
              <a:latin typeface="Helvetica" pitchFamily="2" charset="0"/>
              <a:cs typeface="Arial"/>
            </a:endParaRPr>
          </a:p>
          <a:p>
            <a:pPr algn="l">
              <a:lnSpc>
                <a:spcPct val="100000"/>
              </a:lnSpc>
            </a:pPr>
            <a:endParaRPr lang="en-US" sz="2600" dirty="0">
              <a:solidFill>
                <a:srgbClr val="404040"/>
              </a:solidFill>
              <a:latin typeface="Helvetica" pitchFamily="2" charset="0"/>
              <a:cs typeface="Arial"/>
            </a:endParaRPr>
          </a:p>
          <a:p>
            <a:pPr algn="l"/>
            <a:endParaRPr lang="en-US" sz="2600" dirty="0">
              <a:solidFill>
                <a:srgbClr val="404040"/>
              </a:solidFill>
              <a:latin typeface="Helvetica" pitchFamily="2" charset="0"/>
              <a:cs typeface="Arial"/>
            </a:endParaRPr>
          </a:p>
          <a:p>
            <a:pPr algn="l"/>
            <a:endParaRPr lang="en-US" sz="2600" dirty="0">
              <a:solidFill>
                <a:srgbClr val="404040"/>
              </a:solidFill>
              <a:latin typeface="Helvetica" pitchFamily="2" charset="0"/>
              <a:cs typeface="Arial"/>
            </a:endParaRPr>
          </a:p>
          <a:p>
            <a:pPr algn="l"/>
            <a:endParaRPr lang="en-US" sz="2600" dirty="0">
              <a:solidFill>
                <a:srgbClr val="404040"/>
              </a:solidFill>
              <a:latin typeface="Helvetica" pitchFamily="2" charset="0"/>
              <a:cs typeface="Arial"/>
            </a:endParaRPr>
          </a:p>
          <a:p>
            <a:pPr algn="l"/>
            <a:endParaRPr lang="en-US" sz="2600" dirty="0">
              <a:solidFill>
                <a:srgbClr val="404040"/>
              </a:solidFill>
              <a:latin typeface="Helvetica" pitchFamily="2" charset="0"/>
              <a:cs typeface="Arial"/>
            </a:endParaRPr>
          </a:p>
          <a:p>
            <a:pPr algn="l"/>
            <a:endParaRPr lang="en-US" sz="2600" dirty="0">
              <a:solidFill>
                <a:srgbClr val="404040"/>
              </a:solidFill>
              <a:latin typeface="Helvetica" pitchFamily="2" charset="0"/>
              <a:cs typeface="Arial"/>
            </a:endParaRPr>
          </a:p>
          <a:p>
            <a:pPr algn="l"/>
            <a:endParaRPr lang="en-US" sz="2600" dirty="0">
              <a:solidFill>
                <a:srgbClr val="404040"/>
              </a:solidFill>
              <a:latin typeface="Helvetica" pitchFamily="2" charset="0"/>
              <a:cs typeface="Arial"/>
            </a:endParaRPr>
          </a:p>
          <a:p>
            <a:pPr algn="l"/>
            <a:endParaRPr lang="en-US" sz="2600" dirty="0">
              <a:solidFill>
                <a:srgbClr val="404040"/>
              </a:solidFill>
              <a:latin typeface="Helvetica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443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ADD842-7469-481F-AEF2-DDA7D3A9A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12191990" cy="2358677"/>
          </a:xfrm>
          <a:prstGeom prst="rect">
            <a:avLst/>
          </a:prstGeom>
          <a:blipFill dpi="0" rotWithShape="1">
            <a:blip r:embed="rId2"/>
            <a:srcRect/>
            <a:stretch>
              <a:fillRect l="-479" t="-169458" r="-479" b="-7843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8547D3-2C3E-4856-8B81-60C5AF67F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3442" y="4027038"/>
            <a:ext cx="10540261" cy="20228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>
                <a:solidFill>
                  <a:srgbClr val="404040"/>
                </a:solidFill>
                <a:latin typeface="Helvetica" pitchFamily="2" charset="0"/>
                <a:cs typeface="Arial"/>
              </a:rPr>
              <a:t>Indication: BMI &gt;27 or BMI&gt;30 with comorbidity</a:t>
            </a:r>
          </a:p>
          <a:p>
            <a:pPr algn="l"/>
            <a:r>
              <a:rPr lang="en-US" dirty="0">
                <a:solidFill>
                  <a:srgbClr val="404040"/>
                </a:solidFill>
                <a:latin typeface="Helvetica"/>
                <a:cs typeface="Arial"/>
              </a:rPr>
              <a:t>For short-term use </a:t>
            </a:r>
            <a:endParaRPr lang="en-US" dirty="0">
              <a:solidFill>
                <a:srgbClr val="404040"/>
              </a:solidFill>
              <a:latin typeface="Helvetica" pitchFamily="2" charset="0"/>
              <a:cs typeface="Arial"/>
            </a:endParaRPr>
          </a:p>
          <a:p>
            <a:pPr algn="l"/>
            <a:r>
              <a:rPr lang="en-US" dirty="0">
                <a:solidFill>
                  <a:srgbClr val="404040"/>
                </a:solidFill>
                <a:latin typeface="Helvetica"/>
                <a:cs typeface="Arial"/>
              </a:rPr>
              <a:t>Expected weight loss: 5-10% TBWL</a:t>
            </a:r>
          </a:p>
          <a:p>
            <a:pPr algn="l"/>
            <a:r>
              <a:rPr lang="en-US" dirty="0">
                <a:solidFill>
                  <a:srgbClr val="404040"/>
                </a:solidFill>
                <a:latin typeface="Helvetica"/>
                <a:cs typeface="Arial"/>
              </a:rPr>
              <a:t>Side effects: tremors, palpitations, anxiety, nausea, vomiting </a:t>
            </a:r>
            <a:endParaRPr lang="en-US" dirty="0"/>
          </a:p>
          <a:p>
            <a:pPr algn="l"/>
            <a:endParaRPr lang="en-US" dirty="0">
              <a:solidFill>
                <a:srgbClr val="404040"/>
              </a:solidFill>
              <a:latin typeface="Helvetica" pitchFamily="2" charset="0"/>
              <a:cs typeface="Arial"/>
            </a:endParaRPr>
          </a:p>
          <a:p>
            <a:pPr algn="l"/>
            <a:endParaRPr lang="en-US" dirty="0">
              <a:solidFill>
                <a:srgbClr val="404040"/>
              </a:solidFill>
              <a:latin typeface="Helvetica" pitchFamily="2" charset="0"/>
              <a:cs typeface="Arial"/>
            </a:endParaRPr>
          </a:p>
          <a:p>
            <a:pPr algn="l"/>
            <a:endParaRPr lang="en-US" dirty="0">
              <a:solidFill>
                <a:srgbClr val="404040"/>
              </a:solidFill>
              <a:latin typeface="Helvetica" pitchFamily="2" charset="0"/>
              <a:cs typeface="Arial"/>
            </a:endParaRPr>
          </a:p>
          <a:p>
            <a:pPr algn="l"/>
            <a:endParaRPr lang="en-US" dirty="0">
              <a:solidFill>
                <a:srgbClr val="404040"/>
              </a:solidFill>
              <a:latin typeface="Helvetica" pitchFamily="2" charset="0"/>
              <a:cs typeface="Arial"/>
            </a:endParaRPr>
          </a:p>
          <a:p>
            <a:pPr algn="l"/>
            <a:endParaRPr lang="en-US" dirty="0">
              <a:solidFill>
                <a:srgbClr val="404040"/>
              </a:solidFill>
              <a:latin typeface="Helvetica" pitchFamily="2" charset="0"/>
              <a:cs typeface="Arial"/>
            </a:endParaRPr>
          </a:p>
          <a:p>
            <a:pPr algn="l"/>
            <a:endParaRPr lang="en-US" dirty="0">
              <a:solidFill>
                <a:srgbClr val="404040"/>
              </a:solidFill>
              <a:latin typeface="Helvetica" pitchFamily="2" charset="0"/>
              <a:cs typeface="Arial"/>
            </a:endParaRPr>
          </a:p>
          <a:p>
            <a:pPr algn="l"/>
            <a:endParaRPr lang="en-US" dirty="0">
              <a:solidFill>
                <a:srgbClr val="404040"/>
              </a:solidFill>
              <a:latin typeface="Helvetica" pitchFamily="2" charset="0"/>
              <a:cs typeface="Arial"/>
            </a:endParaRPr>
          </a:p>
          <a:p>
            <a:pPr algn="l"/>
            <a:endParaRPr lang="en-US" dirty="0">
              <a:solidFill>
                <a:srgbClr val="404040"/>
              </a:solidFill>
              <a:latin typeface="Helvetica" pitchFamily="2" charset="0"/>
              <a:cs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CE886A-266A-45DB-B141-3271799F4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442" y="3584817"/>
            <a:ext cx="457200" cy="45720"/>
          </a:xfrm>
          <a:prstGeom prst="rect">
            <a:avLst/>
          </a:prstGeom>
          <a:solidFill>
            <a:srgbClr val="0085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E3B73E-C918-8876-9A46-916AF79D789D}"/>
              </a:ext>
            </a:extLst>
          </p:cNvPr>
          <p:cNvSpPr txBox="1">
            <a:spLocks/>
          </p:cNvSpPr>
          <p:nvPr/>
        </p:nvSpPr>
        <p:spPr>
          <a:xfrm>
            <a:off x="668630" y="2688604"/>
            <a:ext cx="9921398" cy="8037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0085A3"/>
                </a:solidFill>
                <a:latin typeface="Helvetica"/>
                <a:ea typeface="Calibri"/>
                <a:cs typeface="Arial"/>
              </a:rPr>
              <a:t>Appetite Suppressants</a:t>
            </a:r>
            <a:endParaRPr lang="en-US" sz="4000" b="1" dirty="0">
              <a:solidFill>
                <a:srgbClr val="0085A3"/>
              </a:solidFill>
              <a:latin typeface="Helvetica" pitchFamily="2" charset="0"/>
              <a:ea typeface="Calibri"/>
              <a:cs typeface="Arial"/>
            </a:endParaRPr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36E18B2-EDA0-8C5B-1D33-B6D2AA74D9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90"/>
          <a:stretch/>
        </p:blipFill>
        <p:spPr>
          <a:xfrm>
            <a:off x="456669" y="6307916"/>
            <a:ext cx="2574780" cy="27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13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ADD842-7469-481F-AEF2-DDA7D3A9A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12191990" cy="2358677"/>
          </a:xfrm>
          <a:prstGeom prst="rect">
            <a:avLst/>
          </a:prstGeom>
          <a:blipFill dpi="0" rotWithShape="1">
            <a:blip r:embed="rId2"/>
            <a:srcRect/>
            <a:stretch>
              <a:fillRect l="-479" t="-169458" r="-479" b="-7843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8547D3-2C3E-4856-8B81-60C5AF67F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3443" y="4027038"/>
            <a:ext cx="10540260" cy="17326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>
                <a:solidFill>
                  <a:srgbClr val="404040"/>
                </a:solidFill>
                <a:latin typeface="Helvetica" pitchFamily="2" charset="0"/>
                <a:cs typeface="Arial"/>
              </a:rPr>
              <a:t>Indication: BMI &gt;30 or BMI &gt;27 with one co-morbidity </a:t>
            </a:r>
          </a:p>
          <a:p>
            <a:pPr algn="l"/>
            <a:r>
              <a:rPr lang="en-US" dirty="0">
                <a:solidFill>
                  <a:srgbClr val="404040"/>
                </a:solidFill>
                <a:latin typeface="Helvetica"/>
                <a:cs typeface="Arial"/>
              </a:rPr>
              <a:t>Expected weight loss: 5-10% TBWL</a:t>
            </a:r>
          </a:p>
          <a:p>
            <a:pPr algn="l"/>
            <a:r>
              <a:rPr lang="en-US" dirty="0">
                <a:solidFill>
                  <a:srgbClr val="404040"/>
                </a:solidFill>
                <a:latin typeface="Helvetica"/>
                <a:cs typeface="Arial"/>
              </a:rPr>
              <a:t>Side effects: nausea, constipation, headaches, insomnia, dry mouth</a:t>
            </a:r>
          </a:p>
          <a:p>
            <a:pPr algn="l"/>
            <a:endParaRPr lang="en-US" dirty="0">
              <a:solidFill>
                <a:srgbClr val="404040"/>
              </a:solidFill>
              <a:latin typeface="Helvetica" pitchFamily="2" charset="0"/>
              <a:cs typeface="Arial"/>
            </a:endParaRPr>
          </a:p>
          <a:p>
            <a:pPr algn="l"/>
            <a:endParaRPr lang="en-US" dirty="0">
              <a:solidFill>
                <a:srgbClr val="404040"/>
              </a:solidFill>
              <a:latin typeface="Helvetica" pitchFamily="2" charset="0"/>
              <a:cs typeface="Arial"/>
            </a:endParaRPr>
          </a:p>
          <a:p>
            <a:pPr algn="l"/>
            <a:endParaRPr lang="en-US" dirty="0">
              <a:solidFill>
                <a:srgbClr val="404040"/>
              </a:solidFill>
              <a:latin typeface="Helvetica" pitchFamily="2" charset="0"/>
              <a:cs typeface="Arial"/>
            </a:endParaRPr>
          </a:p>
          <a:p>
            <a:pPr algn="l"/>
            <a:endParaRPr lang="en-US" dirty="0">
              <a:solidFill>
                <a:srgbClr val="404040"/>
              </a:solidFill>
              <a:latin typeface="Helvetica" pitchFamily="2" charset="0"/>
              <a:cs typeface="Arial"/>
            </a:endParaRPr>
          </a:p>
          <a:p>
            <a:pPr algn="l"/>
            <a:endParaRPr lang="en-US" dirty="0">
              <a:solidFill>
                <a:srgbClr val="404040"/>
              </a:solidFill>
              <a:latin typeface="Helvetica" pitchFamily="2" charset="0"/>
              <a:cs typeface="Arial"/>
            </a:endParaRPr>
          </a:p>
          <a:p>
            <a:pPr algn="l"/>
            <a:endParaRPr lang="en-US" dirty="0">
              <a:solidFill>
                <a:srgbClr val="404040"/>
              </a:solidFill>
              <a:latin typeface="Helvetica" pitchFamily="2" charset="0"/>
              <a:cs typeface="Arial"/>
            </a:endParaRPr>
          </a:p>
          <a:p>
            <a:pPr algn="l"/>
            <a:endParaRPr lang="en-US" dirty="0">
              <a:solidFill>
                <a:srgbClr val="404040"/>
              </a:solidFill>
              <a:latin typeface="Helvetica" pitchFamily="2" charset="0"/>
              <a:cs typeface="Arial"/>
            </a:endParaRPr>
          </a:p>
          <a:p>
            <a:pPr algn="l"/>
            <a:endParaRPr lang="en-US" dirty="0">
              <a:solidFill>
                <a:srgbClr val="404040"/>
              </a:solidFill>
              <a:latin typeface="Helvetica" pitchFamily="2" charset="0"/>
              <a:cs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CE886A-266A-45DB-B141-3271799F4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442" y="3584817"/>
            <a:ext cx="457200" cy="45720"/>
          </a:xfrm>
          <a:prstGeom prst="rect">
            <a:avLst/>
          </a:prstGeom>
          <a:solidFill>
            <a:srgbClr val="0085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E3B73E-C918-8876-9A46-916AF79D789D}"/>
              </a:ext>
            </a:extLst>
          </p:cNvPr>
          <p:cNvSpPr txBox="1">
            <a:spLocks/>
          </p:cNvSpPr>
          <p:nvPr/>
        </p:nvSpPr>
        <p:spPr>
          <a:xfrm>
            <a:off x="668630" y="2688604"/>
            <a:ext cx="9921398" cy="8037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0085A3"/>
                </a:solidFill>
                <a:latin typeface="Helvetica"/>
                <a:cs typeface="Arial"/>
              </a:rPr>
              <a:t>Anti-depressants</a:t>
            </a:r>
            <a:endParaRPr lang="en-US" sz="4000" b="1" dirty="0" err="1">
              <a:solidFill>
                <a:srgbClr val="0085A3"/>
              </a:solidFill>
              <a:latin typeface="Helvetica" pitchFamily="2" charset="0"/>
              <a:cs typeface="Arial"/>
            </a:endParaRPr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36E18B2-EDA0-8C5B-1D33-B6D2AA74D9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90"/>
          <a:stretch/>
        </p:blipFill>
        <p:spPr>
          <a:xfrm>
            <a:off x="456669" y="6307916"/>
            <a:ext cx="2574780" cy="27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03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B83D307E-DF68-43F8-97CE-0AAE950A7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71255" y="-1"/>
            <a:ext cx="7649490" cy="5890438"/>
            <a:chOff x="329184" y="1"/>
            <a:chExt cx="524256" cy="57281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546E3D2-37BF-4528-9851-2B2F62823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rgbClr val="0085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52A0C69-DC4E-4FC0-843C-BAA27B3A5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rgbClr val="0085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8ED94938-268E-4C0A-A08A-B3980C78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350880"/>
            <a:ext cx="10999072" cy="51036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0B12386-ED0F-CEE4-E495-4E9A41C3CA56}"/>
              </a:ext>
            </a:extLst>
          </p:cNvPr>
          <p:cNvSpPr txBox="1">
            <a:spLocks/>
          </p:cNvSpPr>
          <p:nvPr/>
        </p:nvSpPr>
        <p:spPr>
          <a:xfrm>
            <a:off x="1060232" y="3801738"/>
            <a:ext cx="10071536" cy="9297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kern="1200" dirty="0">
                <a:solidFill>
                  <a:srgbClr val="0085A3"/>
                </a:solidFill>
                <a:latin typeface="Helvetica" pitchFamily="2" charset="0"/>
              </a:rPr>
              <a:t>Injectable Medication</a:t>
            </a:r>
          </a:p>
        </p:txBody>
      </p:sp>
      <p:pic>
        <p:nvPicPr>
          <p:cNvPr id="9" name="Picture 8" descr="A person holding a syringe&#10;&#10;Description automatically generated">
            <a:extLst>
              <a:ext uri="{FF2B5EF4-FFF2-40B4-BE49-F238E27FC236}">
                <a16:creationId xmlns:a16="http://schemas.microsoft.com/office/drawing/2014/main" id="{FCDD7B6C-0E8D-79F2-1A76-6E2A3DDB51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8" r="2508" b="-3"/>
          <a:stretch/>
        </p:blipFill>
        <p:spPr>
          <a:xfrm>
            <a:off x="904492" y="772621"/>
            <a:ext cx="3292790" cy="2663137"/>
          </a:xfrm>
          <a:prstGeom prst="rect">
            <a:avLst/>
          </a:prstGeom>
        </p:spPr>
      </p:pic>
      <p:pic>
        <p:nvPicPr>
          <p:cNvPr id="4" name="Picture 3" descr="A black background with blue lines&#10;&#10;Description automatically generated">
            <a:extLst>
              <a:ext uri="{FF2B5EF4-FFF2-40B4-BE49-F238E27FC236}">
                <a16:creationId xmlns:a16="http://schemas.microsoft.com/office/drawing/2014/main" id="{44051306-9FC2-EF4D-7593-F5697E4012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" b="542"/>
          <a:stretch/>
        </p:blipFill>
        <p:spPr>
          <a:xfrm>
            <a:off x="4457293" y="772621"/>
            <a:ext cx="3292790" cy="2663137"/>
          </a:xfrm>
          <a:prstGeom prst="rect">
            <a:avLst/>
          </a:prstGeom>
        </p:spPr>
      </p:pic>
      <p:pic>
        <p:nvPicPr>
          <p:cNvPr id="16" name="Picture 15" descr="A close-up of a syringe and needle&#10;&#10;Description automatically generated">
            <a:extLst>
              <a:ext uri="{FF2B5EF4-FFF2-40B4-BE49-F238E27FC236}">
                <a16:creationId xmlns:a16="http://schemas.microsoft.com/office/drawing/2014/main" id="{50418366-8E81-67BC-0F89-DDD1218E66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" r="17033" b="-3"/>
          <a:stretch/>
        </p:blipFill>
        <p:spPr>
          <a:xfrm>
            <a:off x="8015984" y="772621"/>
            <a:ext cx="3292790" cy="2663137"/>
          </a:xfrm>
          <a:prstGeom prst="rect">
            <a:avLst/>
          </a:prstGeom>
        </p:spPr>
      </p:pic>
      <p:pic>
        <p:nvPicPr>
          <p:cNvPr id="18" name="Picture 1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B3FAD2C-79A6-DE5C-9057-FA83A89BE8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90"/>
          <a:stretch/>
        </p:blipFill>
        <p:spPr>
          <a:xfrm>
            <a:off x="456669" y="6307916"/>
            <a:ext cx="2574780" cy="27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49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45AB141-914D-7538-98D8-8AB0C7443BC5}"/>
              </a:ext>
            </a:extLst>
          </p:cNvPr>
          <p:cNvGrpSpPr/>
          <p:nvPr/>
        </p:nvGrpSpPr>
        <p:grpSpPr>
          <a:xfrm>
            <a:off x="0" y="893445"/>
            <a:ext cx="988828" cy="5071110"/>
            <a:chOff x="0" y="891540"/>
            <a:chExt cx="988828" cy="507111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BE3AC88-9B6D-28DC-000A-0FACACC440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91540"/>
              <a:ext cx="722376" cy="5071110"/>
            </a:xfrm>
            <a:prstGeom prst="rect">
              <a:avLst/>
            </a:prstGeom>
            <a:solidFill>
              <a:srgbClr val="0085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9434766-CBCF-176C-0637-85C538C7D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8954" y="891540"/>
              <a:ext cx="139874" cy="5071110"/>
            </a:xfrm>
            <a:prstGeom prst="rect">
              <a:avLst/>
            </a:prstGeom>
            <a:solidFill>
              <a:srgbClr val="0085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9C8547D3-2C3E-4856-8B81-60C5AF67F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7925" y="2009844"/>
            <a:ext cx="9962707" cy="37963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  <a:latin typeface="Helvetica" pitchFamily="2" charset="0"/>
                <a:cs typeface="Arial"/>
              </a:rPr>
              <a:t>Gastroparesis (delayed gastric emptying)</a:t>
            </a:r>
            <a:endParaRPr lang="en-US" dirty="0">
              <a:solidFill>
                <a:srgbClr val="404040"/>
              </a:solidFill>
              <a:latin typeface="Helvetica" pitchFamily="2" charset="0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04040"/>
                </a:solidFill>
                <a:latin typeface="Helvetica" pitchFamily="2" charset="0"/>
                <a:cs typeface="Arial"/>
              </a:rPr>
              <a:t>nausea, vomiting</a:t>
            </a:r>
          </a:p>
          <a:p>
            <a:pPr lvl="1" algn="l"/>
            <a:endParaRPr lang="en-US" sz="500" dirty="0">
              <a:solidFill>
                <a:srgbClr val="404040"/>
              </a:solidFill>
              <a:latin typeface="Helvetica" pitchFamily="2" charset="0"/>
              <a:cs typeface="Arial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  <a:latin typeface="Helvetica" pitchFamily="2" charset="0"/>
                <a:cs typeface="Arial"/>
              </a:rPr>
              <a:t>Indigestion, diarrhea, constipation</a:t>
            </a:r>
          </a:p>
          <a:p>
            <a:pPr algn="l"/>
            <a:endParaRPr lang="en-US" sz="500" dirty="0">
              <a:solidFill>
                <a:srgbClr val="404040"/>
              </a:solidFill>
              <a:latin typeface="Helvetica" pitchFamily="2" charset="0"/>
              <a:cs typeface="Arial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  <a:latin typeface="Helvetica" pitchFamily="2" charset="0"/>
                <a:cs typeface="Arial"/>
              </a:rPr>
              <a:t>Absorption of contraceptives are reduced by 40%</a:t>
            </a:r>
          </a:p>
          <a:p>
            <a:pPr algn="l"/>
            <a:endParaRPr lang="en-US" sz="500" dirty="0">
              <a:solidFill>
                <a:srgbClr val="404040"/>
              </a:solidFill>
              <a:latin typeface="Helvetica" pitchFamily="2" charset="0"/>
              <a:cs typeface="Arial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  <a:latin typeface="Helvetica" pitchFamily="2" charset="0"/>
                <a:cs typeface="Arial"/>
              </a:rPr>
              <a:t>Vitamin deficiencies (thiamine, iron, B12)</a:t>
            </a:r>
          </a:p>
          <a:p>
            <a:pPr algn="l"/>
            <a:endParaRPr lang="en-US" sz="500" dirty="0">
              <a:solidFill>
                <a:srgbClr val="404040"/>
              </a:solidFill>
              <a:latin typeface="Helvetica" pitchFamily="2" charset="0"/>
              <a:cs typeface="Arial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  <a:latin typeface="Helvetica"/>
                <a:cs typeface="Arial"/>
              </a:rPr>
              <a:t>Rare side effects: pancreatitis, thyroid C-cell tumors, cholelithiasis, suicidal ideation</a:t>
            </a:r>
          </a:p>
          <a:p>
            <a:pPr algn="l"/>
            <a:endParaRPr lang="en-US" dirty="0">
              <a:solidFill>
                <a:srgbClr val="404040"/>
              </a:solidFill>
              <a:latin typeface="Helvetica"/>
              <a:cs typeface="Arial"/>
            </a:endParaRPr>
          </a:p>
          <a:p>
            <a:pPr algn="l"/>
            <a:endParaRPr lang="en-US" sz="1800" b="1" dirty="0">
              <a:solidFill>
                <a:srgbClr val="586671"/>
              </a:solidFill>
              <a:latin typeface="Arial"/>
              <a:cs typeface="Arial"/>
            </a:endParaRPr>
          </a:p>
          <a:p>
            <a:pPr algn="l"/>
            <a:endParaRPr lang="en-US" sz="1800" b="1" dirty="0">
              <a:solidFill>
                <a:srgbClr val="586671"/>
              </a:solidFill>
              <a:latin typeface="Arial"/>
              <a:cs typeface="Arial"/>
            </a:endParaRPr>
          </a:p>
          <a:p>
            <a:pPr algn="l"/>
            <a:endParaRPr lang="en-US" sz="1800" b="1" dirty="0">
              <a:solidFill>
                <a:srgbClr val="586671"/>
              </a:solidFill>
              <a:latin typeface="Arial"/>
              <a:cs typeface="Arial"/>
            </a:endParaRPr>
          </a:p>
          <a:p>
            <a:pPr algn="l"/>
            <a:endParaRPr lang="en-US" sz="1800" b="1" dirty="0">
              <a:solidFill>
                <a:srgbClr val="586671"/>
              </a:solidFill>
              <a:latin typeface="Arial"/>
              <a:cs typeface="Arial"/>
            </a:endParaRPr>
          </a:p>
          <a:p>
            <a:pPr algn="l"/>
            <a:endParaRPr lang="en-US" sz="1800" b="1" dirty="0">
              <a:solidFill>
                <a:srgbClr val="586671"/>
              </a:solidFill>
              <a:latin typeface="Arial"/>
              <a:cs typeface="Arial"/>
            </a:endParaRPr>
          </a:p>
          <a:p>
            <a:pPr algn="l"/>
            <a:endParaRPr lang="en-US" sz="4000" b="1" dirty="0">
              <a:solidFill>
                <a:srgbClr val="3999B4"/>
              </a:solidFill>
              <a:latin typeface="Arial"/>
              <a:cs typeface="Arial"/>
            </a:endParaRPr>
          </a:p>
          <a:p>
            <a:pPr algn="l"/>
            <a:endParaRPr lang="en-US" sz="4000" b="1" dirty="0">
              <a:solidFill>
                <a:srgbClr val="3999B4"/>
              </a:solidFill>
              <a:latin typeface="Arial"/>
              <a:cs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9E6A2C5-6BC9-DA1E-AAD9-E7B6E5821F93}"/>
              </a:ext>
            </a:extLst>
          </p:cNvPr>
          <p:cNvSpPr txBox="1">
            <a:spLocks/>
          </p:cNvSpPr>
          <p:nvPr/>
        </p:nvSpPr>
        <p:spPr>
          <a:xfrm>
            <a:off x="1477925" y="893445"/>
            <a:ext cx="9314121" cy="8037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0085A3"/>
                </a:solidFill>
                <a:latin typeface="Helvetica" pitchFamily="2" charset="0"/>
                <a:cs typeface="Arial"/>
              </a:rPr>
              <a:t>Side Effects</a:t>
            </a:r>
            <a:endParaRPr lang="en-US" sz="1400" b="1" dirty="0">
              <a:solidFill>
                <a:srgbClr val="0085A3"/>
              </a:solidFill>
              <a:latin typeface="Helvetica" pitchFamily="2" charset="0"/>
            </a:endParaRPr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D053809-3542-1009-1746-1A0F53A5AF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90"/>
          <a:stretch/>
        </p:blipFill>
        <p:spPr>
          <a:xfrm>
            <a:off x="456669" y="6307916"/>
            <a:ext cx="2574780" cy="27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5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lourful pills stacked to make a bar graph">
            <a:extLst>
              <a:ext uri="{FF2B5EF4-FFF2-40B4-BE49-F238E27FC236}">
                <a16:creationId xmlns:a16="http://schemas.microsoft.com/office/drawing/2014/main" id="{6D1952A4-BD75-0E54-2216-7D854ECE34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83" r="9906" b="-1"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0E8135-C6A9-9905-DA35-DC36D87B0287}"/>
              </a:ext>
            </a:extLst>
          </p:cNvPr>
          <p:cNvSpPr txBox="1">
            <a:spLocks/>
          </p:cNvSpPr>
          <p:nvPr/>
        </p:nvSpPr>
        <p:spPr>
          <a:xfrm>
            <a:off x="6807575" y="520995"/>
            <a:ext cx="4792546" cy="215840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4000" b="1" dirty="0">
                <a:solidFill>
                  <a:srgbClr val="0085A3"/>
                </a:solidFill>
                <a:latin typeface="Helvetica" pitchFamily="2" charset="0"/>
              </a:rPr>
              <a:t>Who can prescribe anti-obesity medications?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8547D3-2C3E-4856-8B81-60C5AF67F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7575" y="2913322"/>
            <a:ext cx="4792546" cy="3003458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  <a:latin typeface="Helvetica" pitchFamily="2" charset="0"/>
              </a:rPr>
              <a:t>Primary Care Physicians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  <a:latin typeface="Helvetica" pitchFamily="2" charset="0"/>
              </a:rPr>
              <a:t>Obesity Medicine Providers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  <a:latin typeface="Helvetica" pitchFamily="2" charset="0"/>
              </a:rPr>
              <a:t>Endocrinologists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  <a:latin typeface="Helvetica" pitchFamily="2" charset="0"/>
              </a:rPr>
              <a:t>Bariatric Surgeons</a:t>
            </a:r>
            <a:endParaRPr lang="en-US" sz="1100" b="1" dirty="0"/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100" b="1" dirty="0"/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100" b="1" dirty="0"/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100" b="1" dirty="0"/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4D2E274-2C8A-DA12-18F3-88FF73E5CE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90"/>
          <a:stretch/>
        </p:blipFill>
        <p:spPr>
          <a:xfrm>
            <a:off x="456669" y="6307916"/>
            <a:ext cx="2574780" cy="27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91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7956356" y="1890469"/>
            <a:ext cx="5860051" cy="207914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rgbClr val="0085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solidFill>
              <a:srgbClr val="0085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9553EB1-1AD2-5CFF-02D4-3D8A378CCAA5}"/>
              </a:ext>
            </a:extLst>
          </p:cNvPr>
          <p:cNvGrpSpPr/>
          <p:nvPr/>
        </p:nvGrpSpPr>
        <p:grpSpPr>
          <a:xfrm>
            <a:off x="5922884" y="1881218"/>
            <a:ext cx="5812447" cy="3095563"/>
            <a:chOff x="579528" y="466344"/>
            <a:chExt cx="11111729" cy="5917827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776B14B-F2F4-4825-8DA8-8C7A0F2B3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528" y="466344"/>
              <a:ext cx="11111729" cy="59178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1270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Endoscopic Sleeve Gastroplasty Animation- Apollo ESG System - YouTube">
              <a:extLst>
                <a:ext uri="{FF2B5EF4-FFF2-40B4-BE49-F238E27FC236}">
                  <a16:creationId xmlns:a16="http://schemas.microsoft.com/office/drawing/2014/main" id="{C5ABD24C-99E9-879B-09D2-7A849F7147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007"/>
            <a:stretch/>
          </p:blipFill>
          <p:spPr>
            <a:xfrm>
              <a:off x="838200" y="704765"/>
              <a:ext cx="10628376" cy="5440003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6AA5B10-B365-8AEA-185C-F0B6789138CD}"/>
              </a:ext>
            </a:extLst>
          </p:cNvPr>
          <p:cNvSpPr txBox="1"/>
          <p:nvPr/>
        </p:nvSpPr>
        <p:spPr>
          <a:xfrm>
            <a:off x="456669" y="2407781"/>
            <a:ext cx="4893489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404040"/>
                </a:solidFill>
                <a:latin typeface="Helvetica" pitchFamily="2" charset="0"/>
                <a:cs typeface="Segoe UI"/>
              </a:rPr>
              <a:t>15-20% TBWL, when combined with lifestyle changes.  </a:t>
            </a:r>
          </a:p>
          <a:p>
            <a:endParaRPr lang="en-US" sz="2400" dirty="0">
              <a:solidFill>
                <a:srgbClr val="404040"/>
              </a:solidFill>
              <a:latin typeface="Helvetica" pitchFamily="2" charset="0"/>
              <a:cs typeface="Segoe UI"/>
            </a:endParaRPr>
          </a:p>
          <a:p>
            <a:r>
              <a:rPr lang="en-US" sz="2400" dirty="0">
                <a:solidFill>
                  <a:srgbClr val="404040"/>
                </a:solidFill>
                <a:latin typeface="Helvetica" pitchFamily="2" charset="0"/>
                <a:cs typeface="Segoe UI"/>
              </a:rPr>
              <a:t>1-2 hour procedure. Patients go home the same day. ​ </a:t>
            </a:r>
            <a:endParaRPr lang="en-US" sz="2400" dirty="0">
              <a:solidFill>
                <a:srgbClr val="404040"/>
              </a:solidFill>
              <a:latin typeface="Helvetica" pitchFamily="2" charset="0"/>
              <a:cs typeface="Calibri"/>
            </a:endParaRPr>
          </a:p>
          <a:p>
            <a:endParaRPr lang="en-US" sz="2400" dirty="0">
              <a:solidFill>
                <a:srgbClr val="404040"/>
              </a:solidFill>
              <a:latin typeface="Helvetica" pitchFamily="2" charset="0"/>
              <a:cs typeface="Segoe UI"/>
            </a:endParaRPr>
          </a:p>
          <a:p>
            <a:r>
              <a:rPr lang="en-US" sz="2400" dirty="0">
                <a:solidFill>
                  <a:srgbClr val="404040"/>
                </a:solidFill>
                <a:latin typeface="Helvetica" pitchFamily="2" charset="0"/>
                <a:cs typeface="Segoe UI"/>
              </a:rPr>
              <a:t>No incisions, reversible.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57D2665-A79C-7A3F-3713-99525E5CB514}"/>
              </a:ext>
            </a:extLst>
          </p:cNvPr>
          <p:cNvSpPr txBox="1">
            <a:spLocks/>
          </p:cNvSpPr>
          <p:nvPr/>
        </p:nvSpPr>
        <p:spPr>
          <a:xfrm>
            <a:off x="456669" y="537150"/>
            <a:ext cx="4792546" cy="168601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4000" b="1" dirty="0">
                <a:solidFill>
                  <a:srgbClr val="0085A3"/>
                </a:solidFill>
                <a:latin typeface="Helvetica" pitchFamily="2" charset="0"/>
              </a:rPr>
              <a:t>Endoscopic</a:t>
            </a:r>
          </a:p>
          <a:p>
            <a:pPr algn="l">
              <a:spcAft>
                <a:spcPts val="600"/>
              </a:spcAft>
            </a:pPr>
            <a:r>
              <a:rPr lang="en-US" sz="4000" b="1" dirty="0">
                <a:solidFill>
                  <a:srgbClr val="0085A3"/>
                </a:solidFill>
                <a:latin typeface="Helvetica" pitchFamily="2" charset="0"/>
              </a:rPr>
              <a:t>Sleeve</a:t>
            </a:r>
          </a:p>
        </p:txBody>
      </p:sp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5359ADF-E261-EC31-E66D-71824C6300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90"/>
          <a:stretch/>
        </p:blipFill>
        <p:spPr>
          <a:xfrm>
            <a:off x="456669" y="6307916"/>
            <a:ext cx="2574780" cy="27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88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24883A-1498-50FA-4BA9-A885704C9DD2}"/>
              </a:ext>
            </a:extLst>
          </p:cNvPr>
          <p:cNvSpPr txBox="1"/>
          <p:nvPr/>
        </p:nvSpPr>
        <p:spPr>
          <a:xfrm>
            <a:off x="529839" y="570116"/>
            <a:ext cx="83465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85A3"/>
                </a:solidFill>
                <a:latin typeface="Helvetica" pitchFamily="2" charset="0"/>
                <a:cs typeface="Arial"/>
              </a:rPr>
              <a:t>Benefits associated with modest weight loss</a:t>
            </a:r>
            <a:endParaRPr lang="en-US" sz="4000" b="1" dirty="0">
              <a:solidFill>
                <a:srgbClr val="0085A3"/>
              </a:solidFill>
              <a:latin typeface="Helvetica" pitchFamily="2" charset="0"/>
            </a:endParaRPr>
          </a:p>
        </p:txBody>
      </p:sp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59A8A4B-7A2D-108B-339E-269A83C9E9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90"/>
          <a:stretch/>
        </p:blipFill>
        <p:spPr>
          <a:xfrm>
            <a:off x="456669" y="6307916"/>
            <a:ext cx="2574780" cy="27819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274BEDA-B313-F4DD-8A6D-AE4ADD352A23}"/>
              </a:ext>
            </a:extLst>
          </p:cNvPr>
          <p:cNvSpPr/>
          <p:nvPr/>
        </p:nvSpPr>
        <p:spPr>
          <a:xfrm>
            <a:off x="530079" y="4036641"/>
            <a:ext cx="907842" cy="907842"/>
          </a:xfrm>
          <a:prstGeom prst="ellipse">
            <a:avLst/>
          </a:prstGeom>
          <a:solidFill>
            <a:srgbClr val="0085A3">
              <a:alpha val="35000"/>
            </a:srgb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 descr="Stroller with solid fill">
            <a:extLst>
              <a:ext uri="{FF2B5EF4-FFF2-40B4-BE49-F238E27FC236}">
                <a16:creationId xmlns:a16="http://schemas.microsoft.com/office/drawing/2014/main" id="{BE2CFB3B-C1AB-5646-9669-FD11E7525E78}"/>
              </a:ext>
            </a:extLst>
          </p:cNvPr>
          <p:cNvSpPr/>
          <p:nvPr/>
        </p:nvSpPr>
        <p:spPr>
          <a:xfrm>
            <a:off x="720726" y="4227288"/>
            <a:ext cx="526548" cy="526548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F4827AB3-9BB2-1238-FC11-81820A402390}"/>
              </a:ext>
            </a:extLst>
          </p:cNvPr>
          <p:cNvSpPr/>
          <p:nvPr/>
        </p:nvSpPr>
        <p:spPr>
          <a:xfrm>
            <a:off x="1632459" y="4036641"/>
            <a:ext cx="2237784" cy="907842"/>
          </a:xfrm>
          <a:custGeom>
            <a:avLst/>
            <a:gdLst>
              <a:gd name="connsiteX0" fmla="*/ 0 w 2139914"/>
              <a:gd name="connsiteY0" fmla="*/ 0 h 907842"/>
              <a:gd name="connsiteX1" fmla="*/ 2139914 w 2139914"/>
              <a:gd name="connsiteY1" fmla="*/ 0 h 907842"/>
              <a:gd name="connsiteX2" fmla="*/ 2139914 w 2139914"/>
              <a:gd name="connsiteY2" fmla="*/ 907842 h 907842"/>
              <a:gd name="connsiteX3" fmla="*/ 0 w 2139914"/>
              <a:gd name="connsiteY3" fmla="*/ 907842 h 907842"/>
              <a:gd name="connsiteX4" fmla="*/ 0 w 2139914"/>
              <a:gd name="connsiteY4" fmla="*/ 0 h 90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9914" h="907842">
                <a:moveTo>
                  <a:pt x="0" y="0"/>
                </a:moveTo>
                <a:lnTo>
                  <a:pt x="2139914" y="0"/>
                </a:lnTo>
                <a:lnTo>
                  <a:pt x="2139914" y="907842"/>
                </a:lnTo>
                <a:lnTo>
                  <a:pt x="0" y="90784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l"/>
            <a:r>
              <a:rPr lang="en-US" dirty="0">
                <a:solidFill>
                  <a:srgbClr val="404040"/>
                </a:solidFill>
                <a:latin typeface="Helvetica" pitchFamily="2" charset="0"/>
                <a:cs typeface="Arial"/>
              </a:rPr>
              <a:t>Improvements in infertility or Polycystic Ovarian Syndrome</a:t>
            </a:r>
            <a:endParaRPr lang="en-US" dirty="0">
              <a:solidFill>
                <a:srgbClr val="404040"/>
              </a:solidFill>
              <a:latin typeface="Helvetica" pitchFamily="2" charset="0"/>
              <a:cs typeface="Calibri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2A9C31E-8AD1-6C43-A126-0F8376CA05C8}"/>
              </a:ext>
            </a:extLst>
          </p:cNvPr>
          <p:cNvSpPr/>
          <p:nvPr/>
        </p:nvSpPr>
        <p:spPr>
          <a:xfrm>
            <a:off x="4442955" y="4036641"/>
            <a:ext cx="907842" cy="907842"/>
          </a:xfrm>
          <a:prstGeom prst="ellipse">
            <a:avLst/>
          </a:prstGeom>
          <a:solidFill>
            <a:srgbClr val="0085A3">
              <a:alpha val="35000"/>
            </a:srgb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 descr="Care with solid fill">
            <a:extLst>
              <a:ext uri="{FF2B5EF4-FFF2-40B4-BE49-F238E27FC236}">
                <a16:creationId xmlns:a16="http://schemas.microsoft.com/office/drawing/2014/main" id="{2B6578CF-6080-A3C9-8D4D-C5E10F46A346}"/>
              </a:ext>
            </a:extLst>
          </p:cNvPr>
          <p:cNvSpPr/>
          <p:nvPr/>
        </p:nvSpPr>
        <p:spPr>
          <a:xfrm>
            <a:off x="4633601" y="4227288"/>
            <a:ext cx="526548" cy="526548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6C056A2C-C01A-2EC2-3922-3071D521E618}"/>
              </a:ext>
            </a:extLst>
          </p:cNvPr>
          <p:cNvSpPr/>
          <p:nvPr/>
        </p:nvSpPr>
        <p:spPr>
          <a:xfrm>
            <a:off x="5545334" y="4036641"/>
            <a:ext cx="2139914" cy="907842"/>
          </a:xfrm>
          <a:custGeom>
            <a:avLst/>
            <a:gdLst>
              <a:gd name="connsiteX0" fmla="*/ 0 w 2139914"/>
              <a:gd name="connsiteY0" fmla="*/ 0 h 907842"/>
              <a:gd name="connsiteX1" fmla="*/ 2139914 w 2139914"/>
              <a:gd name="connsiteY1" fmla="*/ 0 h 907842"/>
              <a:gd name="connsiteX2" fmla="*/ 2139914 w 2139914"/>
              <a:gd name="connsiteY2" fmla="*/ 907842 h 907842"/>
              <a:gd name="connsiteX3" fmla="*/ 0 w 2139914"/>
              <a:gd name="connsiteY3" fmla="*/ 907842 h 907842"/>
              <a:gd name="connsiteX4" fmla="*/ 0 w 2139914"/>
              <a:gd name="connsiteY4" fmla="*/ 0 h 90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9914" h="907842">
                <a:moveTo>
                  <a:pt x="0" y="0"/>
                </a:moveTo>
                <a:lnTo>
                  <a:pt x="2139914" y="0"/>
                </a:lnTo>
                <a:lnTo>
                  <a:pt x="2139914" y="907842"/>
                </a:lnTo>
                <a:lnTo>
                  <a:pt x="0" y="90784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l"/>
            <a:r>
              <a:rPr lang="en-US" dirty="0">
                <a:solidFill>
                  <a:srgbClr val="404040"/>
                </a:solidFill>
                <a:latin typeface="Helvetica" pitchFamily="2" charset="0"/>
                <a:cs typeface="Arial"/>
              </a:rPr>
              <a:t>Improved quality </a:t>
            </a:r>
          </a:p>
          <a:p>
            <a:pPr algn="l"/>
            <a:r>
              <a:rPr lang="en-US" dirty="0">
                <a:solidFill>
                  <a:srgbClr val="404040"/>
                </a:solidFill>
                <a:latin typeface="Helvetica" pitchFamily="2" charset="0"/>
                <a:cs typeface="Arial"/>
              </a:rPr>
              <a:t>of life</a:t>
            </a:r>
            <a:endParaRPr lang="en-US" dirty="0">
              <a:solidFill>
                <a:srgbClr val="404040"/>
              </a:solidFill>
              <a:latin typeface="Helvetica" pitchFamily="2" charset="0"/>
              <a:cs typeface="Calibri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4CEB8D5-3CB9-C1A1-D33A-27C69C5F7355}"/>
              </a:ext>
            </a:extLst>
          </p:cNvPr>
          <p:cNvSpPr/>
          <p:nvPr/>
        </p:nvSpPr>
        <p:spPr>
          <a:xfrm>
            <a:off x="8238872" y="4036641"/>
            <a:ext cx="907842" cy="907842"/>
          </a:xfrm>
          <a:prstGeom prst="ellipse">
            <a:avLst/>
          </a:prstGeom>
          <a:solidFill>
            <a:srgbClr val="0085A3">
              <a:alpha val="35000"/>
            </a:srgb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 descr="Run with solid fill">
            <a:extLst>
              <a:ext uri="{FF2B5EF4-FFF2-40B4-BE49-F238E27FC236}">
                <a16:creationId xmlns:a16="http://schemas.microsoft.com/office/drawing/2014/main" id="{389A8AD3-1669-622A-839C-3AF2E84F52A5}"/>
              </a:ext>
            </a:extLst>
          </p:cNvPr>
          <p:cNvSpPr/>
          <p:nvPr/>
        </p:nvSpPr>
        <p:spPr>
          <a:xfrm>
            <a:off x="8429519" y="4227288"/>
            <a:ext cx="526548" cy="526548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B29B6AC8-030B-1D35-8A06-86E48938D4FA}"/>
              </a:ext>
            </a:extLst>
          </p:cNvPr>
          <p:cNvSpPr/>
          <p:nvPr/>
        </p:nvSpPr>
        <p:spPr>
          <a:xfrm>
            <a:off x="9341252" y="4036641"/>
            <a:ext cx="2139914" cy="907842"/>
          </a:xfrm>
          <a:custGeom>
            <a:avLst/>
            <a:gdLst>
              <a:gd name="connsiteX0" fmla="*/ 0 w 2139914"/>
              <a:gd name="connsiteY0" fmla="*/ 0 h 907842"/>
              <a:gd name="connsiteX1" fmla="*/ 2139914 w 2139914"/>
              <a:gd name="connsiteY1" fmla="*/ 0 h 907842"/>
              <a:gd name="connsiteX2" fmla="*/ 2139914 w 2139914"/>
              <a:gd name="connsiteY2" fmla="*/ 907842 h 907842"/>
              <a:gd name="connsiteX3" fmla="*/ 0 w 2139914"/>
              <a:gd name="connsiteY3" fmla="*/ 907842 h 907842"/>
              <a:gd name="connsiteX4" fmla="*/ 0 w 2139914"/>
              <a:gd name="connsiteY4" fmla="*/ 0 h 90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9914" h="907842">
                <a:moveTo>
                  <a:pt x="0" y="0"/>
                </a:moveTo>
                <a:lnTo>
                  <a:pt x="2139914" y="0"/>
                </a:lnTo>
                <a:lnTo>
                  <a:pt x="2139914" y="907842"/>
                </a:lnTo>
                <a:lnTo>
                  <a:pt x="0" y="90784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l"/>
            <a:r>
              <a:rPr lang="en-US" dirty="0">
                <a:solidFill>
                  <a:srgbClr val="404040"/>
                </a:solidFill>
                <a:latin typeface="Helvetica" pitchFamily="2" charset="0"/>
                <a:cs typeface="Arial"/>
              </a:rPr>
              <a:t>Improved mobility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FA965CB-1586-07BC-AD90-84B3480EB4F5}"/>
              </a:ext>
            </a:extLst>
          </p:cNvPr>
          <p:cNvSpPr/>
          <p:nvPr/>
        </p:nvSpPr>
        <p:spPr>
          <a:xfrm>
            <a:off x="530078" y="2603987"/>
            <a:ext cx="907842" cy="907842"/>
          </a:xfrm>
          <a:prstGeom prst="ellipse">
            <a:avLst/>
          </a:prstGeom>
          <a:solidFill>
            <a:srgbClr val="0085A3">
              <a:alpha val="35000"/>
            </a:srgb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Rectangle 25" descr="Fire with solid fill">
            <a:extLst>
              <a:ext uri="{FF2B5EF4-FFF2-40B4-BE49-F238E27FC236}">
                <a16:creationId xmlns:a16="http://schemas.microsoft.com/office/drawing/2014/main" id="{4F1B2B73-F704-ABBC-D6B8-112603960838}"/>
              </a:ext>
            </a:extLst>
          </p:cNvPr>
          <p:cNvSpPr/>
          <p:nvPr/>
        </p:nvSpPr>
        <p:spPr>
          <a:xfrm>
            <a:off x="720725" y="2794634"/>
            <a:ext cx="526548" cy="526548"/>
          </a:xfrm>
          <a:prstGeom prst="rect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09BF16FD-EB8F-8515-E477-2F5E214A7AC3}"/>
              </a:ext>
            </a:extLst>
          </p:cNvPr>
          <p:cNvSpPr/>
          <p:nvPr/>
        </p:nvSpPr>
        <p:spPr>
          <a:xfrm>
            <a:off x="1632458" y="2603987"/>
            <a:ext cx="2139914" cy="907842"/>
          </a:xfrm>
          <a:custGeom>
            <a:avLst/>
            <a:gdLst>
              <a:gd name="connsiteX0" fmla="*/ 0 w 2139914"/>
              <a:gd name="connsiteY0" fmla="*/ 0 h 907842"/>
              <a:gd name="connsiteX1" fmla="*/ 2139914 w 2139914"/>
              <a:gd name="connsiteY1" fmla="*/ 0 h 907842"/>
              <a:gd name="connsiteX2" fmla="*/ 2139914 w 2139914"/>
              <a:gd name="connsiteY2" fmla="*/ 907842 h 907842"/>
              <a:gd name="connsiteX3" fmla="*/ 0 w 2139914"/>
              <a:gd name="connsiteY3" fmla="*/ 907842 h 907842"/>
              <a:gd name="connsiteX4" fmla="*/ 0 w 2139914"/>
              <a:gd name="connsiteY4" fmla="*/ 0 h 90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9914" h="907842">
                <a:moveTo>
                  <a:pt x="0" y="0"/>
                </a:moveTo>
                <a:lnTo>
                  <a:pt x="2139914" y="0"/>
                </a:lnTo>
                <a:lnTo>
                  <a:pt x="2139914" y="907842"/>
                </a:lnTo>
                <a:lnTo>
                  <a:pt x="0" y="90784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l"/>
            <a:r>
              <a:rPr lang="en-US" dirty="0">
                <a:solidFill>
                  <a:srgbClr val="404040"/>
                </a:solidFill>
                <a:latin typeface="Helvetica" pitchFamily="2" charset="0"/>
                <a:cs typeface="Arial"/>
              </a:rPr>
              <a:t>Improved glucose metabolism </a:t>
            </a:r>
            <a:endParaRPr lang="en-US" dirty="0">
              <a:solidFill>
                <a:srgbClr val="404040"/>
              </a:solidFill>
              <a:latin typeface="Helvetica" pitchFamily="2" charset="0"/>
              <a:cs typeface="Calibri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18AC1EB-FF6C-E537-08F4-42456E8F405E}"/>
              </a:ext>
            </a:extLst>
          </p:cNvPr>
          <p:cNvSpPr/>
          <p:nvPr/>
        </p:nvSpPr>
        <p:spPr>
          <a:xfrm>
            <a:off x="4442954" y="2603987"/>
            <a:ext cx="907842" cy="907842"/>
          </a:xfrm>
          <a:prstGeom prst="ellipse">
            <a:avLst/>
          </a:prstGeom>
          <a:solidFill>
            <a:srgbClr val="0085A3">
              <a:alpha val="35000"/>
            </a:srgb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Rectangle 28" descr="Heart with pulse with solid fill">
            <a:extLst>
              <a:ext uri="{FF2B5EF4-FFF2-40B4-BE49-F238E27FC236}">
                <a16:creationId xmlns:a16="http://schemas.microsoft.com/office/drawing/2014/main" id="{DDC2F4E3-7A20-B4B1-1AEB-3A802BA14FD4}"/>
              </a:ext>
            </a:extLst>
          </p:cNvPr>
          <p:cNvSpPr/>
          <p:nvPr/>
        </p:nvSpPr>
        <p:spPr>
          <a:xfrm>
            <a:off x="4633600" y="2805267"/>
            <a:ext cx="526548" cy="526548"/>
          </a:xfrm>
          <a:prstGeom prst="rect">
            <a:avLst/>
          </a:prstGeom>
          <a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9BF6D1B3-B1F1-CC76-9A7E-7FAA7A3232B4}"/>
              </a:ext>
            </a:extLst>
          </p:cNvPr>
          <p:cNvSpPr/>
          <p:nvPr/>
        </p:nvSpPr>
        <p:spPr>
          <a:xfrm>
            <a:off x="5545333" y="2603987"/>
            <a:ext cx="2139914" cy="907842"/>
          </a:xfrm>
          <a:custGeom>
            <a:avLst/>
            <a:gdLst>
              <a:gd name="connsiteX0" fmla="*/ 0 w 2139914"/>
              <a:gd name="connsiteY0" fmla="*/ 0 h 907842"/>
              <a:gd name="connsiteX1" fmla="*/ 2139914 w 2139914"/>
              <a:gd name="connsiteY1" fmla="*/ 0 h 907842"/>
              <a:gd name="connsiteX2" fmla="*/ 2139914 w 2139914"/>
              <a:gd name="connsiteY2" fmla="*/ 907842 h 907842"/>
              <a:gd name="connsiteX3" fmla="*/ 0 w 2139914"/>
              <a:gd name="connsiteY3" fmla="*/ 907842 h 907842"/>
              <a:gd name="connsiteX4" fmla="*/ 0 w 2139914"/>
              <a:gd name="connsiteY4" fmla="*/ 0 h 90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9914" h="907842">
                <a:moveTo>
                  <a:pt x="0" y="0"/>
                </a:moveTo>
                <a:lnTo>
                  <a:pt x="2139914" y="0"/>
                </a:lnTo>
                <a:lnTo>
                  <a:pt x="2139914" y="907842"/>
                </a:lnTo>
                <a:lnTo>
                  <a:pt x="0" y="90784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l"/>
            <a:r>
              <a:rPr lang="en-US" dirty="0">
                <a:solidFill>
                  <a:srgbClr val="404040"/>
                </a:solidFill>
                <a:latin typeface="Helvetica" pitchFamily="2" charset="0"/>
                <a:cs typeface="Arial"/>
              </a:rPr>
              <a:t>Reduction in blood pressure</a:t>
            </a:r>
            <a:endParaRPr lang="en-US" dirty="0">
              <a:solidFill>
                <a:srgbClr val="404040"/>
              </a:solidFill>
              <a:latin typeface="Helvetica" pitchFamily="2" charset="0"/>
              <a:cs typeface="Calibri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252FAB0-DB76-738A-111B-95D1EC3BB14F}"/>
              </a:ext>
            </a:extLst>
          </p:cNvPr>
          <p:cNvSpPr/>
          <p:nvPr/>
        </p:nvSpPr>
        <p:spPr>
          <a:xfrm>
            <a:off x="8238871" y="2603987"/>
            <a:ext cx="907842" cy="907842"/>
          </a:xfrm>
          <a:prstGeom prst="ellipse">
            <a:avLst/>
          </a:prstGeom>
          <a:solidFill>
            <a:srgbClr val="0085A3">
              <a:alpha val="35000"/>
            </a:srgb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Rectangle 31" descr="Downward trend graph with solid fill">
            <a:extLst>
              <a:ext uri="{FF2B5EF4-FFF2-40B4-BE49-F238E27FC236}">
                <a16:creationId xmlns:a16="http://schemas.microsoft.com/office/drawing/2014/main" id="{C07368FD-E93B-70F3-D203-37AE503E55C4}"/>
              </a:ext>
            </a:extLst>
          </p:cNvPr>
          <p:cNvSpPr/>
          <p:nvPr/>
        </p:nvSpPr>
        <p:spPr>
          <a:xfrm flipH="1">
            <a:off x="8429518" y="2794634"/>
            <a:ext cx="526548" cy="526548"/>
          </a:xfrm>
          <a:prstGeom prst="rect">
            <a:avLst/>
          </a:prstGeom>
          <a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224611AD-65BC-21FE-18C6-DC86CFB82534}"/>
              </a:ext>
            </a:extLst>
          </p:cNvPr>
          <p:cNvSpPr/>
          <p:nvPr/>
        </p:nvSpPr>
        <p:spPr>
          <a:xfrm>
            <a:off x="9341251" y="2603987"/>
            <a:ext cx="2139914" cy="907842"/>
          </a:xfrm>
          <a:custGeom>
            <a:avLst/>
            <a:gdLst>
              <a:gd name="connsiteX0" fmla="*/ 0 w 2139914"/>
              <a:gd name="connsiteY0" fmla="*/ 0 h 907842"/>
              <a:gd name="connsiteX1" fmla="*/ 2139914 w 2139914"/>
              <a:gd name="connsiteY1" fmla="*/ 0 h 907842"/>
              <a:gd name="connsiteX2" fmla="*/ 2139914 w 2139914"/>
              <a:gd name="connsiteY2" fmla="*/ 907842 h 907842"/>
              <a:gd name="connsiteX3" fmla="*/ 0 w 2139914"/>
              <a:gd name="connsiteY3" fmla="*/ 907842 h 907842"/>
              <a:gd name="connsiteX4" fmla="*/ 0 w 2139914"/>
              <a:gd name="connsiteY4" fmla="*/ 0 h 90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9914" h="907842">
                <a:moveTo>
                  <a:pt x="0" y="0"/>
                </a:moveTo>
                <a:lnTo>
                  <a:pt x="2139914" y="0"/>
                </a:lnTo>
                <a:lnTo>
                  <a:pt x="2139914" y="907842"/>
                </a:lnTo>
                <a:lnTo>
                  <a:pt x="0" y="90784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l"/>
            <a:r>
              <a:rPr lang="en-US" dirty="0">
                <a:solidFill>
                  <a:srgbClr val="404040"/>
                </a:solidFill>
                <a:latin typeface="Helvetica" pitchFamily="2" charset="0"/>
                <a:cs typeface="Arial"/>
              </a:rPr>
              <a:t>Reduction in cholesterol levels</a:t>
            </a:r>
            <a:endParaRPr lang="en-US" dirty="0">
              <a:solidFill>
                <a:srgbClr val="404040"/>
              </a:solidFill>
              <a:latin typeface="Helvetica" pitchFamily="2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241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6A12254-BB2F-41E8-859A-475D4D9B64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7785472"/>
              </p:ext>
            </p:extLst>
          </p:nvPr>
        </p:nvGraphicFramePr>
        <p:xfrm>
          <a:off x="388084" y="1836812"/>
          <a:ext cx="11415833" cy="3392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ubtitle 2">
            <a:extLst>
              <a:ext uri="{FF2B5EF4-FFF2-40B4-BE49-F238E27FC236}">
                <a16:creationId xmlns:a16="http://schemas.microsoft.com/office/drawing/2014/main" id="{0495F7E2-FB3E-B2A0-C98B-F72ABF3BFE5B}"/>
              </a:ext>
            </a:extLst>
          </p:cNvPr>
          <p:cNvSpPr txBox="1">
            <a:spLocks/>
          </p:cNvSpPr>
          <p:nvPr/>
        </p:nvSpPr>
        <p:spPr>
          <a:xfrm>
            <a:off x="656876" y="633033"/>
            <a:ext cx="10878249" cy="6870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0085A3"/>
                </a:solidFill>
                <a:latin typeface="Helvetica" pitchFamily="2" charset="0"/>
                <a:cs typeface="Arial"/>
              </a:rPr>
              <a:t>Definition of Obesity </a:t>
            </a:r>
            <a:endParaRPr lang="en-US" sz="4000" b="1" dirty="0">
              <a:solidFill>
                <a:srgbClr val="0085A3"/>
              </a:solidFill>
              <a:latin typeface="Helvetica" pitchFamily="2" charset="0"/>
              <a:cs typeface="Calibri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9F51785-D47A-DB3D-72F0-A379C4FF00D4}"/>
              </a:ext>
            </a:extLst>
          </p:cNvPr>
          <p:cNvSpPr txBox="1"/>
          <p:nvPr/>
        </p:nvSpPr>
        <p:spPr>
          <a:xfrm>
            <a:off x="7349998" y="5229539"/>
            <a:ext cx="445391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>
                <a:solidFill>
                  <a:srgbClr val="404040"/>
                </a:solidFill>
                <a:latin typeface="Helvetica Light" panose="020B0403020202020204" pitchFamily="34" charset="0"/>
              </a:rPr>
              <a:t>https://</a:t>
            </a:r>
            <a:r>
              <a:rPr lang="en-US" dirty="0" err="1">
                <a:solidFill>
                  <a:srgbClr val="404040"/>
                </a:solidFill>
                <a:latin typeface="Helvetica Light" panose="020B0403020202020204" pitchFamily="34" charset="0"/>
              </a:rPr>
              <a:t>asmbs.org</a:t>
            </a:r>
            <a:r>
              <a:rPr lang="en-US" dirty="0">
                <a:solidFill>
                  <a:srgbClr val="404040"/>
                </a:solidFill>
                <a:latin typeface="Helvetica Light" panose="020B0403020202020204" pitchFamily="34" charset="0"/>
              </a:rPr>
              <a:t>/patients/</a:t>
            </a:r>
            <a:r>
              <a:rPr lang="en-US" dirty="0" err="1">
                <a:solidFill>
                  <a:srgbClr val="404040"/>
                </a:solidFill>
                <a:latin typeface="Helvetica Light" panose="020B0403020202020204" pitchFamily="34" charset="0"/>
              </a:rPr>
              <a:t>bmi</a:t>
            </a:r>
            <a:r>
              <a:rPr lang="en-US" dirty="0">
                <a:solidFill>
                  <a:srgbClr val="404040"/>
                </a:solidFill>
                <a:latin typeface="Helvetica Light" panose="020B0403020202020204" pitchFamily="34" charset="0"/>
              </a:rPr>
              <a:t>-calculator/</a:t>
            </a:r>
          </a:p>
        </p:txBody>
      </p:sp>
      <p:pic>
        <p:nvPicPr>
          <p:cNvPr id="34" name="Picture 3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F0AC060-D327-7EF9-CA9F-AFA03B4E08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90"/>
          <a:stretch/>
        </p:blipFill>
        <p:spPr>
          <a:xfrm>
            <a:off x="456669" y="6307916"/>
            <a:ext cx="2574780" cy="27819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98CC5C6-EF9E-7F64-0E13-8A38C480CEF6}"/>
              </a:ext>
            </a:extLst>
          </p:cNvPr>
          <p:cNvSpPr txBox="1"/>
          <p:nvPr/>
        </p:nvSpPr>
        <p:spPr>
          <a:xfrm>
            <a:off x="1709195" y="1698796"/>
            <a:ext cx="8773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404040"/>
                </a:solidFill>
                <a:effectLst/>
                <a:latin typeface="Helvetica" pitchFamily="2" charset="0"/>
              </a:rPr>
              <a:t>Body Mass Index</a:t>
            </a:r>
          </a:p>
        </p:txBody>
      </p:sp>
    </p:spTree>
    <p:extLst>
      <p:ext uri="{BB962C8B-B14F-4D97-AF65-F5344CB8AC3E}">
        <p14:creationId xmlns:p14="http://schemas.microsoft.com/office/powerpoint/2010/main" val="4184426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3789EDF-EE01-5D87-BB31-3B640B579055}"/>
              </a:ext>
            </a:extLst>
          </p:cNvPr>
          <p:cNvGrpSpPr/>
          <p:nvPr/>
        </p:nvGrpSpPr>
        <p:grpSpPr>
          <a:xfrm>
            <a:off x="0" y="891540"/>
            <a:ext cx="988828" cy="5071110"/>
            <a:chOff x="0" y="891540"/>
            <a:chExt cx="988828" cy="507111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E55A99C-0BDC-4DBE-8E40-9FA66F629F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91540"/>
              <a:ext cx="722376" cy="5071110"/>
            </a:xfrm>
            <a:prstGeom prst="rect">
              <a:avLst/>
            </a:prstGeom>
            <a:solidFill>
              <a:srgbClr val="0085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BE5F41B-B3A3-EF7A-10AB-D078AD6B88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8954" y="891540"/>
              <a:ext cx="139874" cy="5071110"/>
            </a:xfrm>
            <a:prstGeom prst="rect">
              <a:avLst/>
            </a:prstGeom>
            <a:solidFill>
              <a:srgbClr val="0085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084A428-9A60-1EBE-D3B5-585A95159C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90"/>
          <a:stretch/>
        </p:blipFill>
        <p:spPr>
          <a:xfrm>
            <a:off x="456669" y="6307916"/>
            <a:ext cx="2574780" cy="2781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09681E-2F99-A7D6-E3C5-26A1E31CC7E0}"/>
              </a:ext>
            </a:extLst>
          </p:cNvPr>
          <p:cNvSpPr txBox="1"/>
          <p:nvPr/>
        </p:nvSpPr>
        <p:spPr>
          <a:xfrm>
            <a:off x="1477925" y="1983655"/>
            <a:ext cx="10122196" cy="36009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rgbClr val="404040"/>
                </a:solidFill>
                <a:latin typeface="Helvetica" pitchFamily="2" charset="0"/>
                <a:cs typeface="Arial"/>
              </a:rPr>
              <a:t>20-40% TBWL</a:t>
            </a:r>
          </a:p>
          <a:p>
            <a:pPr defTabSz="740664">
              <a:spcAft>
                <a:spcPts val="600"/>
              </a:spcAft>
            </a:pPr>
            <a:endParaRPr lang="en-US" sz="500" kern="1200" dirty="0">
              <a:solidFill>
                <a:srgbClr val="404040"/>
              </a:solidFill>
              <a:latin typeface="Helvetica" pitchFamily="2" charset="0"/>
              <a:cs typeface="Segoe UI"/>
            </a:endParaRPr>
          </a:p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rgbClr val="404040"/>
                </a:solidFill>
                <a:latin typeface="Helvetica" pitchFamily="2" charset="0"/>
                <a:cs typeface="Segoe UI"/>
              </a:rPr>
              <a:t>Safer than most commonly-performed procedures such as gallbladder surgery, or knee replacement</a:t>
            </a:r>
          </a:p>
          <a:p>
            <a:pPr defTabSz="740664">
              <a:spcAft>
                <a:spcPts val="600"/>
              </a:spcAft>
            </a:pPr>
            <a:endParaRPr lang="en-US" sz="500" kern="1200" dirty="0">
              <a:solidFill>
                <a:srgbClr val="404040"/>
              </a:solidFill>
              <a:latin typeface="Helvetica" pitchFamily="2" charset="0"/>
              <a:cs typeface="Segoe UI"/>
            </a:endParaRPr>
          </a:p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rgbClr val="404040"/>
                </a:solidFill>
                <a:latin typeface="Helvetica" pitchFamily="2" charset="0"/>
                <a:cs typeface="Segoe UI"/>
              </a:rPr>
              <a:t>1-3 hour procedure, 1 night in the hospital, 2 weeks recovery after surgery</a:t>
            </a:r>
          </a:p>
          <a:p>
            <a:pPr defTabSz="740664">
              <a:spcAft>
                <a:spcPts val="600"/>
              </a:spcAft>
            </a:pPr>
            <a:endParaRPr lang="en-US" sz="500" kern="1200" dirty="0">
              <a:solidFill>
                <a:srgbClr val="404040"/>
              </a:solidFill>
              <a:latin typeface="Helvetica" pitchFamily="2" charset="0"/>
              <a:cs typeface="Segoe UI"/>
            </a:endParaRPr>
          </a:p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rgbClr val="404040"/>
                </a:solidFill>
                <a:latin typeface="Helvetica" pitchFamily="2" charset="0"/>
                <a:cs typeface="Segoe UI"/>
              </a:rPr>
              <a:t>Durable, results in long-term weight loss</a:t>
            </a:r>
          </a:p>
          <a:p>
            <a:pPr defTabSz="740664">
              <a:spcAft>
                <a:spcPts val="600"/>
              </a:spcAft>
            </a:pPr>
            <a:endParaRPr lang="en-US" sz="500" kern="1200" dirty="0">
              <a:solidFill>
                <a:srgbClr val="404040"/>
              </a:solidFill>
              <a:latin typeface="Helvetica" pitchFamily="2" charset="0"/>
              <a:cs typeface="Segoe UI"/>
            </a:endParaRPr>
          </a:p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rgbClr val="404040"/>
                </a:solidFill>
                <a:latin typeface="Helvetica" pitchFamily="2" charset="0"/>
                <a:cs typeface="Segoe UI"/>
              </a:rPr>
              <a:t>Best treatment available to treat or prevent diabetes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87FF2C9-1B6D-0D30-20D2-8733210D0861}"/>
              </a:ext>
            </a:extLst>
          </p:cNvPr>
          <p:cNvSpPr txBox="1">
            <a:spLocks/>
          </p:cNvSpPr>
          <p:nvPr/>
        </p:nvSpPr>
        <p:spPr>
          <a:xfrm>
            <a:off x="1477925" y="893445"/>
            <a:ext cx="9314121" cy="8037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0085A3"/>
                </a:solidFill>
                <a:latin typeface="Helvetica" pitchFamily="2" charset="0"/>
                <a:cs typeface="Arial"/>
              </a:rPr>
              <a:t>Metabolic / Bariatric Surgery</a:t>
            </a:r>
            <a:endParaRPr lang="en-US" sz="1400" b="1" dirty="0">
              <a:solidFill>
                <a:srgbClr val="0085A3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01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rgbClr val="0085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rgbClr val="0085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20047" y="269324"/>
            <a:ext cx="5283330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Intuitive’s New da Vinci Xi Robotic Surgical System Unveiled | Medgadget">
            <a:extLst>
              <a:ext uri="{FF2B5EF4-FFF2-40B4-BE49-F238E27FC236}">
                <a16:creationId xmlns:a16="http://schemas.microsoft.com/office/drawing/2014/main" id="{44E4BA05-577F-B09B-F2DB-59118AF1F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181" y="557360"/>
            <a:ext cx="4661062" cy="56327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B0FDB5-38BA-ADAA-D67F-49972C63406C}"/>
              </a:ext>
            </a:extLst>
          </p:cNvPr>
          <p:cNvSpPr txBox="1"/>
          <p:nvPr/>
        </p:nvSpPr>
        <p:spPr>
          <a:xfrm>
            <a:off x="456669" y="2641698"/>
            <a:ext cx="424130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04040"/>
                </a:solidFill>
                <a:latin typeface="Helvetica" pitchFamily="2" charset="0"/>
                <a:cs typeface="Segoe UI"/>
              </a:rPr>
              <a:t>Sleeve Gastrectomy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04040"/>
              </a:solidFill>
              <a:latin typeface="Helvetica" pitchFamily="2" charset="0"/>
              <a:cs typeface="Segoe U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04040"/>
                </a:solidFill>
                <a:latin typeface="Helvetica" pitchFamily="2" charset="0"/>
                <a:cs typeface="Segoe UI"/>
              </a:rPr>
              <a:t>Gastric Bypass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1E8718-D466-F727-D2FF-CEDF2BB48119}"/>
              </a:ext>
            </a:extLst>
          </p:cNvPr>
          <p:cNvSpPr txBox="1">
            <a:spLocks/>
          </p:cNvSpPr>
          <p:nvPr/>
        </p:nvSpPr>
        <p:spPr>
          <a:xfrm>
            <a:off x="456669" y="537150"/>
            <a:ext cx="4792546" cy="168601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4000" b="1" dirty="0">
                <a:solidFill>
                  <a:srgbClr val="0085A3"/>
                </a:solidFill>
                <a:latin typeface="Helvetica" pitchFamily="2" charset="0"/>
              </a:rPr>
              <a:t>Robotic Bariatric</a:t>
            </a:r>
          </a:p>
          <a:p>
            <a:pPr algn="l">
              <a:spcAft>
                <a:spcPts val="600"/>
              </a:spcAft>
            </a:pPr>
            <a:r>
              <a:rPr lang="en-US" sz="4000" b="1" dirty="0">
                <a:solidFill>
                  <a:srgbClr val="0085A3"/>
                </a:solidFill>
                <a:latin typeface="Helvetica" pitchFamily="2" charset="0"/>
              </a:rPr>
              <a:t>Surgery</a:t>
            </a:r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22483B7-4312-1617-4E5E-85A63EA943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90"/>
          <a:stretch/>
        </p:blipFill>
        <p:spPr>
          <a:xfrm>
            <a:off x="456669" y="6307916"/>
            <a:ext cx="2574780" cy="27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28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68F02C0-F6C0-915F-45D3-BBE0FB224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1836804" y="1083484"/>
            <a:ext cx="355196" cy="673460"/>
            <a:chOff x="0" y="823811"/>
            <a:chExt cx="355196" cy="673460"/>
          </a:xfrm>
          <a:solidFill>
            <a:srgbClr val="0085A3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B7853FF-68BA-51F4-5686-7C88994CA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704AEBD-8B32-AA6F-A98F-14935D09B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E066F18-A609-961C-3D6D-DCF9A7346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8220" y="1"/>
            <a:ext cx="2446384" cy="5162122"/>
            <a:chOff x="329184" y="1"/>
            <a:chExt cx="524256" cy="5777808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95FE524-5D90-1AA6-4F8E-4C2FD2DCE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rgbClr val="0085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F2A8AF4-5F12-A233-DBA7-D98DB020C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rgbClr val="0085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77ED189-E98C-FC5E-A765-ED3D2C0E3122}"/>
              </a:ext>
            </a:extLst>
          </p:cNvPr>
          <p:cNvGrpSpPr/>
          <p:nvPr/>
        </p:nvGrpSpPr>
        <p:grpSpPr>
          <a:xfrm>
            <a:off x="453168" y="0"/>
            <a:ext cx="5230581" cy="5834577"/>
            <a:chOff x="6464594" y="513853"/>
            <a:chExt cx="5230581" cy="583457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7A8A175-FD30-4291-FD3E-4028DE3BF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64594" y="513853"/>
              <a:ext cx="5230581" cy="5834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1270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645350B-BCFE-2E53-8D7F-2282B5DC1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65469" y="837200"/>
              <a:ext cx="3428829" cy="451542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516A1F-3886-4C13-B2AA-3AC57FDA6EE4}"/>
                </a:ext>
              </a:extLst>
            </p:cNvPr>
            <p:cNvSpPr txBox="1"/>
            <p:nvPr/>
          </p:nvSpPr>
          <p:spPr>
            <a:xfrm>
              <a:off x="7135896" y="5675976"/>
              <a:ext cx="38879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85A3"/>
                  </a:solidFill>
                  <a:latin typeface="Helvetica" pitchFamily="2" charset="0"/>
                </a:rPr>
                <a:t>Sleeve Gastrectomy Surgery</a:t>
              </a:r>
            </a:p>
          </p:txBody>
        </p:sp>
      </p:grp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2D3C3741-6A31-A90F-CC2A-9F95A370B987}"/>
              </a:ext>
            </a:extLst>
          </p:cNvPr>
          <p:cNvSpPr txBox="1">
            <a:spLocks/>
          </p:cNvSpPr>
          <p:nvPr/>
        </p:nvSpPr>
        <p:spPr>
          <a:xfrm>
            <a:off x="6195500" y="2418075"/>
            <a:ext cx="5641304" cy="341366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404040"/>
                </a:solidFill>
                <a:latin typeface="Helvetica" pitchFamily="2" charset="0"/>
                <a:cs typeface="Calibri"/>
              </a:rPr>
              <a:t>Total body weight loss: 25-30%</a:t>
            </a:r>
          </a:p>
          <a:p>
            <a:r>
              <a:rPr lang="en-US" sz="2400" dirty="0">
                <a:solidFill>
                  <a:srgbClr val="404040"/>
                </a:solidFill>
                <a:latin typeface="Helvetica" pitchFamily="2" charset="0"/>
                <a:cs typeface="Calibri"/>
              </a:rPr>
              <a:t>Co-morbidity resolution (diabetes,  high blood pressure and cholesterol, sleep apnea, arthritis etc.)</a:t>
            </a:r>
          </a:p>
          <a:p>
            <a:pPr marL="0" indent="0">
              <a:buNone/>
            </a:pPr>
            <a:endParaRPr lang="en-US" sz="1000" dirty="0">
              <a:solidFill>
                <a:srgbClr val="404040"/>
              </a:solidFill>
              <a:latin typeface="Helvetica" pitchFamily="2" charset="0"/>
              <a:ea typeface="Calibri"/>
              <a:cs typeface="Calibri"/>
            </a:endParaRPr>
          </a:p>
          <a:p>
            <a:r>
              <a:rPr lang="en-US" sz="2400" dirty="0">
                <a:solidFill>
                  <a:srgbClr val="404040"/>
                </a:solidFill>
                <a:latin typeface="Helvetica" pitchFamily="2" charset="0"/>
                <a:cs typeface="Calibri"/>
              </a:rPr>
              <a:t>Mechanism: restrictive, metabolic</a:t>
            </a:r>
            <a:endParaRPr lang="en-US" sz="2400" dirty="0">
              <a:solidFill>
                <a:srgbClr val="404040"/>
              </a:solidFill>
              <a:latin typeface="Helvetica" pitchFamily="2" charset="0"/>
              <a:ea typeface="Calibri"/>
              <a:cs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9EE9769-0E4A-2A27-197B-63D452F31603}"/>
              </a:ext>
            </a:extLst>
          </p:cNvPr>
          <p:cNvSpPr txBox="1">
            <a:spLocks/>
          </p:cNvSpPr>
          <p:nvPr/>
        </p:nvSpPr>
        <p:spPr>
          <a:xfrm>
            <a:off x="6195499" y="1026256"/>
            <a:ext cx="4617806" cy="121979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4000" b="1" dirty="0">
                <a:solidFill>
                  <a:srgbClr val="0085A3"/>
                </a:solidFill>
                <a:latin typeface="Helvetica" pitchFamily="2" charset="0"/>
              </a:rPr>
              <a:t>Benefits</a:t>
            </a:r>
          </a:p>
        </p:txBody>
      </p:sp>
      <p:pic>
        <p:nvPicPr>
          <p:cNvPr id="16" name="Picture 1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2E5269F-CE2F-E75B-4998-966EF80347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90"/>
          <a:stretch/>
        </p:blipFill>
        <p:spPr>
          <a:xfrm>
            <a:off x="456669" y="6307916"/>
            <a:ext cx="2574780" cy="2781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55D562-5661-C062-3E98-49138D79E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3954" y="4789894"/>
            <a:ext cx="1995053" cy="1969244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F57F305-A248-B7F0-707A-A4DCBFAA5F2D}"/>
              </a:ext>
            </a:extLst>
          </p:cNvPr>
          <p:cNvSpPr txBox="1">
            <a:spLocks/>
          </p:cNvSpPr>
          <p:nvPr/>
        </p:nvSpPr>
        <p:spPr>
          <a:xfrm>
            <a:off x="6422902" y="5383888"/>
            <a:ext cx="3571052" cy="92402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0863C2"/>
                </a:solidFill>
                <a:latin typeface="Helvetica" pitchFamily="2" charset="0"/>
                <a:ea typeface="+mn-lt"/>
                <a:cs typeface="+mn-lt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MBSAQIP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863C2"/>
                </a:solidFill>
                <a:latin typeface="Helvetica" pitchFamily="2" charset="0"/>
                <a:ea typeface="+mn-lt"/>
                <a:cs typeface="+mn-lt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Risk/Benefit Calculator</a:t>
            </a:r>
            <a:endParaRPr lang="en-US" sz="2400" b="1" dirty="0">
              <a:solidFill>
                <a:srgbClr val="0863C2"/>
              </a:solidFill>
              <a:latin typeface="Helvetica" pitchFamily="2" charset="0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094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68F02C0-F6C0-915F-45D3-BBE0FB224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1836804" y="1083484"/>
            <a:ext cx="355196" cy="673460"/>
            <a:chOff x="0" y="823811"/>
            <a:chExt cx="355196" cy="673460"/>
          </a:xfrm>
          <a:solidFill>
            <a:srgbClr val="0085A3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B7853FF-68BA-51F4-5686-7C88994CA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704AEBD-8B32-AA6F-A98F-14935D09B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E066F18-A609-961C-3D6D-DCF9A7346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8220" y="1"/>
            <a:ext cx="2446384" cy="5162122"/>
            <a:chOff x="329184" y="1"/>
            <a:chExt cx="524256" cy="5777808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95FE524-5D90-1AA6-4F8E-4C2FD2DCE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rgbClr val="0085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F2A8AF4-5F12-A233-DBA7-D98DB020C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rgbClr val="0085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77ED189-E98C-FC5E-A765-ED3D2C0E3122}"/>
              </a:ext>
            </a:extLst>
          </p:cNvPr>
          <p:cNvGrpSpPr/>
          <p:nvPr/>
        </p:nvGrpSpPr>
        <p:grpSpPr>
          <a:xfrm>
            <a:off x="453168" y="0"/>
            <a:ext cx="5230581" cy="5834577"/>
            <a:chOff x="6464594" y="513853"/>
            <a:chExt cx="5230581" cy="583457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7A8A175-FD30-4291-FD3E-4028DE3BF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64594" y="513853"/>
              <a:ext cx="5230581" cy="5834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1270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645350B-BCFE-2E53-8D7F-2282B5DC1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65469" y="837200"/>
              <a:ext cx="3428829" cy="451542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516A1F-3886-4C13-B2AA-3AC57FDA6EE4}"/>
                </a:ext>
              </a:extLst>
            </p:cNvPr>
            <p:cNvSpPr txBox="1"/>
            <p:nvPr/>
          </p:nvSpPr>
          <p:spPr>
            <a:xfrm>
              <a:off x="7135896" y="5675976"/>
              <a:ext cx="38879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85A3"/>
                  </a:solidFill>
                  <a:latin typeface="Helvetica" pitchFamily="2" charset="0"/>
                </a:rPr>
                <a:t>Sleeve Gastrectomy Surgery</a:t>
              </a:r>
            </a:p>
          </p:txBody>
        </p:sp>
      </p:grp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2D3C3741-6A31-A90F-CC2A-9F95A370B987}"/>
              </a:ext>
            </a:extLst>
          </p:cNvPr>
          <p:cNvSpPr txBox="1">
            <a:spLocks/>
          </p:cNvSpPr>
          <p:nvPr/>
        </p:nvSpPr>
        <p:spPr>
          <a:xfrm>
            <a:off x="6195500" y="2418075"/>
            <a:ext cx="5305527" cy="363452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404040"/>
                </a:solidFill>
                <a:latin typeface="Helvetica" pitchFamily="2" charset="0"/>
              </a:rPr>
              <a:t>Short term</a:t>
            </a:r>
          </a:p>
          <a:p>
            <a:pPr lvl="1"/>
            <a:r>
              <a:rPr lang="en-US" dirty="0">
                <a:solidFill>
                  <a:srgbClr val="404040"/>
                </a:solidFill>
                <a:latin typeface="Helvetica" pitchFamily="2" charset="0"/>
              </a:rPr>
              <a:t>Leak, bleeding, infection, injury to nearby structures, blood clots, heart attack, stroke, death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1000" dirty="0">
              <a:solidFill>
                <a:srgbClr val="404040"/>
              </a:solidFill>
              <a:latin typeface="Helvetica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404040"/>
                </a:solidFill>
                <a:latin typeface="Helvetica" pitchFamily="2" charset="0"/>
              </a:rPr>
              <a:t>Long term</a:t>
            </a:r>
          </a:p>
          <a:p>
            <a:pPr lvl="1"/>
            <a:r>
              <a:rPr lang="en-US" dirty="0">
                <a:solidFill>
                  <a:srgbClr val="404040"/>
                </a:solidFill>
                <a:latin typeface="Helvetica" pitchFamily="2" charset="0"/>
              </a:rPr>
              <a:t>Weight regain,</a:t>
            </a:r>
            <a:r>
              <a:rPr lang="en-US" dirty="0">
                <a:solidFill>
                  <a:srgbClr val="404040"/>
                </a:solidFill>
                <a:latin typeface="Helvetica" pitchFamily="2" charset="0"/>
                <a:cs typeface="Calibri"/>
              </a:rPr>
              <a:t> Internal hernia, marginal ulceration, dumping syndrome, fullness and nausea, acid reflux</a:t>
            </a:r>
            <a:endParaRPr lang="en-US" dirty="0">
              <a:solidFill>
                <a:srgbClr val="404040"/>
              </a:solidFill>
              <a:latin typeface="Helvetica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9EE9769-0E4A-2A27-197B-63D452F31603}"/>
              </a:ext>
            </a:extLst>
          </p:cNvPr>
          <p:cNvSpPr txBox="1">
            <a:spLocks/>
          </p:cNvSpPr>
          <p:nvPr/>
        </p:nvSpPr>
        <p:spPr>
          <a:xfrm>
            <a:off x="6195499" y="1026256"/>
            <a:ext cx="4617806" cy="121979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4000" b="1" dirty="0">
                <a:solidFill>
                  <a:srgbClr val="0085A3"/>
                </a:solidFill>
                <a:latin typeface="Helvetica" pitchFamily="2" charset="0"/>
              </a:rPr>
              <a:t>Risks</a:t>
            </a:r>
          </a:p>
        </p:txBody>
      </p:sp>
      <p:pic>
        <p:nvPicPr>
          <p:cNvPr id="16" name="Picture 1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2E5269F-CE2F-E75B-4998-966EF80347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90"/>
          <a:stretch/>
        </p:blipFill>
        <p:spPr>
          <a:xfrm>
            <a:off x="456669" y="6307916"/>
            <a:ext cx="2574780" cy="27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124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  <a:solidFill>
            <a:srgbClr val="0085A3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E687810-F4C3-A756-ADC7-26763E6CBC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5789" y="2041451"/>
            <a:ext cx="5506155" cy="3891515"/>
          </a:xfrm>
        </p:spPr>
        <p:txBody>
          <a:bodyPr vert="horz" lIns="91440" tIns="45720" rIns="91440" bIns="45720" rtlCol="0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404040"/>
                </a:solidFill>
                <a:latin typeface="Helvetica" pitchFamily="2" charset="0"/>
                <a:cs typeface="Calibri"/>
              </a:rPr>
              <a:t>Durable treatment for obesity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404040"/>
                </a:solidFill>
                <a:latin typeface="Helvetica" pitchFamily="2" charset="0"/>
                <a:cs typeface="Calibri"/>
              </a:rPr>
              <a:t>30-40% TBWL</a:t>
            </a:r>
            <a:endParaRPr lang="en-US" sz="2400" dirty="0">
              <a:solidFill>
                <a:srgbClr val="404040"/>
              </a:solidFill>
              <a:latin typeface="Helvetica" pitchFamily="2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404040"/>
                </a:solidFill>
                <a:latin typeface="Helvetica" pitchFamily="2" charset="0"/>
                <a:cs typeface="Calibri"/>
              </a:rPr>
              <a:t>Higher rate of diabetes, sleep apnea, acid reflux, arthritis resolution compared to non-surgical obesity treatments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404040"/>
                </a:solidFill>
                <a:latin typeface="Helvetica" pitchFamily="2" charset="0"/>
                <a:cs typeface="Calibri"/>
              </a:rPr>
              <a:t>Decreases risk of developing cancer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404040"/>
                </a:solidFill>
                <a:latin typeface="Helvetica" pitchFamily="2" charset="0"/>
                <a:cs typeface="Calibri"/>
              </a:rPr>
              <a:t>Mechanisms: restriction, malabsorption, metabolic</a:t>
            </a:r>
            <a:endParaRPr lang="en-US" sz="2400" dirty="0">
              <a:solidFill>
                <a:srgbClr val="404040"/>
              </a:solidFill>
              <a:latin typeface="Helvetica" pitchFamily="2" charset="0"/>
              <a:ea typeface="Calibri" panose="020F0502020204030204"/>
              <a:cs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rgbClr val="0085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4594" y="513853"/>
            <a:ext cx="5230581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520C3E-9040-8AFD-CC7A-C0371134A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469" y="821188"/>
            <a:ext cx="3428829" cy="45474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EF6966-6EC6-8947-34F2-8AE9A593168B}"/>
              </a:ext>
            </a:extLst>
          </p:cNvPr>
          <p:cNvSpPr txBox="1"/>
          <p:nvPr/>
        </p:nvSpPr>
        <p:spPr>
          <a:xfrm>
            <a:off x="7527530" y="5675977"/>
            <a:ext cx="3104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85A3"/>
                </a:solidFill>
                <a:latin typeface="Helvetica" pitchFamily="2" charset="0"/>
              </a:rPr>
              <a:t>Gastric Bypass Surgery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D62FB11-303E-AFBE-7E75-38C290C96987}"/>
              </a:ext>
            </a:extLst>
          </p:cNvPr>
          <p:cNvSpPr txBox="1">
            <a:spLocks/>
          </p:cNvSpPr>
          <p:nvPr/>
        </p:nvSpPr>
        <p:spPr>
          <a:xfrm>
            <a:off x="745789" y="537150"/>
            <a:ext cx="4792546" cy="121979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4000" b="1" dirty="0">
                <a:solidFill>
                  <a:srgbClr val="0085A3"/>
                </a:solidFill>
                <a:latin typeface="Helvetica" pitchFamily="2" charset="0"/>
              </a:rPr>
              <a:t>Benefits</a:t>
            </a:r>
          </a:p>
        </p:txBody>
      </p:sp>
      <p:pic>
        <p:nvPicPr>
          <p:cNvPr id="13" name="Picture 1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BB9D668-C96F-44B4-68B8-21BB0B1ED3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90"/>
          <a:stretch/>
        </p:blipFill>
        <p:spPr>
          <a:xfrm>
            <a:off x="456669" y="6307916"/>
            <a:ext cx="2574780" cy="27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035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  <a:solidFill>
            <a:srgbClr val="0085A3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E687810-F4C3-A756-ADC7-26763E6CBC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5789" y="2041452"/>
            <a:ext cx="5350211" cy="3634526"/>
          </a:xfrm>
        </p:spPr>
        <p:txBody>
          <a:bodyPr vert="horz" lIns="91440" tIns="45720" rIns="91440" bIns="45720" rtlCol="0" anchor="t" anchorCtr="0"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404040"/>
                </a:solidFill>
                <a:latin typeface="Helvetica" pitchFamily="2" charset="0"/>
              </a:rPr>
              <a:t>Short term</a:t>
            </a:r>
          </a:p>
          <a:p>
            <a:pPr lvl="1"/>
            <a:r>
              <a:rPr lang="en-US" dirty="0">
                <a:solidFill>
                  <a:srgbClr val="404040"/>
                </a:solidFill>
                <a:latin typeface="Helvetica" pitchFamily="2" charset="0"/>
              </a:rPr>
              <a:t>Leak, bleeding, infection, injury to nearby structures, blood clots, heart attack, stroke, death</a:t>
            </a:r>
          </a:p>
          <a:p>
            <a:pPr marL="457200" lvl="1" indent="0">
              <a:buNone/>
            </a:pPr>
            <a:endParaRPr lang="en-US" sz="1000" dirty="0">
              <a:solidFill>
                <a:srgbClr val="404040"/>
              </a:solidFill>
              <a:latin typeface="Helvetica" pitchFamily="2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404040"/>
                </a:solidFill>
                <a:latin typeface="Helvetica" pitchFamily="2" charset="0"/>
              </a:rPr>
              <a:t>Long term</a:t>
            </a:r>
          </a:p>
          <a:p>
            <a:pPr lvl="1"/>
            <a:r>
              <a:rPr lang="en-US" dirty="0">
                <a:solidFill>
                  <a:srgbClr val="404040"/>
                </a:solidFill>
                <a:latin typeface="Helvetica" pitchFamily="2" charset="0"/>
              </a:rPr>
              <a:t>Weight regain, vitamin deficiencies, dumping syndrome, fullness and nausea, hernias, marginal ulceration</a:t>
            </a:r>
          </a:p>
          <a:p>
            <a:endParaRPr lang="en-US" sz="2400" dirty="0">
              <a:latin typeface="Helvetica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rgbClr val="0085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4594" y="513853"/>
            <a:ext cx="5230581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520C3E-9040-8AFD-CC7A-C0371134A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469" y="821188"/>
            <a:ext cx="3428829" cy="45474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EF6966-6EC6-8947-34F2-8AE9A593168B}"/>
              </a:ext>
            </a:extLst>
          </p:cNvPr>
          <p:cNvSpPr txBox="1"/>
          <p:nvPr/>
        </p:nvSpPr>
        <p:spPr>
          <a:xfrm>
            <a:off x="7527530" y="5675977"/>
            <a:ext cx="3104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85A3"/>
                </a:solidFill>
                <a:latin typeface="Helvetica" pitchFamily="2" charset="0"/>
              </a:rPr>
              <a:t>Gastric Bypass Surgery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D62FB11-303E-AFBE-7E75-38C290C96987}"/>
              </a:ext>
            </a:extLst>
          </p:cNvPr>
          <p:cNvSpPr txBox="1">
            <a:spLocks/>
          </p:cNvSpPr>
          <p:nvPr/>
        </p:nvSpPr>
        <p:spPr>
          <a:xfrm>
            <a:off x="745789" y="537150"/>
            <a:ext cx="4792546" cy="121979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4000" b="1" dirty="0">
                <a:solidFill>
                  <a:srgbClr val="0085A3"/>
                </a:solidFill>
                <a:latin typeface="Helvetica" pitchFamily="2" charset="0"/>
              </a:rPr>
              <a:t>Risks</a:t>
            </a:r>
          </a:p>
        </p:txBody>
      </p:sp>
      <p:pic>
        <p:nvPicPr>
          <p:cNvPr id="13" name="Picture 1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BB9D668-C96F-44B4-68B8-21BB0B1ED3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90"/>
          <a:stretch/>
        </p:blipFill>
        <p:spPr>
          <a:xfrm>
            <a:off x="456669" y="6307916"/>
            <a:ext cx="2574780" cy="27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517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erson in telemedicine call">
            <a:extLst>
              <a:ext uri="{FF2B5EF4-FFF2-40B4-BE49-F238E27FC236}">
                <a16:creationId xmlns:a16="http://schemas.microsoft.com/office/drawing/2014/main" id="{D27DFED4-DF28-47DE-8324-E07DB1CF28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8CF2192-DE0C-1B11-90CD-FAC38507E5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90"/>
          <a:stretch/>
        </p:blipFill>
        <p:spPr>
          <a:xfrm>
            <a:off x="456669" y="6307916"/>
            <a:ext cx="2574780" cy="278198"/>
          </a:xfrm>
          <a:prstGeom prst="rect">
            <a:avLst/>
          </a:prstGeom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9D04C4A0-5663-E446-CBFF-3CA5F8BCB546}"/>
              </a:ext>
            </a:extLst>
          </p:cNvPr>
          <p:cNvSpPr txBox="1">
            <a:spLocks/>
          </p:cNvSpPr>
          <p:nvPr/>
        </p:nvSpPr>
        <p:spPr>
          <a:xfrm>
            <a:off x="456669" y="2032743"/>
            <a:ext cx="3930713" cy="363452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404040"/>
                </a:solidFill>
                <a:latin typeface="Helvetica" pitchFamily="2" charset="0"/>
                <a:cs typeface="Arial"/>
              </a:rPr>
              <a:t>Surgical consultations and all follow up appointments can be scheduled as virtual visits for your convenience.</a:t>
            </a:r>
            <a:endParaRPr lang="en-US" dirty="0">
              <a:solidFill>
                <a:srgbClr val="404040"/>
              </a:solidFill>
              <a:latin typeface="Helvetica" pitchFamily="2" charset="0"/>
            </a:endParaRPr>
          </a:p>
          <a:p>
            <a:pPr algn="l"/>
            <a:endParaRPr lang="en-US" sz="1000" dirty="0">
              <a:solidFill>
                <a:srgbClr val="404040"/>
              </a:solidFill>
              <a:latin typeface="Helvetica" pitchFamily="2" charset="0"/>
              <a:cs typeface="Arial"/>
            </a:endParaRPr>
          </a:p>
          <a:p>
            <a:pPr algn="l"/>
            <a:r>
              <a:rPr lang="en-US" dirty="0">
                <a:solidFill>
                  <a:srgbClr val="404040"/>
                </a:solidFill>
                <a:latin typeface="Helvetica" pitchFamily="2" charset="0"/>
                <a:cs typeface="Arial"/>
              </a:rPr>
              <a:t>In person visits are required in certain situations.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07BDB7-CC09-0799-969B-EB47028239AD}"/>
              </a:ext>
            </a:extLst>
          </p:cNvPr>
          <p:cNvSpPr txBox="1">
            <a:spLocks/>
          </p:cNvSpPr>
          <p:nvPr/>
        </p:nvSpPr>
        <p:spPr>
          <a:xfrm>
            <a:off x="456669" y="541063"/>
            <a:ext cx="4792546" cy="121979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4000" b="1" dirty="0">
                <a:solidFill>
                  <a:srgbClr val="0085A3"/>
                </a:solidFill>
                <a:latin typeface="Helvetica" pitchFamily="2" charset="0"/>
              </a:rPr>
              <a:t>Telehealth</a:t>
            </a:r>
          </a:p>
        </p:txBody>
      </p:sp>
    </p:spTree>
    <p:extLst>
      <p:ext uri="{BB962C8B-B14F-4D97-AF65-F5344CB8AC3E}">
        <p14:creationId xmlns:p14="http://schemas.microsoft.com/office/powerpoint/2010/main" val="11402273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C8547D3-2C3E-4856-8B81-60C5AF67F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6669" y="549257"/>
            <a:ext cx="11109533" cy="8548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4000" b="1" dirty="0">
                <a:solidFill>
                  <a:srgbClr val="0085A3"/>
                </a:solidFill>
                <a:latin typeface="Helvetica" pitchFamily="2" charset="0"/>
                <a:cs typeface="Arial"/>
              </a:rPr>
              <a:t>Combination Therapy</a:t>
            </a:r>
            <a:endParaRPr lang="en-US" sz="4000" b="1" dirty="0">
              <a:solidFill>
                <a:srgbClr val="0085A3"/>
              </a:solidFill>
              <a:latin typeface="Helvetica" pitchFamily="2" charset="0"/>
              <a:cs typeface="Calibri" panose="020F0502020204030204"/>
            </a:endParaRPr>
          </a:p>
          <a:p>
            <a:pPr algn="l"/>
            <a:endParaRPr lang="en-US" sz="3600" dirty="0">
              <a:latin typeface="Arial"/>
              <a:cs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5FA4A60-B9B0-A00F-123D-CA4502F473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8235706"/>
              </p:ext>
            </p:extLst>
          </p:nvPr>
        </p:nvGraphicFramePr>
        <p:xfrm>
          <a:off x="456669" y="1543792"/>
          <a:ext cx="11127748" cy="43606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1127">
                  <a:extLst>
                    <a:ext uri="{9D8B030D-6E8A-4147-A177-3AD203B41FA5}">
                      <a16:colId xmlns:a16="http://schemas.microsoft.com/office/drawing/2014/main" val="521353645"/>
                    </a:ext>
                  </a:extLst>
                </a:gridCol>
                <a:gridCol w="2048491">
                  <a:extLst>
                    <a:ext uri="{9D8B030D-6E8A-4147-A177-3AD203B41FA5}">
                      <a16:colId xmlns:a16="http://schemas.microsoft.com/office/drawing/2014/main" val="2114284397"/>
                    </a:ext>
                  </a:extLst>
                </a:gridCol>
                <a:gridCol w="2048491">
                  <a:extLst>
                    <a:ext uri="{9D8B030D-6E8A-4147-A177-3AD203B41FA5}">
                      <a16:colId xmlns:a16="http://schemas.microsoft.com/office/drawing/2014/main" val="2126503327"/>
                    </a:ext>
                  </a:extLst>
                </a:gridCol>
                <a:gridCol w="1331196">
                  <a:extLst>
                    <a:ext uri="{9D8B030D-6E8A-4147-A177-3AD203B41FA5}">
                      <a16:colId xmlns:a16="http://schemas.microsoft.com/office/drawing/2014/main" val="3830478080"/>
                    </a:ext>
                  </a:extLst>
                </a:gridCol>
                <a:gridCol w="1581765">
                  <a:extLst>
                    <a:ext uri="{9D8B030D-6E8A-4147-A177-3AD203B41FA5}">
                      <a16:colId xmlns:a16="http://schemas.microsoft.com/office/drawing/2014/main" val="1634455185"/>
                    </a:ext>
                  </a:extLst>
                </a:gridCol>
                <a:gridCol w="1516678">
                  <a:extLst>
                    <a:ext uri="{9D8B030D-6E8A-4147-A177-3AD203B41FA5}">
                      <a16:colId xmlns:a16="http://schemas.microsoft.com/office/drawing/2014/main" val="958783290"/>
                    </a:ext>
                  </a:extLst>
                </a:gridCol>
              </a:tblGrid>
              <a:tr h="1407982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Treatment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5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Overweight </a:t>
                      </a:r>
                      <a:endParaRPr lang="en-US" sz="1400" dirty="0"/>
                    </a:p>
                    <a:p>
                      <a:pPr lvl="0"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(BMI 25-26.9)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5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Overweight 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(BMI 27-29.9)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5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Obesity</a:t>
                      </a:r>
                    </a:p>
                    <a:p>
                      <a:pPr lvl="0"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(BMI 30-34.9)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5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Severe Obesity 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(BMI 35-39.9)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5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Morbid Obesity</a:t>
                      </a:r>
                      <a:endParaRPr lang="en-US" dirty="0"/>
                    </a:p>
                    <a:p>
                      <a:pPr lvl="0"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 (BMI ≥ 40)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370952"/>
                  </a:ext>
                </a:extLst>
              </a:tr>
              <a:tr h="116527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Diet</a:t>
                      </a:r>
                      <a:endParaRPr lang="en-US" dirty="0"/>
                    </a:p>
                    <a:p>
                      <a:pPr lvl="0">
                        <a:buNone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Physical activity Behavioral Therapy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5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9058146"/>
                  </a:ext>
                </a:extLst>
              </a:tr>
              <a:tr h="59578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Medication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5A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281580"/>
                  </a:ext>
                </a:extLst>
              </a:tr>
              <a:tr h="59578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Endoscopic treatment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5A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4553483"/>
                  </a:ext>
                </a:extLst>
              </a:tr>
              <a:tr h="59578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Surgery for weight loss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5A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4227300"/>
                  </a:ext>
                </a:extLst>
              </a:tr>
            </a:tbl>
          </a:graphicData>
        </a:graphic>
      </p:graphicFrame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9E90CDAE-A002-5677-6F93-D4E8C50E2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11435" y="3259900"/>
            <a:ext cx="409699" cy="399803"/>
          </a:xfrm>
          <a:prstGeom prst="rect">
            <a:avLst/>
          </a:prstGeom>
        </p:spPr>
      </p:pic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A3977D6E-5502-4E84-DCB6-36B70E976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54072" y="3264032"/>
            <a:ext cx="409699" cy="399803"/>
          </a:xfrm>
          <a:prstGeom prst="rect">
            <a:avLst/>
          </a:prstGeom>
        </p:spPr>
      </p:pic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1B931386-286D-6AFD-CF52-B3D04980C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36328" y="3264032"/>
            <a:ext cx="409699" cy="399803"/>
          </a:xfrm>
          <a:prstGeom prst="rect">
            <a:avLst/>
          </a:prstGeom>
        </p:spPr>
      </p:pic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5D7AE5EC-BFCA-A2EF-432D-36901D587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56371" y="3259900"/>
            <a:ext cx="409699" cy="399803"/>
          </a:xfrm>
          <a:prstGeom prst="rect">
            <a:avLst/>
          </a:prstGeom>
        </p:spPr>
      </p:pic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DD6FDE42-ED97-90FF-C438-56F74618D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6640" y="3259900"/>
            <a:ext cx="409699" cy="399803"/>
          </a:xfrm>
          <a:prstGeom prst="rect">
            <a:avLst/>
          </a:prstGeom>
        </p:spPr>
      </p:pic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9FAD5A2C-46E3-8D2B-5310-D6D76D305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6643" y="4812474"/>
            <a:ext cx="409699" cy="399803"/>
          </a:xfrm>
          <a:prstGeom prst="rect">
            <a:avLst/>
          </a:prstGeom>
        </p:spPr>
      </p:pic>
      <p:pic>
        <p:nvPicPr>
          <p:cNvPr id="14" name="Graphic 13" descr="Checkmark with solid fill">
            <a:extLst>
              <a:ext uri="{FF2B5EF4-FFF2-40B4-BE49-F238E27FC236}">
                <a16:creationId xmlns:a16="http://schemas.microsoft.com/office/drawing/2014/main" id="{89D46CA0-23C0-297E-7734-25C955BBA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56371" y="4145528"/>
            <a:ext cx="409699" cy="399803"/>
          </a:xfrm>
          <a:prstGeom prst="rect">
            <a:avLst/>
          </a:prstGeom>
        </p:spPr>
      </p:pic>
      <p:pic>
        <p:nvPicPr>
          <p:cNvPr id="15" name="Graphic 14" descr="Checkmark with solid fill">
            <a:extLst>
              <a:ext uri="{FF2B5EF4-FFF2-40B4-BE49-F238E27FC236}">
                <a16:creationId xmlns:a16="http://schemas.microsoft.com/office/drawing/2014/main" id="{3E482E3F-0610-905A-1A3D-92CE64BEA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6639" y="4145528"/>
            <a:ext cx="409699" cy="399803"/>
          </a:xfrm>
          <a:prstGeom prst="rect">
            <a:avLst/>
          </a:prstGeom>
        </p:spPr>
      </p:pic>
      <p:pic>
        <p:nvPicPr>
          <p:cNvPr id="16" name="Graphic 15" descr="Checkmark with solid fill">
            <a:extLst>
              <a:ext uri="{FF2B5EF4-FFF2-40B4-BE49-F238E27FC236}">
                <a16:creationId xmlns:a16="http://schemas.microsoft.com/office/drawing/2014/main" id="{DB84D075-361D-5829-1095-A98D3A04B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36327" y="4812472"/>
            <a:ext cx="409699" cy="399803"/>
          </a:xfrm>
          <a:prstGeom prst="rect">
            <a:avLst/>
          </a:prstGeom>
        </p:spPr>
      </p:pic>
      <p:pic>
        <p:nvPicPr>
          <p:cNvPr id="17" name="Graphic 16" descr="Checkmark with solid fill">
            <a:extLst>
              <a:ext uri="{FF2B5EF4-FFF2-40B4-BE49-F238E27FC236}">
                <a16:creationId xmlns:a16="http://schemas.microsoft.com/office/drawing/2014/main" id="{17870611-EA28-52D9-241B-6C7B19974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56370" y="4812473"/>
            <a:ext cx="409699" cy="399803"/>
          </a:xfrm>
          <a:prstGeom prst="rect">
            <a:avLst/>
          </a:prstGeom>
        </p:spPr>
      </p:pic>
      <p:pic>
        <p:nvPicPr>
          <p:cNvPr id="18" name="Graphic 17" descr="Checkmark with solid fill">
            <a:extLst>
              <a:ext uri="{FF2B5EF4-FFF2-40B4-BE49-F238E27FC236}">
                <a16:creationId xmlns:a16="http://schemas.microsoft.com/office/drawing/2014/main" id="{D36FE4FE-3B9C-2EF4-9FB0-795C00289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36328" y="4145529"/>
            <a:ext cx="409699" cy="399803"/>
          </a:xfrm>
          <a:prstGeom prst="rect">
            <a:avLst/>
          </a:prstGeom>
        </p:spPr>
      </p:pic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7CC069C3-2EEA-2AE7-53CB-EB36FFF0C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56369" y="5407323"/>
            <a:ext cx="409699" cy="399803"/>
          </a:xfrm>
          <a:prstGeom prst="rect">
            <a:avLst/>
          </a:prstGeom>
        </p:spPr>
      </p:pic>
      <p:pic>
        <p:nvPicPr>
          <p:cNvPr id="19" name="Graphic 18" descr="Checkmark with solid fill">
            <a:extLst>
              <a:ext uri="{FF2B5EF4-FFF2-40B4-BE49-F238E27FC236}">
                <a16:creationId xmlns:a16="http://schemas.microsoft.com/office/drawing/2014/main" id="{0829CCC7-EFBB-8C9B-861F-7F1EF5233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11435" y="4148507"/>
            <a:ext cx="409699" cy="399803"/>
          </a:xfrm>
          <a:prstGeom prst="rect">
            <a:avLst/>
          </a:prstGeom>
        </p:spPr>
      </p:pic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BAF3B91-22D2-0E5A-B704-8E3B36D1C2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90"/>
          <a:stretch/>
        </p:blipFill>
        <p:spPr>
          <a:xfrm>
            <a:off x="456669" y="6307916"/>
            <a:ext cx="2574780" cy="278198"/>
          </a:xfrm>
          <a:prstGeom prst="rect">
            <a:avLst/>
          </a:prstGeom>
        </p:spPr>
      </p:pic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2FDE1E1A-4A66-6FF6-295E-CE69AD439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6639" y="5409856"/>
            <a:ext cx="409699" cy="39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2638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3E2E96F-17F7-4C8C-BDF1-6BB90A0C1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3518" y="2380868"/>
            <a:ext cx="12098481" cy="2087795"/>
            <a:chOff x="143163" y="5763486"/>
            <a:chExt cx="11982332" cy="739555"/>
          </a:xfrm>
          <a:solidFill>
            <a:srgbClr val="0085A3"/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46BD00C-9313-4A22-94F7-3875A46C6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EAF30D0-AA67-427C-9938-A2C8A9B5D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grpFill/>
            <a:ln w="177800">
              <a:solidFill>
                <a:srgbClr val="0085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670" y="466345"/>
            <a:ext cx="11234588" cy="55084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3DADC318-95B1-18DD-3489-40BF66850673}"/>
              </a:ext>
            </a:extLst>
          </p:cNvPr>
          <p:cNvSpPr txBox="1">
            <a:spLocks/>
          </p:cNvSpPr>
          <p:nvPr/>
        </p:nvSpPr>
        <p:spPr>
          <a:xfrm>
            <a:off x="956786" y="996188"/>
            <a:ext cx="8727541" cy="8548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rgbClr val="0085A3"/>
                </a:solidFill>
                <a:latin typeface="Helvetica" pitchFamily="2" charset="0"/>
                <a:cs typeface="Arial"/>
              </a:rPr>
              <a:t>Resources</a:t>
            </a:r>
            <a:endParaRPr lang="en-US" sz="4000" b="1" dirty="0">
              <a:solidFill>
                <a:srgbClr val="0085A3"/>
              </a:solidFill>
              <a:latin typeface="Helvetica" pitchFamily="2" charset="0"/>
              <a:cs typeface="Calibri" panose="020F0502020204030204"/>
            </a:endParaRPr>
          </a:p>
          <a:p>
            <a:endParaRPr lang="en-US" sz="3600" dirty="0">
              <a:latin typeface="Arial"/>
              <a:cs typeface="Arial"/>
            </a:endParaRP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D5972C4C-E6E7-58E2-2D80-2929E2D2B615}"/>
              </a:ext>
            </a:extLst>
          </p:cNvPr>
          <p:cNvSpPr txBox="1">
            <a:spLocks/>
          </p:cNvSpPr>
          <p:nvPr/>
        </p:nvSpPr>
        <p:spPr>
          <a:xfrm>
            <a:off x="956786" y="1943099"/>
            <a:ext cx="10306959" cy="35644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solidFill>
                  <a:srgbClr val="0863C2"/>
                </a:solidFill>
                <a:latin typeface="Helvetica" pitchFamily="2" charset="0"/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www.kelsey-seybold.com/weightlosssurgery</a:t>
            </a:r>
            <a:endParaRPr lang="en-US" dirty="0">
              <a:solidFill>
                <a:srgbClr val="0863C2"/>
              </a:solidFill>
              <a:latin typeface="Helvetica" pitchFamily="2" charset="0"/>
              <a:ea typeface="+mn-lt"/>
              <a:cs typeface="+mn-lt"/>
            </a:endParaRPr>
          </a:p>
          <a:p>
            <a:pPr algn="l"/>
            <a:endParaRPr lang="en-US" sz="2400" dirty="0">
              <a:solidFill>
                <a:srgbClr val="0863C2"/>
              </a:solidFill>
              <a:latin typeface="Helvetica" pitchFamily="2" charset="0"/>
              <a:ea typeface="+mn-lt"/>
              <a:cs typeface="+mn-lt"/>
            </a:endParaRPr>
          </a:p>
          <a:p>
            <a:pPr algn="l"/>
            <a:r>
              <a:rPr lang="en-US" sz="2400" dirty="0">
                <a:solidFill>
                  <a:srgbClr val="0863C2"/>
                </a:solidFill>
                <a:latin typeface="Helvetica" pitchFamily="2" charset="0"/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www.asmbs.org/for-patients</a:t>
            </a:r>
            <a:endParaRPr lang="en-US" dirty="0">
              <a:solidFill>
                <a:srgbClr val="0863C2"/>
              </a:solidFill>
              <a:latin typeface="Helvetica" pitchFamily="2" charset="0"/>
              <a:cs typeface="Calibri"/>
            </a:endParaRPr>
          </a:p>
          <a:p>
            <a:pPr algn="l"/>
            <a:endParaRPr lang="en-US" sz="2400" dirty="0">
              <a:solidFill>
                <a:srgbClr val="0863C2"/>
              </a:solidFill>
              <a:latin typeface="Helvetica" pitchFamily="2" charset="0"/>
              <a:ea typeface="+mn-lt"/>
              <a:cs typeface="+mn-lt"/>
            </a:endParaRPr>
          </a:p>
          <a:p>
            <a:pPr algn="l"/>
            <a:r>
              <a:rPr lang="en-US" sz="2400" dirty="0">
                <a:solidFill>
                  <a:srgbClr val="0863C2"/>
                </a:solidFill>
                <a:latin typeface="Helvetica" pitchFamily="2" charset="0"/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www.rethinkobesity.com</a:t>
            </a:r>
            <a:endParaRPr lang="en-US" dirty="0">
              <a:solidFill>
                <a:srgbClr val="0863C2"/>
              </a:solidFill>
              <a:latin typeface="Helvetica" pitchFamily="2" charset="0"/>
              <a:cs typeface="Calibri" panose="020F0502020204030204"/>
            </a:endParaRPr>
          </a:p>
          <a:p>
            <a:pPr algn="l"/>
            <a:endParaRPr lang="en-US" sz="2400" dirty="0">
              <a:solidFill>
                <a:srgbClr val="0863C2"/>
              </a:solidFill>
              <a:latin typeface="Helvetica" pitchFamily="2" charset="0"/>
              <a:ea typeface="+mn-lt"/>
              <a:cs typeface="+mn-lt"/>
            </a:endParaRPr>
          </a:p>
          <a:p>
            <a:pPr algn="l"/>
            <a:r>
              <a:rPr lang="en-US" sz="2400" dirty="0">
                <a:solidFill>
                  <a:srgbClr val="0863C2"/>
                </a:solidFill>
                <a:latin typeface="Helvetica" pitchFamily="2" charset="0"/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www.diabetes.org</a:t>
            </a: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B5AFA98-C199-2421-ED14-8D0E9108F9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90"/>
          <a:stretch/>
        </p:blipFill>
        <p:spPr>
          <a:xfrm>
            <a:off x="456669" y="6307916"/>
            <a:ext cx="2574780" cy="278198"/>
          </a:xfrm>
          <a:prstGeom prst="rect">
            <a:avLst/>
          </a:prstGeom>
        </p:spPr>
      </p:pic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503EBEC8-FB0C-9AF1-84D7-F4C7264A05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062" y="1851025"/>
            <a:ext cx="2997921" cy="299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2385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133118" y="-180795"/>
            <a:ext cx="1340409" cy="11606649"/>
            <a:chOff x="329184" y="2"/>
            <a:chExt cx="524256" cy="577780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rgbClr val="0085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rgbClr val="0085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372533"/>
            <a:ext cx="6116779" cy="60687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Woman in workout clothes">
            <a:extLst>
              <a:ext uri="{FF2B5EF4-FFF2-40B4-BE49-F238E27FC236}">
                <a16:creationId xmlns:a16="http://schemas.microsoft.com/office/drawing/2014/main" id="{2FEA8AF9-FDEC-963C-2F99-728642D297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67" r="16767"/>
          <a:stretch/>
        </p:blipFill>
        <p:spPr>
          <a:xfrm>
            <a:off x="942597" y="612553"/>
            <a:ext cx="5608830" cy="563289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71EF67C-B203-2163-5CA0-CF461B550E27}"/>
              </a:ext>
            </a:extLst>
          </p:cNvPr>
          <p:cNvSpPr txBox="1">
            <a:spLocks/>
          </p:cNvSpPr>
          <p:nvPr/>
        </p:nvSpPr>
        <p:spPr>
          <a:xfrm>
            <a:off x="7262949" y="372533"/>
            <a:ext cx="4120662" cy="268239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Aft>
                <a:spcPts val="600"/>
              </a:spcAft>
            </a:pPr>
            <a:r>
              <a:rPr lang="en-US" sz="4000" b="1" dirty="0">
                <a:solidFill>
                  <a:srgbClr val="0085A3"/>
                </a:solidFill>
                <a:latin typeface="Helvetica" pitchFamily="2" charset="0"/>
              </a:rPr>
              <a:t>Start Your Weight Loss Journey Today!</a:t>
            </a: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86DAB00-33D3-6613-FF01-47B2C47B9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955" y="3490788"/>
            <a:ext cx="3422649" cy="62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91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858491" y="0"/>
            <a:ext cx="3333509" cy="6858000"/>
          </a:xfrm>
          <a:prstGeom prst="rect">
            <a:avLst/>
          </a:prstGeom>
          <a:solidFill>
            <a:srgbClr val="0085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6051" y="675930"/>
            <a:ext cx="7512857" cy="5506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ssociated Risks of Obesity | Rethink Obesity®">
            <a:extLst>
              <a:ext uri="{FF2B5EF4-FFF2-40B4-BE49-F238E27FC236}">
                <a16:creationId xmlns:a16="http://schemas.microsoft.com/office/drawing/2014/main" id="{1AE4DAC1-E692-A758-BB39-8EFBB0C53F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4" t="7683" r="8022" b="8146"/>
          <a:stretch/>
        </p:blipFill>
        <p:spPr>
          <a:xfrm>
            <a:off x="4468053" y="1362441"/>
            <a:ext cx="7148852" cy="4133115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EBCF5E8F-2D39-4B78-7983-049CEDA8375B}"/>
              </a:ext>
            </a:extLst>
          </p:cNvPr>
          <p:cNvSpPr txBox="1">
            <a:spLocks/>
          </p:cNvSpPr>
          <p:nvPr/>
        </p:nvSpPr>
        <p:spPr>
          <a:xfrm>
            <a:off x="220379" y="1362441"/>
            <a:ext cx="3740906" cy="19846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rgbClr val="0085A3"/>
                </a:solidFill>
                <a:latin typeface="Helvetica" pitchFamily="2" charset="0"/>
                <a:ea typeface="+mj-ea"/>
                <a:cs typeface="+mj-cs"/>
              </a:rPr>
              <a:t>Complications of Obesity </a:t>
            </a:r>
          </a:p>
          <a:p>
            <a:pPr algn="l">
              <a:spcBef>
                <a:spcPct val="0"/>
              </a:spcBef>
              <a:spcAft>
                <a:spcPts val="600"/>
              </a:spcAft>
            </a:pP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Picture 1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8E6BE4F-1C07-F11D-2EE2-52929912BB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90"/>
          <a:stretch/>
        </p:blipFill>
        <p:spPr>
          <a:xfrm>
            <a:off x="456669" y="6307916"/>
            <a:ext cx="2574780" cy="27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73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3E2E96F-17F7-4C8C-BDF1-6BB90A0C1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3518" y="2380868"/>
            <a:ext cx="12098481" cy="2087795"/>
            <a:chOff x="143163" y="5763486"/>
            <a:chExt cx="11982332" cy="739555"/>
          </a:xfrm>
          <a:solidFill>
            <a:srgbClr val="0085A3"/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46BD00C-9313-4A22-94F7-3875A46C6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EAF30D0-AA67-427C-9938-A2C8A9B5D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grpFill/>
            <a:ln w="177800">
              <a:solidFill>
                <a:srgbClr val="0085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670" y="466345"/>
            <a:ext cx="11234588" cy="55084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3DADC318-95B1-18DD-3489-40BF66850673}"/>
              </a:ext>
            </a:extLst>
          </p:cNvPr>
          <p:cNvSpPr txBox="1">
            <a:spLocks/>
          </p:cNvSpPr>
          <p:nvPr/>
        </p:nvSpPr>
        <p:spPr>
          <a:xfrm>
            <a:off x="956786" y="996188"/>
            <a:ext cx="8727541" cy="8548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rgbClr val="0085A3"/>
                </a:solidFill>
                <a:latin typeface="Helvetica" pitchFamily="2" charset="0"/>
                <a:cs typeface="Arial"/>
              </a:rPr>
              <a:t>Goal = Weight Loss</a:t>
            </a:r>
            <a:endParaRPr lang="en-US" sz="4000" b="1" dirty="0">
              <a:solidFill>
                <a:srgbClr val="0085A3"/>
              </a:solidFill>
              <a:latin typeface="Helvetica" pitchFamily="2" charset="0"/>
              <a:cs typeface="Calibri" panose="020F0502020204030204"/>
            </a:endParaRPr>
          </a:p>
          <a:p>
            <a:endParaRPr lang="en-US" sz="3600" dirty="0">
              <a:latin typeface="Arial"/>
              <a:cs typeface="Arial"/>
            </a:endParaRP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B5AFA98-C199-2421-ED14-8D0E9108F9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90"/>
          <a:stretch/>
        </p:blipFill>
        <p:spPr>
          <a:xfrm>
            <a:off x="456669" y="6307916"/>
            <a:ext cx="2574780" cy="27819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BC89C33-7A4E-5588-1975-F4F5CB4E61F9}"/>
              </a:ext>
            </a:extLst>
          </p:cNvPr>
          <p:cNvSpPr txBox="1">
            <a:spLocks/>
          </p:cNvSpPr>
          <p:nvPr/>
        </p:nvSpPr>
        <p:spPr>
          <a:xfrm>
            <a:off x="1884290" y="2015108"/>
            <a:ext cx="4750693" cy="7315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dirty="0">
                <a:solidFill>
                  <a:srgbClr val="404040"/>
                </a:solidFill>
                <a:latin typeface="Helvetica" pitchFamily="2" charset="0"/>
                <a:cs typeface="Segoe UI"/>
              </a:rPr>
              <a:t>Treat​ diseases caused by obesity​</a:t>
            </a:r>
          </a:p>
        </p:txBody>
      </p:sp>
      <p:pic>
        <p:nvPicPr>
          <p:cNvPr id="6" name="Graphic 5" descr="Badge Cross with solid fill">
            <a:extLst>
              <a:ext uri="{FF2B5EF4-FFF2-40B4-BE49-F238E27FC236}">
                <a16:creationId xmlns:a16="http://schemas.microsoft.com/office/drawing/2014/main" id="{9804050A-7282-08E9-C0FE-A5BA14352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6786" y="4161772"/>
            <a:ext cx="731520" cy="731520"/>
          </a:xfrm>
          <a:prstGeom prst="rect">
            <a:avLst/>
          </a:prstGeom>
        </p:spPr>
      </p:pic>
      <p:pic>
        <p:nvPicPr>
          <p:cNvPr id="7" name="Graphic 6" descr="Badge Tick1 with solid fill">
            <a:extLst>
              <a:ext uri="{FF2B5EF4-FFF2-40B4-BE49-F238E27FC236}">
                <a16:creationId xmlns:a16="http://schemas.microsoft.com/office/drawing/2014/main" id="{C662D200-74C6-DF09-F1E6-9720A209FD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6786" y="2015108"/>
            <a:ext cx="731520" cy="731520"/>
          </a:xfrm>
          <a:prstGeom prst="rect">
            <a:avLst/>
          </a:prstGeom>
        </p:spPr>
      </p:pic>
      <p:pic>
        <p:nvPicPr>
          <p:cNvPr id="8" name="Graphic 7" descr="Badge Tick1 with solid fill">
            <a:extLst>
              <a:ext uri="{FF2B5EF4-FFF2-40B4-BE49-F238E27FC236}">
                <a16:creationId xmlns:a16="http://schemas.microsoft.com/office/drawing/2014/main" id="{7EBB096B-1AB5-9DC5-A3DA-DECB6ADC42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6786" y="3088440"/>
            <a:ext cx="731520" cy="73152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6FEA25E-E5B1-364A-D878-00A06E331178}"/>
              </a:ext>
            </a:extLst>
          </p:cNvPr>
          <p:cNvSpPr txBox="1">
            <a:spLocks/>
          </p:cNvSpPr>
          <p:nvPr/>
        </p:nvSpPr>
        <p:spPr>
          <a:xfrm>
            <a:off x="1884291" y="3088440"/>
            <a:ext cx="5081618" cy="7315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dirty="0">
                <a:solidFill>
                  <a:srgbClr val="404040"/>
                </a:solidFill>
                <a:latin typeface="Helvetica" pitchFamily="2" charset="0"/>
              </a:rPr>
              <a:t>Prevent diseases caused by obesity</a:t>
            </a:r>
            <a:endParaRPr lang="en-US" dirty="0">
              <a:solidFill>
                <a:srgbClr val="404040"/>
              </a:solidFill>
              <a:latin typeface="Helvetica" pitchFamily="2" charset="0"/>
              <a:cs typeface="Arial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A3D4D-DC75-EDCA-BCD5-A1B3A208ADCE}"/>
              </a:ext>
            </a:extLst>
          </p:cNvPr>
          <p:cNvSpPr txBox="1">
            <a:spLocks/>
          </p:cNvSpPr>
          <p:nvPr/>
        </p:nvSpPr>
        <p:spPr>
          <a:xfrm>
            <a:off x="1884291" y="4161772"/>
            <a:ext cx="5786741" cy="73152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dirty="0">
                <a:solidFill>
                  <a:srgbClr val="404040"/>
                </a:solidFill>
                <a:latin typeface="Helvetica"/>
                <a:cs typeface="Helvetica"/>
              </a:rPr>
              <a:t>Improved cosmetic or physical appearance</a:t>
            </a:r>
            <a:endParaRPr lang="en-US" dirty="0">
              <a:solidFill>
                <a:srgbClr val="40404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021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oman with kettlebell">
            <a:extLst>
              <a:ext uri="{FF2B5EF4-FFF2-40B4-BE49-F238E27FC236}">
                <a16:creationId xmlns:a16="http://schemas.microsoft.com/office/drawing/2014/main" id="{0276F996-14C9-0028-B216-7B18D25BA9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5" t="2513" r="24365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pic>
        <p:nvPicPr>
          <p:cNvPr id="5" name="Picture 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E04FBF7E-057F-2503-B762-E93D60C94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6" y="6341023"/>
            <a:ext cx="2487879" cy="215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093CB2A-3241-D345-67EE-E54D3D295408}"/>
              </a:ext>
            </a:extLst>
          </p:cNvPr>
          <p:cNvSpPr txBox="1">
            <a:spLocks/>
          </p:cNvSpPr>
          <p:nvPr/>
        </p:nvSpPr>
        <p:spPr>
          <a:xfrm>
            <a:off x="6115317" y="405685"/>
            <a:ext cx="5464968" cy="15593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0085A3"/>
                </a:solidFill>
                <a:latin typeface="Helvetica" pitchFamily="2" charset="0"/>
                <a:cs typeface="Arial"/>
              </a:rPr>
              <a:t>Treatment Options</a:t>
            </a:r>
            <a:endParaRPr lang="en-US" sz="4000" dirty="0">
              <a:solidFill>
                <a:srgbClr val="0085A3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0AA6B4-3FD7-B5B4-529F-0F706019D12F}"/>
              </a:ext>
            </a:extLst>
          </p:cNvPr>
          <p:cNvSpPr txBox="1">
            <a:spLocks/>
          </p:cNvSpPr>
          <p:nvPr/>
        </p:nvSpPr>
        <p:spPr>
          <a:xfrm>
            <a:off x="6115317" y="2743200"/>
            <a:ext cx="5247340" cy="3496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04040"/>
                </a:solidFill>
                <a:latin typeface="Helvetica" pitchFamily="2" charset="0"/>
              </a:rPr>
              <a:t>Lifestyle Modifications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04040"/>
                </a:solidFill>
                <a:latin typeface="Helvetica" pitchFamily="2" charset="0"/>
              </a:rPr>
              <a:t>Anti-Obesity Medications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04040"/>
                </a:solidFill>
                <a:latin typeface="Helvetica" pitchFamily="2" charset="0"/>
              </a:rPr>
              <a:t>Endoscopic Procedures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04040"/>
                </a:solidFill>
                <a:latin typeface="Helvetica" pitchFamily="2" charset="0"/>
              </a:rPr>
              <a:t>Metabolic Surgery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920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9023CB4F-9CD7-D0C2-5DFA-3FB4EE0BA8CF}"/>
              </a:ext>
            </a:extLst>
          </p:cNvPr>
          <p:cNvSpPr txBox="1">
            <a:spLocks/>
          </p:cNvSpPr>
          <p:nvPr/>
        </p:nvSpPr>
        <p:spPr>
          <a:xfrm>
            <a:off x="729204" y="591829"/>
            <a:ext cx="4467005" cy="5583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>
                <a:solidFill>
                  <a:srgbClr val="0085A3"/>
                </a:solidFill>
                <a:latin typeface="Helvetica" pitchFamily="2" charset="0"/>
                <a:ea typeface="+mj-ea"/>
                <a:cs typeface="+mj-cs"/>
              </a:rPr>
              <a:t>Combination Therapy</a:t>
            </a:r>
          </a:p>
          <a:p>
            <a:pPr algn="l">
              <a:spcBef>
                <a:spcPct val="0"/>
              </a:spcBef>
              <a:spcAft>
                <a:spcPts val="600"/>
              </a:spcAft>
            </a:pPr>
            <a:endParaRPr lang="en-US" sz="5400" b="1" kern="1200" dirty="0">
              <a:solidFill>
                <a:schemeClr val="tx1"/>
              </a:solidFill>
              <a:latin typeface="Helvetica" pitchFamily="2" charset="0"/>
              <a:ea typeface="+mj-ea"/>
              <a:cs typeface="+mj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E98C5B3-2A71-560A-09CB-1FBBEF17077D}"/>
              </a:ext>
            </a:extLst>
          </p:cNvPr>
          <p:cNvGrpSpPr/>
          <p:nvPr/>
        </p:nvGrpSpPr>
        <p:grpSpPr>
          <a:xfrm>
            <a:off x="5464042" y="677425"/>
            <a:ext cx="6289613" cy="5497777"/>
            <a:chOff x="5464042" y="677425"/>
            <a:chExt cx="6289613" cy="5497777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9429804E-3FEF-D240-8C44-2B9040EC627B}"/>
                </a:ext>
              </a:extLst>
            </p:cNvPr>
            <p:cNvSpPr/>
            <p:nvPr/>
          </p:nvSpPr>
          <p:spPr>
            <a:xfrm>
              <a:off x="5464042" y="677425"/>
              <a:ext cx="6289613" cy="1184702"/>
            </a:xfrm>
            <a:prstGeom prst="roundRect">
              <a:avLst>
                <a:gd name="adj" fmla="val 10000"/>
              </a:avLst>
            </a:prstGeom>
            <a:solidFill>
              <a:srgbClr val="0085A3">
                <a:alpha val="10000"/>
              </a:srgbClr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Rectangle 5" descr="Scale">
              <a:extLst>
                <a:ext uri="{FF2B5EF4-FFF2-40B4-BE49-F238E27FC236}">
                  <a16:creationId xmlns:a16="http://schemas.microsoft.com/office/drawing/2014/main" id="{34A5069E-F0B1-95CF-480D-6AE3B376E4FC}"/>
                </a:ext>
              </a:extLst>
            </p:cNvPr>
            <p:cNvSpPr/>
            <p:nvPr/>
          </p:nvSpPr>
          <p:spPr>
            <a:xfrm>
              <a:off x="5822414" y="949354"/>
              <a:ext cx="652223" cy="651586"/>
            </a:xfrm>
            <a:prstGeom prst="rect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6649E414-2AAC-FC5D-66B5-D63F1B4BC39E}"/>
                </a:ext>
              </a:extLst>
            </p:cNvPr>
            <p:cNvSpPr/>
            <p:nvPr/>
          </p:nvSpPr>
          <p:spPr>
            <a:xfrm>
              <a:off x="6833009" y="682796"/>
              <a:ext cx="4920645" cy="1185860"/>
            </a:xfrm>
            <a:custGeom>
              <a:avLst/>
              <a:gdLst>
                <a:gd name="connsiteX0" fmla="*/ 0 w 4493192"/>
                <a:gd name="connsiteY0" fmla="*/ 0 h 1185860"/>
                <a:gd name="connsiteX1" fmla="*/ 4493192 w 4493192"/>
                <a:gd name="connsiteY1" fmla="*/ 0 h 1185860"/>
                <a:gd name="connsiteX2" fmla="*/ 4493192 w 4493192"/>
                <a:gd name="connsiteY2" fmla="*/ 1185860 h 1185860"/>
                <a:gd name="connsiteX3" fmla="*/ 0 w 4493192"/>
                <a:gd name="connsiteY3" fmla="*/ 1185860 h 1185860"/>
                <a:gd name="connsiteX4" fmla="*/ 0 w 4493192"/>
                <a:gd name="connsiteY4" fmla="*/ 0 h 1185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3192" h="1185860">
                  <a:moveTo>
                    <a:pt x="0" y="0"/>
                  </a:moveTo>
                  <a:lnTo>
                    <a:pt x="4493192" y="0"/>
                  </a:lnTo>
                  <a:lnTo>
                    <a:pt x="4493192" y="1185860"/>
                  </a:lnTo>
                  <a:lnTo>
                    <a:pt x="0" y="118586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5504" tIns="125504" rIns="125504" bIns="125504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0" i="0" kern="1200" dirty="0">
                  <a:latin typeface="Helvetica" pitchFamily="2" charset="0"/>
                </a:rPr>
                <a:t>Patients that combine multiple modalities of weight loss are more successful than those that focus on a single form of weight loss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D2376360-7DF9-B59F-21B0-74C60EFAF699}"/>
                </a:ext>
              </a:extLst>
            </p:cNvPr>
            <p:cNvSpPr/>
            <p:nvPr/>
          </p:nvSpPr>
          <p:spPr>
            <a:xfrm>
              <a:off x="5464042" y="2118311"/>
              <a:ext cx="6289613" cy="1184702"/>
            </a:xfrm>
            <a:prstGeom prst="roundRect">
              <a:avLst>
                <a:gd name="adj" fmla="val 10000"/>
              </a:avLst>
            </a:prstGeom>
            <a:solidFill>
              <a:srgbClr val="0085A3">
                <a:alpha val="10000"/>
              </a:srgbClr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Rectangle 11" descr="Run">
              <a:extLst>
                <a:ext uri="{FF2B5EF4-FFF2-40B4-BE49-F238E27FC236}">
                  <a16:creationId xmlns:a16="http://schemas.microsoft.com/office/drawing/2014/main" id="{5B276944-13BE-E8B9-92EA-3D55BCA8A38C}"/>
                </a:ext>
              </a:extLst>
            </p:cNvPr>
            <p:cNvSpPr/>
            <p:nvPr/>
          </p:nvSpPr>
          <p:spPr>
            <a:xfrm>
              <a:off x="5822414" y="2384870"/>
              <a:ext cx="652223" cy="651586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-2252848"/>
                <a:satOff val="-5806"/>
                <a:lumOff val="-392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71948AA5-EA81-626F-4A08-FEDE9179135E}"/>
                </a:ext>
              </a:extLst>
            </p:cNvPr>
            <p:cNvSpPr/>
            <p:nvPr/>
          </p:nvSpPr>
          <p:spPr>
            <a:xfrm>
              <a:off x="6833212" y="2118311"/>
              <a:ext cx="4492788" cy="1185860"/>
            </a:xfrm>
            <a:custGeom>
              <a:avLst/>
              <a:gdLst>
                <a:gd name="connsiteX0" fmla="*/ 0 w 4492788"/>
                <a:gd name="connsiteY0" fmla="*/ 0 h 1185860"/>
                <a:gd name="connsiteX1" fmla="*/ 4492788 w 4492788"/>
                <a:gd name="connsiteY1" fmla="*/ 0 h 1185860"/>
                <a:gd name="connsiteX2" fmla="*/ 4492788 w 4492788"/>
                <a:gd name="connsiteY2" fmla="*/ 1185860 h 1185860"/>
                <a:gd name="connsiteX3" fmla="*/ 0 w 4492788"/>
                <a:gd name="connsiteY3" fmla="*/ 1185860 h 1185860"/>
                <a:gd name="connsiteX4" fmla="*/ 0 w 4492788"/>
                <a:gd name="connsiteY4" fmla="*/ 0 h 1185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2788" h="1185860">
                  <a:moveTo>
                    <a:pt x="0" y="0"/>
                  </a:moveTo>
                  <a:lnTo>
                    <a:pt x="4492788" y="0"/>
                  </a:lnTo>
                  <a:lnTo>
                    <a:pt x="4492788" y="1185860"/>
                  </a:lnTo>
                  <a:lnTo>
                    <a:pt x="0" y="118586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5504" tIns="125504" rIns="125504" bIns="125504" numCol="1" spcCol="1270" anchor="ctr" anchorCtr="0">
              <a:noAutofit/>
            </a:bodyPr>
            <a:lstStyle/>
            <a:p>
              <a:pPr defTabSz="800100"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0" i="0" kern="1200" dirty="0">
                  <a:latin typeface="Helvetica"/>
                  <a:cs typeface="Helvetica"/>
                </a:rPr>
                <a:t>Diet and exercise are the corner stone of </a:t>
              </a:r>
              <a:r>
                <a:rPr lang="en-US" dirty="0">
                  <a:latin typeface="Helvetica"/>
                  <a:cs typeface="Helvetica"/>
                </a:rPr>
                <a:t>medically supervised weight</a:t>
              </a:r>
              <a:r>
                <a:rPr lang="en-US" sz="1800" b="0" i="0" kern="1200" dirty="0">
                  <a:latin typeface="Helvetica"/>
                  <a:cs typeface="Helvetica"/>
                </a:rPr>
                <a:t> loss</a:t>
              </a:r>
              <a:endParaRPr lang="en-US" sz="1800" b="0" i="0" kern="1200" dirty="0">
                <a:latin typeface="Helvetica" pitchFamily="2" charset="0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266BE3A6-77F1-2561-2EC4-39416FC61B30}"/>
                </a:ext>
              </a:extLst>
            </p:cNvPr>
            <p:cNvSpPr/>
            <p:nvPr/>
          </p:nvSpPr>
          <p:spPr>
            <a:xfrm>
              <a:off x="5464042" y="3553827"/>
              <a:ext cx="6289613" cy="1184702"/>
            </a:xfrm>
            <a:prstGeom prst="roundRect">
              <a:avLst>
                <a:gd name="adj" fmla="val 10000"/>
              </a:avLst>
            </a:prstGeom>
            <a:solidFill>
              <a:srgbClr val="0085A3">
                <a:alpha val="10000"/>
              </a:srgbClr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15" descr="Medicine">
              <a:extLst>
                <a:ext uri="{FF2B5EF4-FFF2-40B4-BE49-F238E27FC236}">
                  <a16:creationId xmlns:a16="http://schemas.microsoft.com/office/drawing/2014/main" id="{793AC148-104F-144F-5802-F7AE0DDA725F}"/>
                </a:ext>
              </a:extLst>
            </p:cNvPr>
            <p:cNvSpPr/>
            <p:nvPr/>
          </p:nvSpPr>
          <p:spPr>
            <a:xfrm>
              <a:off x="5822414" y="3820385"/>
              <a:ext cx="652223" cy="651586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-4505695"/>
                <a:satOff val="-11613"/>
                <a:lumOff val="-784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D77D58D-EE32-A0D4-D41A-7B9068231036}"/>
                </a:ext>
              </a:extLst>
            </p:cNvPr>
            <p:cNvSpPr/>
            <p:nvPr/>
          </p:nvSpPr>
          <p:spPr>
            <a:xfrm>
              <a:off x="6833009" y="3553827"/>
              <a:ext cx="4920645" cy="1185860"/>
            </a:xfrm>
            <a:custGeom>
              <a:avLst/>
              <a:gdLst>
                <a:gd name="connsiteX0" fmla="*/ 0 w 4493192"/>
                <a:gd name="connsiteY0" fmla="*/ 0 h 1185860"/>
                <a:gd name="connsiteX1" fmla="*/ 4493192 w 4493192"/>
                <a:gd name="connsiteY1" fmla="*/ 0 h 1185860"/>
                <a:gd name="connsiteX2" fmla="*/ 4493192 w 4493192"/>
                <a:gd name="connsiteY2" fmla="*/ 1185860 h 1185860"/>
                <a:gd name="connsiteX3" fmla="*/ 0 w 4493192"/>
                <a:gd name="connsiteY3" fmla="*/ 1185860 h 1185860"/>
                <a:gd name="connsiteX4" fmla="*/ 0 w 4493192"/>
                <a:gd name="connsiteY4" fmla="*/ 0 h 1185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3192" h="1185860">
                  <a:moveTo>
                    <a:pt x="0" y="0"/>
                  </a:moveTo>
                  <a:lnTo>
                    <a:pt x="4493192" y="0"/>
                  </a:lnTo>
                  <a:lnTo>
                    <a:pt x="4493192" y="1185860"/>
                  </a:lnTo>
                  <a:lnTo>
                    <a:pt x="0" y="118586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5504" tIns="125504" rIns="125504" bIns="125504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0" i="0" kern="1200" dirty="0">
                  <a:latin typeface="Helvetica"/>
                  <a:cs typeface="Helvetica"/>
                </a:rPr>
                <a:t>Patients with BMI &gt;27 may benefit from th</a:t>
              </a:r>
              <a:r>
                <a:rPr lang="en-US" dirty="0">
                  <a:latin typeface="Helvetica"/>
                  <a:cs typeface="Helvetica"/>
                </a:rPr>
                <a:t>e</a:t>
              </a:r>
              <a:r>
                <a:rPr lang="en-US" sz="1800" b="0" i="0" kern="1200" dirty="0">
                  <a:latin typeface="Helvetica"/>
                  <a:cs typeface="Helvetica"/>
                </a:rPr>
                <a:t> addition of medication to facilitate weight loss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5BEE97EA-8FCB-A871-D0A6-D04E32B71B58}"/>
                </a:ext>
              </a:extLst>
            </p:cNvPr>
            <p:cNvSpPr/>
            <p:nvPr/>
          </p:nvSpPr>
          <p:spPr>
            <a:xfrm>
              <a:off x="5464042" y="4989342"/>
              <a:ext cx="6289613" cy="1184702"/>
            </a:xfrm>
            <a:prstGeom prst="roundRect">
              <a:avLst>
                <a:gd name="adj" fmla="val 10000"/>
              </a:avLst>
            </a:prstGeom>
            <a:solidFill>
              <a:srgbClr val="0085A3">
                <a:alpha val="10000"/>
              </a:srgbClr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18" descr="Medical with solid fill">
              <a:extLst>
                <a:ext uri="{FF2B5EF4-FFF2-40B4-BE49-F238E27FC236}">
                  <a16:creationId xmlns:a16="http://schemas.microsoft.com/office/drawing/2014/main" id="{B604EB41-8C26-CFF7-0B6B-1E0869F4B17C}"/>
                </a:ext>
              </a:extLst>
            </p:cNvPr>
            <p:cNvSpPr/>
            <p:nvPr/>
          </p:nvSpPr>
          <p:spPr>
            <a:xfrm>
              <a:off x="5822414" y="5255900"/>
              <a:ext cx="652223" cy="651586"/>
            </a:xfrm>
            <a:prstGeom prst="rect">
              <a:avLst/>
            </a:pr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030FED6-2305-0DEA-8F18-B8669832542C}"/>
                </a:ext>
              </a:extLst>
            </p:cNvPr>
            <p:cNvSpPr/>
            <p:nvPr/>
          </p:nvSpPr>
          <p:spPr>
            <a:xfrm>
              <a:off x="6833010" y="4989342"/>
              <a:ext cx="4841539" cy="1185860"/>
            </a:xfrm>
            <a:custGeom>
              <a:avLst/>
              <a:gdLst>
                <a:gd name="connsiteX0" fmla="*/ 0 w 4493192"/>
                <a:gd name="connsiteY0" fmla="*/ 0 h 1185860"/>
                <a:gd name="connsiteX1" fmla="*/ 4493192 w 4493192"/>
                <a:gd name="connsiteY1" fmla="*/ 0 h 1185860"/>
                <a:gd name="connsiteX2" fmla="*/ 4493192 w 4493192"/>
                <a:gd name="connsiteY2" fmla="*/ 1185860 h 1185860"/>
                <a:gd name="connsiteX3" fmla="*/ 0 w 4493192"/>
                <a:gd name="connsiteY3" fmla="*/ 1185860 h 1185860"/>
                <a:gd name="connsiteX4" fmla="*/ 0 w 4493192"/>
                <a:gd name="connsiteY4" fmla="*/ 0 h 1185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3192" h="1185860">
                  <a:moveTo>
                    <a:pt x="0" y="0"/>
                  </a:moveTo>
                  <a:lnTo>
                    <a:pt x="4493192" y="0"/>
                  </a:lnTo>
                  <a:lnTo>
                    <a:pt x="4493192" y="1185860"/>
                  </a:lnTo>
                  <a:lnTo>
                    <a:pt x="0" y="118586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5504" tIns="125504" rIns="125504" bIns="125504" numCol="1" spcCol="1270" anchor="ctr" anchorCtr="0">
              <a:noAutofit/>
            </a:bodyPr>
            <a:lstStyle/>
            <a:p>
              <a:pPr marL="0" lvl="0" indent="0" algn="l" defTabSz="800100" rtl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0" i="0" kern="1200" dirty="0">
                  <a:latin typeface="Helvetica" pitchFamily="2" charset="0"/>
                </a:rPr>
                <a:t>Patients with BMI &gt;35 may benefit from the addition of surgical treatments to facilitate weight loss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2C74DD8-D7D6-1158-AB64-DC17CD82E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317" y="2257063"/>
            <a:ext cx="463688" cy="1389814"/>
            <a:chOff x="3940602" y="308034"/>
            <a:chExt cx="1341767" cy="3428999"/>
          </a:xfrm>
          <a:solidFill>
            <a:srgbClr val="0085A3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1C69118-7D2B-F752-ACB3-926722EB2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CBA988-2A50-22E0-6061-BBBC47E107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B5B83A8-A91D-C3A1-F164-6E1366D9C54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90"/>
          <a:stretch/>
        </p:blipFill>
        <p:spPr>
          <a:xfrm>
            <a:off x="456669" y="6307916"/>
            <a:ext cx="2574780" cy="27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17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F610227F-A4E2-073A-308D-F8BF6E06AA4B}"/>
              </a:ext>
            </a:extLst>
          </p:cNvPr>
          <p:cNvSpPr/>
          <p:nvPr/>
        </p:nvSpPr>
        <p:spPr>
          <a:xfrm>
            <a:off x="4857134" y="4166609"/>
            <a:ext cx="7334865" cy="2691392"/>
          </a:xfrm>
          <a:prstGeom prst="rect">
            <a:avLst/>
          </a:prstGeom>
          <a:solidFill>
            <a:srgbClr val="0085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alad bowl of assorted vegetables">
            <a:extLst>
              <a:ext uri="{FF2B5EF4-FFF2-40B4-BE49-F238E27FC236}">
                <a16:creationId xmlns:a16="http://schemas.microsoft.com/office/drawing/2014/main" id="{0276F996-14C9-0028-B216-7B18D25BA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4" r="23704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pic>
        <p:nvPicPr>
          <p:cNvPr id="5" name="Picture 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E04FBF7E-057F-2503-B762-E93D60C94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6" y="6341023"/>
            <a:ext cx="2487879" cy="215201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D8B322F-1B92-7E78-BA14-F898DA9D8BDD}"/>
              </a:ext>
            </a:extLst>
          </p:cNvPr>
          <p:cNvSpPr txBox="1">
            <a:spLocks/>
          </p:cNvSpPr>
          <p:nvPr/>
        </p:nvSpPr>
        <p:spPr>
          <a:xfrm>
            <a:off x="6179226" y="4535414"/>
            <a:ext cx="4090218" cy="195378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solidFill>
                  <a:schemeClr val="bg1"/>
                </a:solidFill>
                <a:latin typeface="Helvetica" pitchFamily="2" charset="0"/>
                <a:cs typeface="Arial"/>
              </a:rPr>
              <a:t>Avoid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  <a:cs typeface="Arial"/>
              </a:rPr>
              <a:t>Processed Food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  <a:cs typeface="Arial"/>
              </a:rPr>
              <a:t>Take-out, Fast-food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  <a:cs typeface="Arial"/>
              </a:rPr>
              <a:t>Fad Diets</a:t>
            </a:r>
            <a:endParaRPr lang="en-US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FCAED0B9-B3CD-655C-EBD5-60BB0A874E99}"/>
              </a:ext>
            </a:extLst>
          </p:cNvPr>
          <p:cNvSpPr txBox="1">
            <a:spLocks/>
          </p:cNvSpPr>
          <p:nvPr/>
        </p:nvSpPr>
        <p:spPr>
          <a:xfrm>
            <a:off x="6115317" y="405685"/>
            <a:ext cx="5464968" cy="810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0085A3"/>
                </a:solidFill>
                <a:latin typeface="Helvetica" pitchFamily="2" charset="0"/>
                <a:cs typeface="Arial"/>
              </a:rPr>
              <a:t>Diet</a:t>
            </a:r>
            <a:endParaRPr lang="en-US" sz="4000" dirty="0">
              <a:solidFill>
                <a:srgbClr val="0085A3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0AA6B4-3FD7-B5B4-529F-0F706019D12F}"/>
              </a:ext>
            </a:extLst>
          </p:cNvPr>
          <p:cNvSpPr txBox="1">
            <a:spLocks/>
          </p:cNvSpPr>
          <p:nvPr/>
        </p:nvSpPr>
        <p:spPr>
          <a:xfrm>
            <a:off x="6179226" y="1216172"/>
            <a:ext cx="5337149" cy="249030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  <a:latin typeface="Helvetica" pitchFamily="2" charset="0"/>
                <a:cs typeface="Arial"/>
              </a:rPr>
              <a:t>Increase intake of fruits, vegetables, and whole grains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  <a:latin typeface="Helvetica" pitchFamily="2" charset="0"/>
                <a:cs typeface="Arial"/>
              </a:rPr>
              <a:t>Choose fish and poultry over red meats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  <a:latin typeface="Helvetica" pitchFamily="2" charset="0"/>
                <a:cs typeface="Arial"/>
              </a:rPr>
              <a:t>Meal prep </a:t>
            </a:r>
            <a:endParaRPr lang="en-US" dirty="0">
              <a:solidFill>
                <a:srgbClr val="40404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713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B8C47E-747E-A146-5E1A-1034FFC6873E}"/>
              </a:ext>
            </a:extLst>
          </p:cNvPr>
          <p:cNvGrpSpPr/>
          <p:nvPr/>
        </p:nvGrpSpPr>
        <p:grpSpPr>
          <a:xfrm>
            <a:off x="1" y="2419598"/>
            <a:ext cx="7388926" cy="1721085"/>
            <a:chOff x="1497248" y="2606739"/>
            <a:chExt cx="7388926" cy="172108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4182597" y="-78610"/>
              <a:ext cx="1715478" cy="7086175"/>
            </a:xfrm>
            <a:prstGeom prst="rect">
              <a:avLst/>
            </a:prstGeom>
            <a:solidFill>
              <a:srgbClr val="0085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0F533E9-6690-41A8-A372-4C6C622D0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950447" y="3392097"/>
              <a:ext cx="1719072" cy="152382"/>
            </a:xfrm>
            <a:prstGeom prst="rect">
              <a:avLst/>
            </a:prstGeom>
            <a:solidFill>
              <a:srgbClr val="0085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0EF1A0E-42BE-3132-15A8-AB0C838B03D4}"/>
              </a:ext>
            </a:extLst>
          </p:cNvPr>
          <p:cNvGrpSpPr/>
          <p:nvPr/>
        </p:nvGrpSpPr>
        <p:grpSpPr>
          <a:xfrm>
            <a:off x="499714" y="479971"/>
            <a:ext cx="6285743" cy="5600340"/>
            <a:chOff x="499714" y="628830"/>
            <a:chExt cx="6285743" cy="560034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4357C93-F0CB-4A1C-8F77-4E90637898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9714" y="628830"/>
              <a:ext cx="6285743" cy="5600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1270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 descr="Daugher kissing mother on the head">
              <a:extLst>
                <a:ext uri="{FF2B5EF4-FFF2-40B4-BE49-F238E27FC236}">
                  <a16:creationId xmlns:a16="http://schemas.microsoft.com/office/drawing/2014/main" id="{4B071EDE-9917-AC95-705A-22B41B4E7D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684" t="2118" r="13576" b="2227"/>
            <a:stretch/>
          </p:blipFill>
          <p:spPr>
            <a:xfrm>
              <a:off x="746153" y="886924"/>
              <a:ext cx="5792864" cy="5078542"/>
            </a:xfrm>
            <a:prstGeom prst="rect">
              <a:avLst/>
            </a:prstGeom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922745D5-2F6E-1DC8-F0CB-7729620E6E3F}"/>
              </a:ext>
            </a:extLst>
          </p:cNvPr>
          <p:cNvSpPr txBox="1">
            <a:spLocks/>
          </p:cNvSpPr>
          <p:nvPr/>
        </p:nvSpPr>
        <p:spPr>
          <a:xfrm>
            <a:off x="7840014" y="774455"/>
            <a:ext cx="3590567" cy="13404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0085A3"/>
                </a:solidFill>
                <a:latin typeface="Helvetica" pitchFamily="2" charset="0"/>
                <a:cs typeface="Arial"/>
              </a:rPr>
              <a:t>Physical </a:t>
            </a:r>
          </a:p>
          <a:p>
            <a:pPr algn="l"/>
            <a:r>
              <a:rPr lang="en-US" sz="4000" b="1" dirty="0">
                <a:solidFill>
                  <a:srgbClr val="0085A3"/>
                </a:solidFill>
                <a:latin typeface="Helvetica" pitchFamily="2" charset="0"/>
                <a:cs typeface="Arial"/>
              </a:rPr>
              <a:t>Activity</a:t>
            </a:r>
            <a:endParaRPr lang="en-US" sz="4000" dirty="0">
              <a:solidFill>
                <a:srgbClr val="0085A3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64BDA53-5B4F-8384-8DE0-58785DEE3E14}"/>
              </a:ext>
            </a:extLst>
          </p:cNvPr>
          <p:cNvSpPr txBox="1">
            <a:spLocks/>
          </p:cNvSpPr>
          <p:nvPr/>
        </p:nvSpPr>
        <p:spPr>
          <a:xfrm>
            <a:off x="7840015" y="2370885"/>
            <a:ext cx="3699890" cy="371283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150 minutes of moderate to high intensity activity per week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" pitchFamily="2" charset="0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Two days of muscle strengthening activity per week</a:t>
            </a:r>
            <a:endParaRPr kumimoji="0" lang="en-US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" pitchFamily="2" charset="0"/>
              <a:cs typeface="Calibri" panose="020F0502020204030204"/>
            </a:endParaRPr>
          </a:p>
        </p:txBody>
      </p:sp>
      <p:pic>
        <p:nvPicPr>
          <p:cNvPr id="13" name="Picture 1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0C24FEB-9899-F44E-7CFB-22D50F6683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90"/>
          <a:stretch/>
        </p:blipFill>
        <p:spPr>
          <a:xfrm>
            <a:off x="456669" y="6307916"/>
            <a:ext cx="2574780" cy="27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68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B8C47E-747E-A146-5E1A-1034FFC6873E}"/>
              </a:ext>
            </a:extLst>
          </p:cNvPr>
          <p:cNvGrpSpPr/>
          <p:nvPr/>
        </p:nvGrpSpPr>
        <p:grpSpPr>
          <a:xfrm flipH="1">
            <a:off x="4803074" y="2419598"/>
            <a:ext cx="7388926" cy="1721085"/>
            <a:chOff x="1497248" y="2606739"/>
            <a:chExt cx="7388926" cy="172108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4182597" y="-78610"/>
              <a:ext cx="1715478" cy="7086175"/>
            </a:xfrm>
            <a:prstGeom prst="rect">
              <a:avLst/>
            </a:prstGeom>
            <a:solidFill>
              <a:srgbClr val="0085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0F533E9-6690-41A8-A372-4C6C622D0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950447" y="3392097"/>
              <a:ext cx="1719072" cy="152382"/>
            </a:xfrm>
            <a:prstGeom prst="rect">
              <a:avLst/>
            </a:prstGeom>
            <a:solidFill>
              <a:srgbClr val="0085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0EF1A0E-42BE-3132-15A8-AB0C838B03D4}"/>
              </a:ext>
            </a:extLst>
          </p:cNvPr>
          <p:cNvGrpSpPr/>
          <p:nvPr/>
        </p:nvGrpSpPr>
        <p:grpSpPr>
          <a:xfrm>
            <a:off x="5449052" y="479971"/>
            <a:ext cx="6285743" cy="5600340"/>
            <a:chOff x="499714" y="628830"/>
            <a:chExt cx="6285743" cy="560034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4357C93-F0CB-4A1C-8F77-4E90637898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9714" y="628830"/>
              <a:ext cx="6285743" cy="5600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1270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 descr="Woman in a therapy session">
              <a:extLst>
                <a:ext uri="{FF2B5EF4-FFF2-40B4-BE49-F238E27FC236}">
                  <a16:creationId xmlns:a16="http://schemas.microsoft.com/office/drawing/2014/main" id="{4B071EDE-9917-AC95-705A-22B41B4E7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13" r="14313"/>
            <a:stretch/>
          </p:blipFill>
          <p:spPr>
            <a:xfrm>
              <a:off x="746153" y="886924"/>
              <a:ext cx="5792864" cy="5078542"/>
            </a:xfrm>
            <a:prstGeom prst="rect">
              <a:avLst/>
            </a:prstGeom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922745D5-2F6E-1DC8-F0CB-7729620E6E3F}"/>
              </a:ext>
            </a:extLst>
          </p:cNvPr>
          <p:cNvSpPr txBox="1">
            <a:spLocks/>
          </p:cNvSpPr>
          <p:nvPr/>
        </p:nvSpPr>
        <p:spPr>
          <a:xfrm>
            <a:off x="531637" y="774455"/>
            <a:ext cx="3590567" cy="13404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0085A3"/>
                </a:solidFill>
                <a:latin typeface="Helvetica" pitchFamily="2" charset="0"/>
              </a:rPr>
              <a:t>Behavioral Therapy</a:t>
            </a:r>
            <a:endParaRPr lang="en-US" sz="1100" b="1" dirty="0">
              <a:solidFill>
                <a:srgbClr val="0085A3"/>
              </a:solidFill>
              <a:latin typeface="Helvetica" pitchFamily="2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64BDA53-5B4F-8384-8DE0-58785DEE3E14}"/>
              </a:ext>
            </a:extLst>
          </p:cNvPr>
          <p:cNvSpPr txBox="1">
            <a:spLocks/>
          </p:cNvSpPr>
          <p:nvPr/>
        </p:nvSpPr>
        <p:spPr>
          <a:xfrm>
            <a:off x="531636" y="2370886"/>
            <a:ext cx="4327748" cy="344572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400" dirty="0">
                <a:solidFill>
                  <a:srgbClr val="404040"/>
                </a:solidFill>
                <a:latin typeface="Helvetica" pitchFamily="2" charset="0"/>
                <a:cs typeface="Arial"/>
              </a:rPr>
              <a:t>Strong link exists between mood and eating behavior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50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" pitchFamily="2" charset="0"/>
              <a:cs typeface="Arial"/>
            </a:endParaRPr>
          </a:p>
          <a:p>
            <a:pPr algn="l">
              <a:lnSpc>
                <a:spcPct val="120000"/>
              </a:lnSpc>
            </a:pPr>
            <a:r>
              <a:rPr lang="en-US" sz="2400" dirty="0">
                <a:solidFill>
                  <a:srgbClr val="404040"/>
                </a:solidFill>
                <a:latin typeface="Helvetica" pitchFamily="2" charset="0"/>
                <a:cs typeface="Arial"/>
              </a:rPr>
              <a:t>Both positive and negative emotions can impact diet</a:t>
            </a:r>
          </a:p>
          <a:p>
            <a:pPr algn="l">
              <a:lnSpc>
                <a:spcPct val="100000"/>
              </a:lnSpc>
            </a:pPr>
            <a:endParaRPr lang="en-US" sz="500" dirty="0">
              <a:solidFill>
                <a:srgbClr val="404040"/>
              </a:solidFill>
              <a:latin typeface="Helvetica" pitchFamily="2" charset="0"/>
              <a:cs typeface="Arial"/>
            </a:endParaRPr>
          </a:p>
          <a:p>
            <a:pPr algn="l">
              <a:lnSpc>
                <a:spcPct val="120000"/>
              </a:lnSpc>
            </a:pPr>
            <a:r>
              <a:rPr lang="en-US" sz="2400" dirty="0">
                <a:solidFill>
                  <a:srgbClr val="404040"/>
                </a:solidFill>
                <a:latin typeface="Helvetica" pitchFamily="2" charset="0"/>
                <a:cs typeface="Arial"/>
              </a:rPr>
              <a:t>Unlinking mood and diet can result in significant weight loss</a:t>
            </a:r>
            <a:endParaRPr lang="en-US" sz="2400" dirty="0">
              <a:solidFill>
                <a:srgbClr val="404040"/>
              </a:solidFill>
              <a:latin typeface="Helvetica" pitchFamily="2" charset="0"/>
            </a:endParaRPr>
          </a:p>
          <a:p>
            <a:pPr algn="l">
              <a:lnSpc>
                <a:spcPct val="120000"/>
              </a:lnSpc>
            </a:pPr>
            <a:endParaRPr lang="en-US" sz="2400" dirty="0">
              <a:solidFill>
                <a:srgbClr val="404040"/>
              </a:solidFill>
              <a:latin typeface="Helvetica" pitchFamily="2" charset="0"/>
              <a:cs typeface="Arial"/>
            </a:endParaRPr>
          </a:p>
        </p:txBody>
      </p:sp>
      <p:pic>
        <p:nvPicPr>
          <p:cNvPr id="13" name="Picture 1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0C24FEB-9899-F44E-7CFB-22D50F6683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90"/>
          <a:stretch/>
        </p:blipFill>
        <p:spPr>
          <a:xfrm>
            <a:off x="456669" y="6307916"/>
            <a:ext cx="2574780" cy="27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9945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39AA85850BDE4AB295CC5B21FD3CD8" ma:contentTypeVersion="12" ma:contentTypeDescription="Create a new document." ma:contentTypeScope="" ma:versionID="13eea3adeb4d74895dbac0341066908e">
  <xsd:schema xmlns:xsd="http://www.w3.org/2001/XMLSchema" xmlns:xs="http://www.w3.org/2001/XMLSchema" xmlns:p="http://schemas.microsoft.com/office/2006/metadata/properties" xmlns:ns2="1a280d4f-5284-4e88-bfbb-244f0ca8e3e9" xmlns:ns3="8549c8d4-4a9f-4c89-b3ab-2575a552fb34" targetNamespace="http://schemas.microsoft.com/office/2006/metadata/properties" ma:root="true" ma:fieldsID="d2d0d3191eac44ca4291b763e0984e9c" ns2:_="" ns3:_="">
    <xsd:import namespace="1a280d4f-5284-4e88-bfbb-244f0ca8e3e9"/>
    <xsd:import namespace="8549c8d4-4a9f-4c89-b3ab-2575a552fb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280d4f-5284-4e88-bfbb-244f0ca8e3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8aa748df-3e10-4d59-a9c9-c501adbd17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49c8d4-4a9f-4c89-b3ab-2575a552fb3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adafef2c-c02f-4c7c-a3b5-298567618b71}" ma:internalName="TaxCatchAll" ma:showField="CatchAllData" ma:web="8549c8d4-4a9f-4c89-b3ab-2575a552fb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549c8d4-4a9f-4c89-b3ab-2575a552fb34" xsi:nil="true"/>
    <lcf76f155ced4ddcb4097134ff3c332f xmlns="1a280d4f-5284-4e88-bfbb-244f0ca8e3e9">
      <Terms xmlns="http://schemas.microsoft.com/office/infopath/2007/PartnerControls"/>
    </lcf76f155ced4ddcb4097134ff3c332f>
    <SharedWithUsers xmlns="8549c8d4-4a9f-4c89-b3ab-2575a552fb34">
      <UserInfo>
        <DisplayName>Curry, Curtis W</DisplayName>
        <AccountId>474</AccountId>
        <AccountType/>
      </UserInfo>
      <UserInfo>
        <DisplayName>Connolly, Dillon</DisplayName>
        <AccountId>744</AccountId>
        <AccountType/>
      </UserInfo>
      <UserInfo>
        <DisplayName>Sarvepalli, Shravan</DisplayName>
        <AccountId>9</AccountId>
        <AccountType/>
      </UserInfo>
      <UserInfo>
        <DisplayName>Rountree, Collin R</DisplayName>
        <AccountId>772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62468D03-6EC9-4A3A-9C7C-CCEA6B6E62A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7F27396-72FC-4ED7-AB97-CEFDEB1D0C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280d4f-5284-4e88-bfbb-244f0ca8e3e9"/>
    <ds:schemaRef ds:uri="8549c8d4-4a9f-4c89-b3ab-2575a552fb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F2822F1-FC8D-45FC-976D-F1D8D9CD81E6}">
  <ds:schemaRefs>
    <ds:schemaRef ds:uri="1a280d4f-5284-4e88-bfbb-244f0ca8e3e9"/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8549c8d4-4a9f-4c89-b3ab-2575a552fb34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1354</TotalTime>
  <Words>911</Words>
  <Application>Microsoft Office PowerPoint</Application>
  <PresentationFormat>Widescreen</PresentationFormat>
  <Paragraphs>234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Helvetica</vt:lpstr>
      <vt:lpstr>Helvetica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Kelsey-Seybold Clinic Changing the Way Health Cares</dc:title>
  <dc:creator>Lin, Tony J.</dc:creator>
  <cp:lastModifiedBy>Curry, Curtis W</cp:lastModifiedBy>
  <cp:revision>1196</cp:revision>
  <dcterms:created xsi:type="dcterms:W3CDTF">2020-05-03T18:44:26Z</dcterms:created>
  <dcterms:modified xsi:type="dcterms:W3CDTF">2024-07-23T21:34:14Z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0x010100AF39AA85850BDE4AB295CC5B21FD3CD8</vt:lpwstr>
  </property>
  <property fmtid="{D5CDD505-2E9C-101B-9397-08002B2CF9AE}" pid="3" name="MediaServiceImageTags">
    <vt:lpwstr/>
  </property>
</Properties>
</file>