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93" r:id="rId5"/>
    <p:sldId id="292" r:id="rId6"/>
    <p:sldId id="315" r:id="rId7"/>
    <p:sldId id="312" r:id="rId8"/>
    <p:sldId id="317" r:id="rId9"/>
    <p:sldId id="309" r:id="rId10"/>
    <p:sldId id="310" r:id="rId11"/>
    <p:sldId id="321" r:id="rId12"/>
    <p:sldId id="307" r:id="rId13"/>
    <p:sldId id="322" r:id="rId14"/>
    <p:sldId id="311" r:id="rId15"/>
    <p:sldId id="328" r:id="rId16"/>
    <p:sldId id="324" r:id="rId17"/>
    <p:sldId id="325" r:id="rId18"/>
    <p:sldId id="263" r:id="rId19"/>
    <p:sldId id="299" r:id="rId20"/>
    <p:sldId id="326" r:id="rId21"/>
    <p:sldId id="300" r:id="rId22"/>
    <p:sldId id="280" r:id="rId23"/>
    <p:sldId id="313" r:id="rId24"/>
    <p:sldId id="302" r:id="rId25"/>
    <p:sldId id="327" r:id="rId26"/>
    <p:sldId id="29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9B3"/>
    <a:srgbClr val="5B6770"/>
    <a:srgbClr val="EF3841"/>
    <a:srgbClr val="ED7D31"/>
    <a:srgbClr val="42C35D"/>
    <a:srgbClr val="4CD0BC"/>
    <a:srgbClr val="5098D8"/>
    <a:srgbClr val="F03942"/>
    <a:srgbClr val="4F95D5"/>
    <a:srgbClr val="00AB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8E6ED7-AC5A-41AE-951E-1C29F4B33856}" v="11" dt="2023-11-15T17:31:55.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6" autoAdjust="0"/>
    <p:restoredTop sz="87279" autoAdjust="0"/>
  </p:normalViewPr>
  <p:slideViewPr>
    <p:cSldViewPr snapToGrid="0">
      <p:cViewPr varScale="1">
        <p:scale>
          <a:sx n="99" d="100"/>
          <a:sy n="99" d="100"/>
        </p:scale>
        <p:origin x="1254" y="90"/>
      </p:cViewPr>
      <p:guideLst/>
    </p:cSldViewPr>
  </p:slideViewPr>
  <p:notesTextViewPr>
    <p:cViewPr>
      <p:scale>
        <a:sx n="1" d="1"/>
        <a:sy n="1" d="1"/>
      </p:scale>
      <p:origin x="0" y="0"/>
    </p:cViewPr>
  </p:notesTextViewPr>
  <p:notesViewPr>
    <p:cSldViewPr snapToGrid="0">
      <p:cViewPr varScale="1">
        <p:scale>
          <a:sx n="108" d="100"/>
          <a:sy n="108" d="100"/>
        </p:scale>
        <p:origin x="337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DE75D8-D8EC-BBAD-20E6-1017E7EA42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7E0D6A-87E7-D4A0-BE6B-7980540AF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27D3EB-B54A-1E47-82A8-FA151AC2EBF1}" type="datetimeFigureOut">
              <a:rPr lang="en-US" smtClean="0"/>
              <a:t>4/15/2024</a:t>
            </a:fld>
            <a:endParaRPr lang="en-US"/>
          </a:p>
        </p:txBody>
      </p:sp>
      <p:sp>
        <p:nvSpPr>
          <p:cNvPr id="4" name="Footer Placeholder 3">
            <a:extLst>
              <a:ext uri="{FF2B5EF4-FFF2-40B4-BE49-F238E27FC236}">
                <a16:creationId xmlns:a16="http://schemas.microsoft.com/office/drawing/2014/main" id="{EF4970C7-3C44-0CF4-EEB6-375614C175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0C7F79-BCCA-0C99-867B-A7DBC8D491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FB011B-191A-BE4B-85A8-75ACF9FF514E}" type="slidenum">
              <a:rPr lang="en-US" smtClean="0"/>
              <a:t>‹#›</a:t>
            </a:fld>
            <a:endParaRPr lang="en-US"/>
          </a:p>
        </p:txBody>
      </p:sp>
    </p:spTree>
    <p:extLst>
      <p:ext uri="{BB962C8B-B14F-4D97-AF65-F5344CB8AC3E}">
        <p14:creationId xmlns:p14="http://schemas.microsoft.com/office/powerpoint/2010/main" val="4274122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2D7EB-0E38-4605-B9DA-C8006A57D33A}" type="datetimeFigureOut">
              <a:rPr lang="en-US" smtClean="0"/>
              <a:t>4/15/2024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364EC-5999-4792-8019-780663E0A460}" type="slidenum">
              <a:rPr lang="en-US" smtClean="0"/>
              <a:t>‹#›</a:t>
            </a:fld>
            <a:endParaRPr lang="en-US" dirty="0"/>
          </a:p>
        </p:txBody>
      </p:sp>
    </p:spTree>
    <p:extLst>
      <p:ext uri="{BB962C8B-B14F-4D97-AF65-F5344CB8AC3E}">
        <p14:creationId xmlns:p14="http://schemas.microsoft.com/office/powerpoint/2010/main" val="4186122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a:t>
            </a:r>
            <a:r>
              <a:rPr lang="en-US"/>
              <a:t>Kelsey-Seybold Healthy Living </a:t>
            </a:r>
            <a:r>
              <a:rPr lang="en-US" dirty="0"/>
              <a:t>Workshop.  We will be sharing with you some ways to create healthy habits for the entire family.</a:t>
            </a:r>
          </a:p>
        </p:txBody>
      </p:sp>
      <p:sp>
        <p:nvSpPr>
          <p:cNvPr id="4" name="Slide Number Placeholder 3"/>
          <p:cNvSpPr>
            <a:spLocks noGrp="1"/>
          </p:cNvSpPr>
          <p:nvPr>
            <p:ph type="sldNum" sz="quarter" idx="5"/>
          </p:nvPr>
        </p:nvSpPr>
        <p:spPr/>
        <p:txBody>
          <a:bodyPr/>
          <a:lstStyle/>
          <a:p>
            <a:fld id="{09B364EC-5999-4792-8019-780663E0A460}" type="slidenum">
              <a:rPr lang="en-US" smtClean="0"/>
              <a:t>1</a:t>
            </a:fld>
            <a:endParaRPr lang="en-US" dirty="0"/>
          </a:p>
        </p:txBody>
      </p:sp>
    </p:spTree>
    <p:extLst>
      <p:ext uri="{BB962C8B-B14F-4D97-AF65-F5344CB8AC3E}">
        <p14:creationId xmlns:p14="http://schemas.microsoft.com/office/powerpoint/2010/main" val="305709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0F5D-AD0A-DADB-367A-5187A3CEE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9B345-5729-AA0E-E9F5-59098788D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3FEA9-679B-AB09-2557-2CE150B05B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8323DE-ECAC-BDBD-40C3-F95B96D0D656}"/>
              </a:ext>
            </a:extLst>
          </p:cNvPr>
          <p:cNvSpPr>
            <a:spLocks noGrp="1"/>
          </p:cNvSpPr>
          <p:nvPr>
            <p:ph type="sldNum" sz="quarter" idx="5"/>
          </p:nvPr>
        </p:nvSpPr>
        <p:spPr/>
        <p:txBody>
          <a:bodyPr/>
          <a:lstStyle/>
          <a:p>
            <a:fld id="{09B364EC-5999-4792-8019-780663E0A460}" type="slidenum">
              <a:rPr lang="en-US" smtClean="0"/>
              <a:t>12</a:t>
            </a:fld>
            <a:endParaRPr lang="en-US" dirty="0"/>
          </a:p>
        </p:txBody>
      </p:sp>
    </p:spTree>
    <p:extLst>
      <p:ext uri="{BB962C8B-B14F-4D97-AF65-F5344CB8AC3E}">
        <p14:creationId xmlns:p14="http://schemas.microsoft.com/office/powerpoint/2010/main" val="2028008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2D3D-A594-9414-874B-5CDC48DAD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E3A47-B3BA-A10B-9190-86EB71CB4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715AF-C461-CADD-AA57-D39B38E62F97}"/>
              </a:ext>
            </a:extLst>
          </p:cNvPr>
          <p:cNvSpPr>
            <a:spLocks noGrp="1"/>
          </p:cNvSpPr>
          <p:nvPr>
            <p:ph type="body" idx="1"/>
          </p:nvPr>
        </p:nvSpPr>
        <p:spPr/>
        <p:txBody>
          <a:bodyPr/>
          <a:lstStyle/>
          <a:p>
            <a:r>
              <a:rPr lang="en-US" dirty="0"/>
              <a:t>What colors do you see? How many colors can you get on your plate? The more colorful your plate is, the more plant nutrients there are.</a:t>
            </a:r>
          </a:p>
        </p:txBody>
      </p:sp>
      <p:sp>
        <p:nvSpPr>
          <p:cNvPr id="4" name="Slide Number Placeholder 3">
            <a:extLst>
              <a:ext uri="{FF2B5EF4-FFF2-40B4-BE49-F238E27FC236}">
                <a16:creationId xmlns:a16="http://schemas.microsoft.com/office/drawing/2014/main" id="{D7850215-96E5-A2D7-DA72-77E637A15C7F}"/>
              </a:ext>
            </a:extLst>
          </p:cNvPr>
          <p:cNvSpPr>
            <a:spLocks noGrp="1"/>
          </p:cNvSpPr>
          <p:nvPr>
            <p:ph type="sldNum" sz="quarter" idx="5"/>
          </p:nvPr>
        </p:nvSpPr>
        <p:spPr/>
        <p:txBody>
          <a:bodyPr/>
          <a:lstStyle/>
          <a:p>
            <a:fld id="{C70C6877-C995-4686-92F4-596BFB155286}" type="slidenum">
              <a:rPr lang="en-US" smtClean="0"/>
              <a:t>13</a:t>
            </a:fld>
            <a:endParaRPr lang="en-US" dirty="0"/>
          </a:p>
        </p:txBody>
      </p:sp>
    </p:spTree>
    <p:extLst>
      <p:ext uri="{BB962C8B-B14F-4D97-AF65-F5344CB8AC3E}">
        <p14:creationId xmlns:p14="http://schemas.microsoft.com/office/powerpoint/2010/main" val="70879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DE9A-6F80-11E1-0666-B6A8D8B9C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4E933-316E-A4EC-BA9D-E23F6A626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EC136-3D03-DC0E-BF95-4E4C018F8087}"/>
              </a:ext>
            </a:extLst>
          </p:cNvPr>
          <p:cNvSpPr>
            <a:spLocks noGrp="1"/>
          </p:cNvSpPr>
          <p:nvPr>
            <p:ph type="body" idx="1"/>
          </p:nvPr>
        </p:nvSpPr>
        <p:spPr/>
        <p:txBody>
          <a:bodyPr/>
          <a:lstStyle/>
          <a:p>
            <a:r>
              <a:rPr lang="en-US" dirty="0"/>
              <a:t>What colors do you see? How many colors can you get on your plate? The more colorful your plate is, the more plant nutrients there are.</a:t>
            </a:r>
          </a:p>
        </p:txBody>
      </p:sp>
      <p:sp>
        <p:nvSpPr>
          <p:cNvPr id="4" name="Slide Number Placeholder 3">
            <a:extLst>
              <a:ext uri="{FF2B5EF4-FFF2-40B4-BE49-F238E27FC236}">
                <a16:creationId xmlns:a16="http://schemas.microsoft.com/office/drawing/2014/main" id="{E9FB56B3-68BF-4075-6B3B-BF9649DDF8FD}"/>
              </a:ext>
            </a:extLst>
          </p:cNvPr>
          <p:cNvSpPr>
            <a:spLocks noGrp="1"/>
          </p:cNvSpPr>
          <p:nvPr>
            <p:ph type="sldNum" sz="quarter" idx="5"/>
          </p:nvPr>
        </p:nvSpPr>
        <p:spPr/>
        <p:txBody>
          <a:bodyPr/>
          <a:lstStyle/>
          <a:p>
            <a:fld id="{C70C6877-C995-4686-92F4-596BFB155286}" type="slidenum">
              <a:rPr lang="en-US" smtClean="0"/>
              <a:t>14</a:t>
            </a:fld>
            <a:endParaRPr lang="en-US" dirty="0"/>
          </a:p>
        </p:txBody>
      </p:sp>
    </p:spTree>
    <p:extLst>
      <p:ext uri="{BB962C8B-B14F-4D97-AF65-F5344CB8AC3E}">
        <p14:creationId xmlns:p14="http://schemas.microsoft.com/office/powerpoint/2010/main" val="51444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in our healthy strategy is 0 sugary drinks.  Most of the excess sugar in our diets are hidden in what we drink.</a:t>
            </a:r>
          </a:p>
        </p:txBody>
      </p:sp>
      <p:sp>
        <p:nvSpPr>
          <p:cNvPr id="4" name="Slide Number Placeholder 3"/>
          <p:cNvSpPr>
            <a:spLocks noGrp="1"/>
          </p:cNvSpPr>
          <p:nvPr>
            <p:ph type="sldNum" sz="quarter" idx="5"/>
          </p:nvPr>
        </p:nvSpPr>
        <p:spPr/>
        <p:txBody>
          <a:bodyPr/>
          <a:lstStyle/>
          <a:p>
            <a:fld id="{09B364EC-5999-4792-8019-780663E0A460}" type="slidenum">
              <a:rPr lang="en-US" smtClean="0"/>
              <a:t>15</a:t>
            </a:fld>
            <a:endParaRPr lang="en-US" dirty="0"/>
          </a:p>
        </p:txBody>
      </p:sp>
    </p:spTree>
    <p:extLst>
      <p:ext uri="{BB962C8B-B14F-4D97-AF65-F5344CB8AC3E}">
        <p14:creationId xmlns:p14="http://schemas.microsoft.com/office/powerpoint/2010/main" val="70074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64EC-5999-4792-8019-780663E0A460}" type="slidenum">
              <a:rPr lang="en-US" smtClean="0"/>
              <a:t>16</a:t>
            </a:fld>
            <a:endParaRPr lang="en-US" dirty="0"/>
          </a:p>
        </p:txBody>
      </p:sp>
    </p:spTree>
    <p:extLst>
      <p:ext uri="{BB962C8B-B14F-4D97-AF65-F5344CB8AC3E}">
        <p14:creationId xmlns:p14="http://schemas.microsoft.com/office/powerpoint/2010/main" val="1636183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CD8D4-9024-A768-6F8B-C2805B522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12326-5E25-2917-BF25-864F50DC0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E5445-26CD-7908-38A7-F007E34896DA}"/>
              </a:ext>
            </a:extLst>
          </p:cNvPr>
          <p:cNvSpPr>
            <a:spLocks noGrp="1"/>
          </p:cNvSpPr>
          <p:nvPr>
            <p:ph type="body" idx="1"/>
          </p:nvPr>
        </p:nvSpPr>
        <p:spPr/>
        <p:txBody>
          <a:bodyPr/>
          <a:lstStyle/>
          <a:p>
            <a:r>
              <a:rPr lang="en-US" dirty="0"/>
              <a:t>What colors do you see? How many colors can you get on your plate? The more colorful your plate is, the more plant nutrients there are.</a:t>
            </a:r>
          </a:p>
        </p:txBody>
      </p:sp>
      <p:sp>
        <p:nvSpPr>
          <p:cNvPr id="4" name="Slide Number Placeholder 3">
            <a:extLst>
              <a:ext uri="{FF2B5EF4-FFF2-40B4-BE49-F238E27FC236}">
                <a16:creationId xmlns:a16="http://schemas.microsoft.com/office/drawing/2014/main" id="{2543E1BA-3550-6271-5BD8-6E5B96138531}"/>
              </a:ext>
            </a:extLst>
          </p:cNvPr>
          <p:cNvSpPr>
            <a:spLocks noGrp="1"/>
          </p:cNvSpPr>
          <p:nvPr>
            <p:ph type="sldNum" sz="quarter" idx="5"/>
          </p:nvPr>
        </p:nvSpPr>
        <p:spPr/>
        <p:txBody>
          <a:bodyPr/>
          <a:lstStyle/>
          <a:p>
            <a:fld id="{C70C6877-C995-4686-92F4-596BFB155286}" type="slidenum">
              <a:rPr lang="en-US" smtClean="0"/>
              <a:t>17</a:t>
            </a:fld>
            <a:endParaRPr lang="en-US" dirty="0"/>
          </a:p>
        </p:txBody>
      </p:sp>
    </p:spTree>
    <p:extLst>
      <p:ext uri="{BB962C8B-B14F-4D97-AF65-F5344CB8AC3E}">
        <p14:creationId xmlns:p14="http://schemas.microsoft.com/office/powerpoint/2010/main" val="333478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sugar free drinks or flavorings available to add to water like crystal light or mio.  </a:t>
            </a:r>
          </a:p>
        </p:txBody>
      </p:sp>
      <p:sp>
        <p:nvSpPr>
          <p:cNvPr id="4" name="Slide Number Placeholder 3"/>
          <p:cNvSpPr>
            <a:spLocks noGrp="1"/>
          </p:cNvSpPr>
          <p:nvPr>
            <p:ph type="sldNum" sz="quarter" idx="5"/>
          </p:nvPr>
        </p:nvSpPr>
        <p:spPr/>
        <p:txBody>
          <a:bodyPr/>
          <a:lstStyle/>
          <a:p>
            <a:fld id="{09B364EC-5999-4792-8019-780663E0A460}" type="slidenum">
              <a:rPr lang="en-US" smtClean="0"/>
              <a:t>19</a:t>
            </a:fld>
            <a:endParaRPr lang="en-US" dirty="0"/>
          </a:p>
        </p:txBody>
      </p:sp>
    </p:spTree>
    <p:extLst>
      <p:ext uri="{BB962C8B-B14F-4D97-AF65-F5344CB8AC3E}">
        <p14:creationId xmlns:p14="http://schemas.microsoft.com/office/powerpoint/2010/main" val="73067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8290-A189-4A16-D051-FE542F53C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D848C-76A1-40FB-42B5-CA6025AF9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6A7A2-F89A-E72A-7684-19D8708E7A26}"/>
              </a:ext>
            </a:extLst>
          </p:cNvPr>
          <p:cNvSpPr>
            <a:spLocks noGrp="1"/>
          </p:cNvSpPr>
          <p:nvPr>
            <p:ph type="body" idx="1"/>
          </p:nvPr>
        </p:nvSpPr>
        <p:spPr/>
        <p:txBody>
          <a:bodyPr/>
          <a:lstStyle/>
          <a:p>
            <a:r>
              <a:rPr lang="en-US" dirty="0"/>
              <a:t>What colors do you see? How many colors can you get on your plate? The more colorful your plate is, the more plant nutrients there are.</a:t>
            </a:r>
          </a:p>
        </p:txBody>
      </p:sp>
      <p:sp>
        <p:nvSpPr>
          <p:cNvPr id="4" name="Slide Number Placeholder 3">
            <a:extLst>
              <a:ext uri="{FF2B5EF4-FFF2-40B4-BE49-F238E27FC236}">
                <a16:creationId xmlns:a16="http://schemas.microsoft.com/office/drawing/2014/main" id="{6843BDEB-984D-768E-4C49-4664C880D76A}"/>
              </a:ext>
            </a:extLst>
          </p:cNvPr>
          <p:cNvSpPr>
            <a:spLocks noGrp="1"/>
          </p:cNvSpPr>
          <p:nvPr>
            <p:ph type="sldNum" sz="quarter" idx="5"/>
          </p:nvPr>
        </p:nvSpPr>
        <p:spPr/>
        <p:txBody>
          <a:bodyPr/>
          <a:lstStyle/>
          <a:p>
            <a:fld id="{C70C6877-C995-4686-92F4-596BFB155286}" type="slidenum">
              <a:rPr lang="en-US" smtClean="0"/>
              <a:t>22</a:t>
            </a:fld>
            <a:endParaRPr lang="en-US" dirty="0"/>
          </a:p>
        </p:txBody>
      </p:sp>
    </p:spTree>
    <p:extLst>
      <p:ext uri="{BB962C8B-B14F-4D97-AF65-F5344CB8AC3E}">
        <p14:creationId xmlns:p14="http://schemas.microsoft.com/office/powerpoint/2010/main" val="145680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rPr>
              <a:t>Sometimes we’re tempted to reward good behavior with food. While your kids may enjoy this, invite them to suggest alternative rewards that are not food based. As you come up with ideas, create a list of inexpensive rewards and post it where the whole family can see it. You can also put together a separate list of special rewards to recognize fabulous achievements.</a:t>
            </a:r>
            <a:endParaRPr lang="en-US" dirty="0"/>
          </a:p>
        </p:txBody>
      </p:sp>
      <p:sp>
        <p:nvSpPr>
          <p:cNvPr id="4" name="Slide Number Placeholder 3"/>
          <p:cNvSpPr>
            <a:spLocks noGrp="1"/>
          </p:cNvSpPr>
          <p:nvPr>
            <p:ph type="sldNum" sz="quarter" idx="5"/>
          </p:nvPr>
        </p:nvSpPr>
        <p:spPr/>
        <p:txBody>
          <a:bodyPr/>
          <a:lstStyle/>
          <a:p>
            <a:fld id="{09B364EC-5999-4792-8019-780663E0A460}" type="slidenum">
              <a:rPr lang="en-US" smtClean="0"/>
              <a:t>3</a:t>
            </a:fld>
            <a:endParaRPr lang="en-US" dirty="0"/>
          </a:p>
        </p:txBody>
      </p:sp>
    </p:spTree>
    <p:extLst>
      <p:ext uri="{BB962C8B-B14F-4D97-AF65-F5344CB8AC3E}">
        <p14:creationId xmlns:p14="http://schemas.microsoft.com/office/powerpoint/2010/main" val="220543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reverse this insulin resistance?  By doing 5 2 1 0 everyday.</a:t>
            </a:r>
          </a:p>
        </p:txBody>
      </p:sp>
      <p:sp>
        <p:nvSpPr>
          <p:cNvPr id="4" name="Slide Number Placeholder 3"/>
          <p:cNvSpPr>
            <a:spLocks noGrp="1"/>
          </p:cNvSpPr>
          <p:nvPr>
            <p:ph type="sldNum" sz="quarter" idx="5"/>
          </p:nvPr>
        </p:nvSpPr>
        <p:spPr/>
        <p:txBody>
          <a:bodyPr/>
          <a:lstStyle/>
          <a:p>
            <a:fld id="{09B364EC-5999-4792-8019-780663E0A460}" type="slidenum">
              <a:rPr lang="en-US" smtClean="0"/>
              <a:t>4</a:t>
            </a:fld>
            <a:endParaRPr lang="en-US" dirty="0"/>
          </a:p>
        </p:txBody>
      </p:sp>
    </p:spTree>
    <p:extLst>
      <p:ext uri="{BB962C8B-B14F-4D97-AF65-F5344CB8AC3E}">
        <p14:creationId xmlns:p14="http://schemas.microsoft.com/office/powerpoint/2010/main" val="139705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colors do you see? How many colors can you get on your plate? The more colorful your plate is, the more plant nutrients there are.</a:t>
            </a:r>
          </a:p>
        </p:txBody>
      </p:sp>
      <p:sp>
        <p:nvSpPr>
          <p:cNvPr id="4" name="Slide Number Placeholder 3"/>
          <p:cNvSpPr>
            <a:spLocks noGrp="1"/>
          </p:cNvSpPr>
          <p:nvPr>
            <p:ph type="sldNum" sz="quarter" idx="5"/>
          </p:nvPr>
        </p:nvSpPr>
        <p:spPr/>
        <p:txBody>
          <a:bodyPr/>
          <a:lstStyle/>
          <a:p>
            <a:fld id="{C70C6877-C995-4686-92F4-596BFB155286}" type="slidenum">
              <a:rPr lang="en-US" smtClean="0"/>
              <a:t>5</a:t>
            </a:fld>
            <a:endParaRPr lang="en-US" dirty="0"/>
          </a:p>
        </p:txBody>
      </p:sp>
    </p:spTree>
    <p:extLst>
      <p:ext uri="{BB962C8B-B14F-4D97-AF65-F5344CB8AC3E}">
        <p14:creationId xmlns:p14="http://schemas.microsoft.com/office/powerpoint/2010/main" val="1931711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You’ve seen this plate in the school cafeteria or in health class.  Think of a few meals that you typically eat.  Do they include each of the food groups?  What is missing and are there things that you could start adding?</a:t>
            </a:r>
          </a:p>
          <a:p>
            <a:endParaRPr lang="en-US" dirty="0"/>
          </a:p>
        </p:txBody>
      </p:sp>
      <p:sp>
        <p:nvSpPr>
          <p:cNvPr id="4" name="Slide Number Placeholder 3"/>
          <p:cNvSpPr>
            <a:spLocks noGrp="1"/>
          </p:cNvSpPr>
          <p:nvPr>
            <p:ph type="sldNum" sz="quarter" idx="5"/>
          </p:nvPr>
        </p:nvSpPr>
        <p:spPr/>
        <p:txBody>
          <a:bodyPr/>
          <a:lstStyle/>
          <a:p>
            <a:fld id="{09B364EC-5999-4792-8019-780663E0A460}" type="slidenum">
              <a:rPr lang="en-US" smtClean="0"/>
              <a:t>6</a:t>
            </a:fld>
            <a:endParaRPr lang="en-US" dirty="0"/>
          </a:p>
        </p:txBody>
      </p:sp>
    </p:spTree>
    <p:extLst>
      <p:ext uri="{BB962C8B-B14F-4D97-AF65-F5344CB8AC3E}">
        <p14:creationId xmlns:p14="http://schemas.microsoft.com/office/powerpoint/2010/main" val="93558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hands go with you wherever you go so this a great way to eat healthy portions.</a:t>
            </a:r>
          </a:p>
          <a:p>
            <a:endParaRPr lang="en-US" dirty="0"/>
          </a:p>
        </p:txBody>
      </p:sp>
      <p:sp>
        <p:nvSpPr>
          <p:cNvPr id="4" name="Slide Number Placeholder 3"/>
          <p:cNvSpPr>
            <a:spLocks noGrp="1"/>
          </p:cNvSpPr>
          <p:nvPr>
            <p:ph type="sldNum" sz="quarter" idx="5"/>
          </p:nvPr>
        </p:nvSpPr>
        <p:spPr/>
        <p:txBody>
          <a:bodyPr/>
          <a:lstStyle/>
          <a:p>
            <a:fld id="{09B364EC-5999-4792-8019-780663E0A460}" type="slidenum">
              <a:rPr lang="en-US" smtClean="0"/>
              <a:t>7</a:t>
            </a:fld>
            <a:endParaRPr lang="en-US" dirty="0"/>
          </a:p>
        </p:txBody>
      </p:sp>
    </p:spTree>
    <p:extLst>
      <p:ext uri="{BB962C8B-B14F-4D97-AF65-F5344CB8AC3E}">
        <p14:creationId xmlns:p14="http://schemas.microsoft.com/office/powerpoint/2010/main" val="341046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usually have snacks in between meals or at bedtime?  Do you snack because you are hungry or is it more of a habit?  If you are hungry and need a snack, this is another opportunity to get your 5 a day.  Consider adding a protein source to help you stay full like cheese, peanut butter or Greek yogurt.</a:t>
            </a:r>
          </a:p>
        </p:txBody>
      </p:sp>
      <p:sp>
        <p:nvSpPr>
          <p:cNvPr id="4" name="Slide Number Placeholder 3"/>
          <p:cNvSpPr>
            <a:spLocks noGrp="1"/>
          </p:cNvSpPr>
          <p:nvPr>
            <p:ph type="sldNum" sz="quarter" idx="5"/>
          </p:nvPr>
        </p:nvSpPr>
        <p:spPr/>
        <p:txBody>
          <a:bodyPr/>
          <a:lstStyle/>
          <a:p>
            <a:fld id="{09B364EC-5999-4792-8019-780663E0A460}" type="slidenum">
              <a:rPr lang="en-US" smtClean="0"/>
              <a:t>8</a:t>
            </a:fld>
            <a:endParaRPr lang="en-US" dirty="0"/>
          </a:p>
        </p:txBody>
      </p:sp>
    </p:spTree>
    <p:extLst>
      <p:ext uri="{BB962C8B-B14F-4D97-AF65-F5344CB8AC3E}">
        <p14:creationId xmlns:p14="http://schemas.microsoft.com/office/powerpoint/2010/main" val="373666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64EC-5999-4792-8019-780663E0A460}" type="slidenum">
              <a:rPr lang="en-US" smtClean="0"/>
              <a:t>9</a:t>
            </a:fld>
            <a:endParaRPr lang="en-US" dirty="0"/>
          </a:p>
        </p:txBody>
      </p:sp>
    </p:spTree>
    <p:extLst>
      <p:ext uri="{BB962C8B-B14F-4D97-AF65-F5344CB8AC3E}">
        <p14:creationId xmlns:p14="http://schemas.microsoft.com/office/powerpoint/2010/main" val="275607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73D9D-61CD-EAEE-7D10-61156D6E5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8B348-2AD2-6F4F-78FE-851F38127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D931F-8C64-EEF4-AB19-12FABD319A80}"/>
              </a:ext>
            </a:extLst>
          </p:cNvPr>
          <p:cNvSpPr>
            <a:spLocks noGrp="1"/>
          </p:cNvSpPr>
          <p:nvPr>
            <p:ph type="body" idx="1"/>
          </p:nvPr>
        </p:nvSpPr>
        <p:spPr/>
        <p:txBody>
          <a:bodyPr/>
          <a:lstStyle/>
          <a:p>
            <a:r>
              <a:rPr lang="en-US" dirty="0"/>
              <a:t>What colors do you see? How many colors can you get on your plate? The more colorful your plate is, the more plant nutrients there are.</a:t>
            </a:r>
          </a:p>
        </p:txBody>
      </p:sp>
      <p:sp>
        <p:nvSpPr>
          <p:cNvPr id="4" name="Slide Number Placeholder 3">
            <a:extLst>
              <a:ext uri="{FF2B5EF4-FFF2-40B4-BE49-F238E27FC236}">
                <a16:creationId xmlns:a16="http://schemas.microsoft.com/office/drawing/2014/main" id="{2428DE64-7B66-B6AC-AD60-8CBFC346D0CA}"/>
              </a:ext>
            </a:extLst>
          </p:cNvPr>
          <p:cNvSpPr>
            <a:spLocks noGrp="1"/>
          </p:cNvSpPr>
          <p:nvPr>
            <p:ph type="sldNum" sz="quarter" idx="5"/>
          </p:nvPr>
        </p:nvSpPr>
        <p:spPr/>
        <p:txBody>
          <a:bodyPr/>
          <a:lstStyle/>
          <a:p>
            <a:fld id="{C70C6877-C995-4686-92F4-596BFB155286}" type="slidenum">
              <a:rPr lang="en-US" smtClean="0"/>
              <a:t>10</a:t>
            </a:fld>
            <a:endParaRPr lang="en-US" dirty="0"/>
          </a:p>
        </p:txBody>
      </p:sp>
    </p:spTree>
    <p:extLst>
      <p:ext uri="{BB962C8B-B14F-4D97-AF65-F5344CB8AC3E}">
        <p14:creationId xmlns:p14="http://schemas.microsoft.com/office/powerpoint/2010/main" val="131223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3D49-F2EA-5CE0-7FE0-D5AA4B7FC4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605225-A73F-2B8E-1ADC-AFB57383A7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01CEA3-DBC5-1433-B5E3-08790F80DBBA}"/>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5" name="Footer Placeholder 4">
            <a:extLst>
              <a:ext uri="{FF2B5EF4-FFF2-40B4-BE49-F238E27FC236}">
                <a16:creationId xmlns:a16="http://schemas.microsoft.com/office/drawing/2014/main" id="{4668E453-702C-F9A4-9015-BBF8283D64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FFED46-E315-9533-A94E-1D01C29E2E45}"/>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2215944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E1A2-827A-234C-3509-4D2A16C70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6AC05A-E8D0-0BF8-A7B3-E388A8B1C1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11AC6-3ACC-0113-4567-D60862A6312F}"/>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5" name="Footer Placeholder 4">
            <a:extLst>
              <a:ext uri="{FF2B5EF4-FFF2-40B4-BE49-F238E27FC236}">
                <a16:creationId xmlns:a16="http://schemas.microsoft.com/office/drawing/2014/main" id="{142BC915-2BB9-3B56-CF67-FE3DA060FE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83D8BC-1815-416C-E81F-2475F1BEC7A4}"/>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100711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333D2-9E0C-A705-727F-337479FE2F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D461B5-B40E-8C83-4680-3F0EBCE1D9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80A0-3473-C156-B171-B626209A6675}"/>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5" name="Footer Placeholder 4">
            <a:extLst>
              <a:ext uri="{FF2B5EF4-FFF2-40B4-BE49-F238E27FC236}">
                <a16:creationId xmlns:a16="http://schemas.microsoft.com/office/drawing/2014/main" id="{563DC398-5F85-962B-EB41-E0DC430760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93D092-1DEA-9712-EC2B-E54475C0075F}"/>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311349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3BC3-A3A7-8AD6-FC23-DF1E891B7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21C68-DD5D-0B18-11EC-C481AD212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899E9-FA98-F7F8-9845-6B2AFCA94E80}"/>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5" name="Footer Placeholder 4">
            <a:extLst>
              <a:ext uri="{FF2B5EF4-FFF2-40B4-BE49-F238E27FC236}">
                <a16:creationId xmlns:a16="http://schemas.microsoft.com/office/drawing/2014/main" id="{9BCADE0C-DC84-848D-A01E-AB855A33B0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BA6EC0-C0C5-8E67-AB6B-96734BB6F56C}"/>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402521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F0FB-EC51-8973-3E87-AFF06DEF32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0D06D3-EB1B-4DA4-71BF-8EB39311E9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B05B9-4F3E-D16D-EB8C-FF715191E6B8}"/>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5" name="Footer Placeholder 4">
            <a:extLst>
              <a:ext uri="{FF2B5EF4-FFF2-40B4-BE49-F238E27FC236}">
                <a16:creationId xmlns:a16="http://schemas.microsoft.com/office/drawing/2014/main" id="{02531BEB-AD7B-7A96-D8B4-59CEC28A72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D5A69D-41E1-CD46-AE18-38CE96D3B429}"/>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325532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1C06-27E1-9C28-2631-8208296903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6C5AA-8EF8-F96A-9E3B-646D2815BB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633DE-8A83-7A47-E2BA-1FC2BA16A7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CC78F-D872-29C2-5BD1-C44852AA2B5E}"/>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6" name="Footer Placeholder 5">
            <a:extLst>
              <a:ext uri="{FF2B5EF4-FFF2-40B4-BE49-F238E27FC236}">
                <a16:creationId xmlns:a16="http://schemas.microsoft.com/office/drawing/2014/main" id="{606BCD1F-E899-9CE6-A5A8-902710FECB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724563-0986-9914-73A9-FDA371C4F408}"/>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309022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9776-1B63-71A8-B7DD-93DD5B556D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17DA0A-B4B4-7D7A-7970-4F598AD2D5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F295A3-39D6-8EAE-12ED-EEBBF09DD1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5F009-B8AC-4C11-E767-40976A5382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0EC103-CF87-F8A5-5BA0-C2206BE76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28997-6F0E-313C-4A8F-7E45316602D3}"/>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8" name="Footer Placeholder 7">
            <a:extLst>
              <a:ext uri="{FF2B5EF4-FFF2-40B4-BE49-F238E27FC236}">
                <a16:creationId xmlns:a16="http://schemas.microsoft.com/office/drawing/2014/main" id="{FFA26867-B5A4-8B82-D3D6-B9B03250B2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FE4EEF-D008-D684-A97E-5C7C26B721A5}"/>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325146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917F-771D-81BD-1B64-AB43A0B8F7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5FFC-FBDE-5A01-1B94-E1BF6344815F}"/>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4" name="Footer Placeholder 3">
            <a:extLst>
              <a:ext uri="{FF2B5EF4-FFF2-40B4-BE49-F238E27FC236}">
                <a16:creationId xmlns:a16="http://schemas.microsoft.com/office/drawing/2014/main" id="{5518ACF9-3DBC-141A-7468-114D7EE947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E720D4-CA30-D961-0451-935E0FDA37E5}"/>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214101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6F7AD-7C51-385E-1EE5-8200896F49B6}"/>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3" name="Footer Placeholder 2">
            <a:extLst>
              <a:ext uri="{FF2B5EF4-FFF2-40B4-BE49-F238E27FC236}">
                <a16:creationId xmlns:a16="http://schemas.microsoft.com/office/drawing/2014/main" id="{45B1394E-D7DC-042E-4B0F-750D3AE13AE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4D3E4E0-EA9B-E9D7-B9E6-A683EDEB70B9}"/>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15085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167B-21AF-05A5-6C44-85317D618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794CA4-71E8-E168-D45E-DEA8532DF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4C009F-E30E-EA8B-B5AD-855A25D87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9A69-ED8F-A69C-F7D0-1E7D216BC756}"/>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6" name="Footer Placeholder 5">
            <a:extLst>
              <a:ext uri="{FF2B5EF4-FFF2-40B4-BE49-F238E27FC236}">
                <a16:creationId xmlns:a16="http://schemas.microsoft.com/office/drawing/2014/main" id="{151644A0-68F5-57FC-4626-29B7532997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C65A84-5B85-76A2-17A3-99928CB86CFE}"/>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29124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72A1-367C-8794-2F0C-4DB4278F8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3B8742-5C04-6F66-93F5-19D79F490B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2BA7C06-A9C6-E086-9E91-0E37F47DB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D3208-051D-A670-BE2C-CEBD8B3CBC14}"/>
              </a:ext>
            </a:extLst>
          </p:cNvPr>
          <p:cNvSpPr>
            <a:spLocks noGrp="1"/>
          </p:cNvSpPr>
          <p:nvPr>
            <p:ph type="dt" sz="half" idx="10"/>
          </p:nvPr>
        </p:nvSpPr>
        <p:spPr/>
        <p:txBody>
          <a:bodyPr/>
          <a:lstStyle/>
          <a:p>
            <a:fld id="{A8BA3821-CB80-47FC-9CFD-2F306E6069ED}" type="datetimeFigureOut">
              <a:rPr lang="en-US" smtClean="0"/>
              <a:t>4/15/2024</a:t>
            </a:fld>
            <a:endParaRPr lang="en-US" dirty="0"/>
          </a:p>
        </p:txBody>
      </p:sp>
      <p:sp>
        <p:nvSpPr>
          <p:cNvPr id="6" name="Footer Placeholder 5">
            <a:extLst>
              <a:ext uri="{FF2B5EF4-FFF2-40B4-BE49-F238E27FC236}">
                <a16:creationId xmlns:a16="http://schemas.microsoft.com/office/drawing/2014/main" id="{0248693F-A349-B1C3-C00A-B917DEDFE9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00B902-B76D-880C-A747-2D22D704EBF7}"/>
              </a:ext>
            </a:extLst>
          </p:cNvPr>
          <p:cNvSpPr>
            <a:spLocks noGrp="1"/>
          </p:cNvSpPr>
          <p:nvPr>
            <p:ph type="sldNum" sz="quarter" idx="12"/>
          </p:nvPr>
        </p:nvSpPr>
        <p:spPr/>
        <p:txBody>
          <a:bodyPr/>
          <a:lstStyle/>
          <a:p>
            <a:fld id="{C27080DA-5ADE-4C9D-BD9F-A87A11039BBB}" type="slidenum">
              <a:rPr lang="en-US" smtClean="0"/>
              <a:t>‹#›</a:t>
            </a:fld>
            <a:endParaRPr lang="en-US" dirty="0"/>
          </a:p>
        </p:txBody>
      </p:sp>
    </p:spTree>
    <p:extLst>
      <p:ext uri="{BB962C8B-B14F-4D97-AF65-F5344CB8AC3E}">
        <p14:creationId xmlns:p14="http://schemas.microsoft.com/office/powerpoint/2010/main" val="1836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AEF18-1E3A-DD90-80F6-0FCB2EA4F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EDC14-4953-074F-5D48-0C006F7158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B99E5-EF39-9C33-0B08-46DDA4CC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A3821-CB80-47FC-9CFD-2F306E6069ED}" type="datetimeFigureOut">
              <a:rPr lang="en-US" smtClean="0"/>
              <a:t>4/15/2024</a:t>
            </a:fld>
            <a:endParaRPr lang="en-US" dirty="0"/>
          </a:p>
        </p:txBody>
      </p:sp>
      <p:sp>
        <p:nvSpPr>
          <p:cNvPr id="5" name="Footer Placeholder 4">
            <a:extLst>
              <a:ext uri="{FF2B5EF4-FFF2-40B4-BE49-F238E27FC236}">
                <a16:creationId xmlns:a16="http://schemas.microsoft.com/office/drawing/2014/main" id="{5CB6265D-D197-AAB9-053F-D13A002F1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0E9DA20-500C-4BBC-BE38-AE1AEEF65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080DA-5ADE-4C9D-BD9F-A87A11039BBB}" type="slidenum">
              <a:rPr lang="en-US" smtClean="0"/>
              <a:t>‹#›</a:t>
            </a:fld>
            <a:endParaRPr lang="en-US" dirty="0"/>
          </a:p>
        </p:txBody>
      </p:sp>
    </p:spTree>
    <p:extLst>
      <p:ext uri="{BB962C8B-B14F-4D97-AF65-F5344CB8AC3E}">
        <p14:creationId xmlns:p14="http://schemas.microsoft.com/office/powerpoint/2010/main" val="13515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6.gif"/><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2.png"/><Relationship Id="rId4" Type="http://schemas.openxmlformats.org/officeDocument/2006/relationships/image" Target="../media/image27.jpg"/><Relationship Id="rId9"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7.jp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2.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hyperlink" Target="https://www.eatingwell.com/gallery/7884878/healthy-dinner-ideas-for-family/" TargetMode="External"/><Relationship Id="rId3" Type="http://schemas.openxmlformats.org/officeDocument/2006/relationships/image" Target="../media/image6.png"/><Relationship Id="rId7" Type="http://schemas.openxmlformats.org/officeDocument/2006/relationships/hyperlink" Target="https://health.gov/moveyourway/get-kids-activ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hyperlink" Target="https://www.eatright.org/food/planning/meals-and-snacks" TargetMode="External"/><Relationship Id="rId5" Type="http://schemas.openxmlformats.org/officeDocument/2006/relationships/image" Target="../media/image64.jpeg"/><Relationship Id="rId10" Type="http://schemas.openxmlformats.org/officeDocument/2006/relationships/hyperlink" Target="https://therealfooddietitians.com/category/free-meal-plans/" TargetMode="External"/><Relationship Id="rId4" Type="http://schemas.openxmlformats.org/officeDocument/2006/relationships/image" Target="../media/image63.jpeg"/><Relationship Id="rId9" Type="http://schemas.openxmlformats.org/officeDocument/2006/relationships/hyperlink" Target="https://www.healthline.com/nutrition/snacks-for-tee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4.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8.png"/><Relationship Id="rId7" Type="http://schemas.openxmlformats.org/officeDocument/2006/relationships/hyperlink" Target="https://pxhere.com/en/photo/99077" TargetMode="External"/><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hyperlink" Target="https://www.focusfitness.net/stock-photos/downloads/healthy-eating-raspberry-blackberry-strawberry-cereal-yoghurt-bowl/" TargetMode="External"/><Relationship Id="rId5" Type="http://schemas.openxmlformats.org/officeDocument/2006/relationships/hyperlink" Target="https://ministryofcurry.com/thai-red-curry-chicken-instant-pot/" TargetMode="External"/><Relationship Id="rId10" Type="http://schemas.openxmlformats.org/officeDocument/2006/relationships/image" Target="../media/image12.jpg"/><Relationship Id="rId4" Type="http://schemas.openxmlformats.org/officeDocument/2006/relationships/image" Target="../media/image9.jpg"/><Relationship Id="rId9" Type="http://schemas.openxmlformats.org/officeDocument/2006/relationships/hyperlink" Target="https://foodista.com/recipe/K3R7PXXW/super-easy-roasted-sweet-potatoes-with-coconut-oi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1F9274-FB7D-CAD6-4574-C26A8EC54673}"/>
              </a:ext>
            </a:extLst>
          </p:cNvPr>
          <p:cNvSpPr txBox="1"/>
          <p:nvPr/>
        </p:nvSpPr>
        <p:spPr>
          <a:xfrm>
            <a:off x="6006790" y="2082934"/>
            <a:ext cx="5977053" cy="2554545"/>
          </a:xfrm>
          <a:prstGeom prst="rect">
            <a:avLst/>
          </a:prstGeom>
          <a:noFill/>
        </p:spPr>
        <p:txBody>
          <a:bodyPr wrap="square">
            <a:spAutoFit/>
          </a:bodyPr>
          <a:lstStyle/>
          <a:p>
            <a:r>
              <a:rPr lang="en-US" sz="4000" b="1" dirty="0">
                <a:solidFill>
                  <a:srgbClr val="3999B3"/>
                </a:solidFill>
                <a:latin typeface="Helvetica" pitchFamily="2" charset="0"/>
              </a:rPr>
              <a:t>Kelsey-Seybold Healthy Living Workshop for Adolescents</a:t>
            </a:r>
          </a:p>
          <a:p>
            <a:endParaRPr lang="en-US" sz="2000" b="1" dirty="0">
              <a:solidFill>
                <a:schemeClr val="tx1">
                  <a:lumMod val="75000"/>
                  <a:lumOff val="25000"/>
                </a:schemeClr>
              </a:solidFill>
              <a:latin typeface="Helvetica" pitchFamily="2" charset="0"/>
            </a:endParaRPr>
          </a:p>
          <a:p>
            <a:r>
              <a:rPr lang="en-US" sz="2000" b="1" dirty="0">
                <a:solidFill>
                  <a:schemeClr val="tx1">
                    <a:lumMod val="75000"/>
                    <a:lumOff val="25000"/>
                  </a:schemeClr>
                </a:solidFill>
                <a:latin typeface="Helvetica" pitchFamily="2" charset="0"/>
              </a:rPr>
              <a:t>Creating Healthy Habits for a Lifetime</a:t>
            </a:r>
          </a:p>
        </p:txBody>
      </p:sp>
      <p:pic>
        <p:nvPicPr>
          <p:cNvPr id="4" name="Picture 3" descr="A collage of food&#10;&#10;Description automatically generated with low confidence">
            <a:extLst>
              <a:ext uri="{FF2B5EF4-FFF2-40B4-BE49-F238E27FC236}">
                <a16:creationId xmlns:a16="http://schemas.microsoft.com/office/drawing/2014/main" id="{1002E348-EF80-26BF-D0C0-D7645E4B3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7" y="980386"/>
            <a:ext cx="6125837" cy="475964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FC7DB5B-EE20-C7C0-FBE7-0DC267E0D838}"/>
              </a:ext>
            </a:extLst>
          </p:cNvPr>
          <p:cNvPicPr>
            <a:picLocks noChangeAspect="1"/>
          </p:cNvPicPr>
          <p:nvPr/>
        </p:nvPicPr>
        <p:blipFill>
          <a:blip r:embed="rId4"/>
          <a:stretch>
            <a:fillRect/>
          </a:stretch>
        </p:blipFill>
        <p:spPr>
          <a:xfrm>
            <a:off x="7133196" y="5054636"/>
            <a:ext cx="2928929" cy="480803"/>
          </a:xfrm>
          <a:prstGeom prst="rect">
            <a:avLst/>
          </a:prstGeom>
        </p:spPr>
      </p:pic>
    </p:spTree>
    <p:extLst>
      <p:ext uri="{BB962C8B-B14F-4D97-AF65-F5344CB8AC3E}">
        <p14:creationId xmlns:p14="http://schemas.microsoft.com/office/powerpoint/2010/main" val="84654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C3E0B-A388-9D60-D0AB-CC2F204AAA30}"/>
            </a:ext>
          </a:extLst>
        </p:cNvPr>
        <p:cNvGrpSpPr/>
        <p:nvPr/>
      </p:nvGrpSpPr>
      <p:grpSpPr>
        <a:xfrm>
          <a:off x="0" y="0"/>
          <a:ext cx="0" cy="0"/>
          <a:chOff x="0" y="0"/>
          <a:chExt cx="0" cy="0"/>
        </a:xfrm>
      </p:grpSpPr>
      <p:sp>
        <p:nvSpPr>
          <p:cNvPr id="5129" name="Rectangle 5128">
            <a:extLst>
              <a:ext uri="{FF2B5EF4-FFF2-40B4-BE49-F238E27FC236}">
                <a16:creationId xmlns:a16="http://schemas.microsoft.com/office/drawing/2014/main" id="{5BEA992A-9448-3522-1255-B19F942BC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399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8E31B8AC-F5A8-1995-3ECA-34A8EDC9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black and white sign with white text&#10;&#10;Description automatically generated">
            <a:extLst>
              <a:ext uri="{FF2B5EF4-FFF2-40B4-BE49-F238E27FC236}">
                <a16:creationId xmlns:a16="http://schemas.microsoft.com/office/drawing/2014/main" id="{2A1538CB-E1C1-395D-0486-107314536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sp>
        <p:nvSpPr>
          <p:cNvPr id="3" name="TextBox 2">
            <a:extLst>
              <a:ext uri="{FF2B5EF4-FFF2-40B4-BE49-F238E27FC236}">
                <a16:creationId xmlns:a16="http://schemas.microsoft.com/office/drawing/2014/main" id="{69B8CC08-0DA7-568B-229F-7541FDA6E511}"/>
              </a:ext>
            </a:extLst>
          </p:cNvPr>
          <p:cNvSpPr txBox="1"/>
          <p:nvPr/>
        </p:nvSpPr>
        <p:spPr>
          <a:xfrm>
            <a:off x="346897" y="2806262"/>
            <a:ext cx="3329633" cy="830997"/>
          </a:xfrm>
          <a:prstGeom prst="rect">
            <a:avLst/>
          </a:prstGeom>
          <a:noFill/>
        </p:spPr>
        <p:txBody>
          <a:bodyPr wrap="square" rtlCol="0">
            <a:spAutoFit/>
          </a:bodyPr>
          <a:lstStyle/>
          <a:p>
            <a:r>
              <a:rPr lang="en-US" sz="2400" dirty="0">
                <a:solidFill>
                  <a:srgbClr val="5B6770"/>
                </a:solidFill>
                <a:latin typeface="Helvetica Light" panose="020B0403020202020204" pitchFamily="34" charset="0"/>
              </a:rPr>
              <a:t>How to make smart choices at restaurants.</a:t>
            </a:r>
          </a:p>
        </p:txBody>
      </p:sp>
      <p:sp>
        <p:nvSpPr>
          <p:cNvPr id="4" name="sketch line">
            <a:extLst>
              <a:ext uri="{FF2B5EF4-FFF2-40B4-BE49-F238E27FC236}">
                <a16:creationId xmlns:a16="http://schemas.microsoft.com/office/drawing/2014/main" id="{AF8AFB9B-7F52-2EC0-F316-EEA35DCD6F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21435" y="258426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rgbClr val="3999B3"/>
          </a:solidFill>
          <a:ln w="38100" cap="rnd">
            <a:solidFill>
              <a:srgbClr val="3999B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A639BD-A9E9-52B1-7DA3-875E4909BB3C}"/>
              </a:ext>
            </a:extLst>
          </p:cNvPr>
          <p:cNvSpPr txBox="1"/>
          <p:nvPr/>
        </p:nvSpPr>
        <p:spPr>
          <a:xfrm>
            <a:off x="348989" y="1045568"/>
            <a:ext cx="3676474" cy="133499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rgbClr val="3999B3"/>
                </a:solidFill>
                <a:latin typeface="Helvetica" pitchFamily="2" charset="0"/>
                <a:ea typeface="+mj-ea"/>
                <a:cs typeface="+mj-cs"/>
              </a:rPr>
              <a:t>Eating Out Healthy</a:t>
            </a:r>
          </a:p>
        </p:txBody>
      </p:sp>
      <p:pic>
        <p:nvPicPr>
          <p:cNvPr id="7" name="Picture 6" descr="A list of food items&#10;&#10;Description automatically generated with medium confidence">
            <a:extLst>
              <a:ext uri="{FF2B5EF4-FFF2-40B4-BE49-F238E27FC236}">
                <a16:creationId xmlns:a16="http://schemas.microsoft.com/office/drawing/2014/main" id="{30084C49-3D13-8E7A-F72B-4A0D95B3B50B}"/>
              </a:ext>
            </a:extLst>
          </p:cNvPr>
          <p:cNvPicPr>
            <a:picLocks noChangeAspect="1"/>
          </p:cNvPicPr>
          <p:nvPr/>
        </p:nvPicPr>
        <p:blipFill>
          <a:blip r:embed="rId4"/>
          <a:stretch>
            <a:fillRect/>
          </a:stretch>
        </p:blipFill>
        <p:spPr>
          <a:xfrm>
            <a:off x="3928432" y="439385"/>
            <a:ext cx="5186073" cy="4933504"/>
          </a:xfrm>
          <a:prstGeom prst="rect">
            <a:avLst/>
          </a:prstGeom>
        </p:spPr>
      </p:pic>
      <p:pic>
        <p:nvPicPr>
          <p:cNvPr id="8" name="Picture 7" descr="A screenshot of a menu&#10;&#10;Description automatically generated">
            <a:extLst>
              <a:ext uri="{FF2B5EF4-FFF2-40B4-BE49-F238E27FC236}">
                <a16:creationId xmlns:a16="http://schemas.microsoft.com/office/drawing/2014/main" id="{ED7B99F1-510C-D65C-70D3-52096E4DBB10}"/>
              </a:ext>
            </a:extLst>
          </p:cNvPr>
          <p:cNvPicPr>
            <a:picLocks noChangeAspect="1"/>
          </p:cNvPicPr>
          <p:nvPr/>
        </p:nvPicPr>
        <p:blipFill>
          <a:blip r:embed="rId5"/>
          <a:stretch>
            <a:fillRect/>
          </a:stretch>
        </p:blipFill>
        <p:spPr>
          <a:xfrm>
            <a:off x="9255848" y="951102"/>
            <a:ext cx="2789007" cy="3710319"/>
          </a:xfrm>
          <a:prstGeom prst="rect">
            <a:avLst/>
          </a:prstGeom>
        </p:spPr>
      </p:pic>
      <p:sp>
        <p:nvSpPr>
          <p:cNvPr id="9" name="TextBox 8">
            <a:extLst>
              <a:ext uri="{FF2B5EF4-FFF2-40B4-BE49-F238E27FC236}">
                <a16:creationId xmlns:a16="http://schemas.microsoft.com/office/drawing/2014/main" id="{4DB6CE4C-9B13-DC60-326B-EA0AA13A77D6}"/>
              </a:ext>
            </a:extLst>
          </p:cNvPr>
          <p:cNvSpPr txBox="1"/>
          <p:nvPr/>
        </p:nvSpPr>
        <p:spPr>
          <a:xfrm>
            <a:off x="7094322" y="5372889"/>
            <a:ext cx="2021707" cy="215444"/>
          </a:xfrm>
          <a:prstGeom prst="rect">
            <a:avLst/>
          </a:prstGeom>
          <a:noFill/>
        </p:spPr>
        <p:txBody>
          <a:bodyPr wrap="none" rtlCol="0">
            <a:spAutoFit/>
          </a:bodyPr>
          <a:lstStyle/>
          <a:p>
            <a:pPr defTabSz="621792">
              <a:spcAft>
                <a:spcPts val="600"/>
              </a:spcAft>
            </a:pPr>
            <a:r>
              <a:rPr lang="en-US" sz="800" kern="1200" dirty="0">
                <a:solidFill>
                  <a:srgbClr val="5B6770"/>
                </a:solidFill>
                <a:latin typeface="Helvetica" panose="020B0604020202020204" pitchFamily="34" charset="0"/>
                <a:ea typeface="+mn-ea"/>
                <a:cs typeface="Helvetica" panose="020B0604020202020204" pitchFamily="34" charset="0"/>
              </a:rPr>
              <a:t>Source: Community Healthcare Network</a:t>
            </a:r>
            <a:endParaRPr lang="en-US" sz="1050" dirty="0">
              <a:solidFill>
                <a:srgbClr val="5B677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5836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05D796-F1DF-0E5A-1567-8734B5317E36}"/>
              </a:ext>
            </a:extLst>
          </p:cNvPr>
          <p:cNvPicPr>
            <a:picLocks noGrp="1" noChangeAspect="1"/>
          </p:cNvPicPr>
          <p:nvPr>
            <p:ph idx="1"/>
          </p:nvPr>
        </p:nvPicPr>
        <p:blipFill rotWithShape="1">
          <a:blip r:embed="rId2"/>
          <a:srcRect l="1" r="-206" b="6494"/>
          <a:stretch/>
        </p:blipFill>
        <p:spPr>
          <a:xfrm>
            <a:off x="552995" y="271387"/>
            <a:ext cx="7995684" cy="5688922"/>
          </a:xfrm>
        </p:spPr>
      </p:pic>
      <p:sp>
        <p:nvSpPr>
          <p:cNvPr id="10" name="TextBox 9">
            <a:extLst>
              <a:ext uri="{FF2B5EF4-FFF2-40B4-BE49-F238E27FC236}">
                <a16:creationId xmlns:a16="http://schemas.microsoft.com/office/drawing/2014/main" id="{293BDBC6-6CF9-644C-243F-20D141793721}"/>
              </a:ext>
            </a:extLst>
          </p:cNvPr>
          <p:cNvSpPr txBox="1"/>
          <p:nvPr/>
        </p:nvSpPr>
        <p:spPr>
          <a:xfrm>
            <a:off x="6558871" y="6058484"/>
            <a:ext cx="2021707" cy="215444"/>
          </a:xfrm>
          <a:prstGeom prst="rect">
            <a:avLst/>
          </a:prstGeom>
          <a:noFill/>
        </p:spPr>
        <p:txBody>
          <a:bodyPr wrap="none" rtlCol="0">
            <a:spAutoFit/>
          </a:bodyPr>
          <a:lstStyle/>
          <a:p>
            <a:r>
              <a:rPr lang="en-US" sz="800" dirty="0">
                <a:solidFill>
                  <a:schemeClr val="bg1">
                    <a:lumMod val="50000"/>
                  </a:schemeClr>
                </a:solidFill>
                <a:latin typeface="Helvetica" panose="020B0604020202020204" pitchFamily="34" charset="0"/>
                <a:cs typeface="Helvetica" panose="020B0604020202020204" pitchFamily="34" charset="0"/>
              </a:rPr>
              <a:t>Source: Community Healthcare Network</a:t>
            </a:r>
          </a:p>
        </p:txBody>
      </p:sp>
      <p:sp>
        <p:nvSpPr>
          <p:cNvPr id="2" name="TextBox 1">
            <a:extLst>
              <a:ext uri="{FF2B5EF4-FFF2-40B4-BE49-F238E27FC236}">
                <a16:creationId xmlns:a16="http://schemas.microsoft.com/office/drawing/2014/main" id="{444562AA-30F3-9BC9-2C60-FDF6C7303A6F}"/>
              </a:ext>
            </a:extLst>
          </p:cNvPr>
          <p:cNvSpPr txBox="1"/>
          <p:nvPr/>
        </p:nvSpPr>
        <p:spPr>
          <a:xfrm>
            <a:off x="9083444" y="2815410"/>
            <a:ext cx="2644532" cy="2893100"/>
          </a:xfrm>
          <a:prstGeom prst="rect">
            <a:avLst/>
          </a:prstGeom>
          <a:noFill/>
        </p:spPr>
        <p:txBody>
          <a:bodyPr wrap="square">
            <a:spAutoFit/>
          </a:bodyPr>
          <a:lstStyle/>
          <a:p>
            <a:r>
              <a:rPr lang="en-US" sz="2000" dirty="0">
                <a:solidFill>
                  <a:schemeClr val="bg2">
                    <a:lumMod val="50000"/>
                  </a:schemeClr>
                </a:solidFill>
                <a:latin typeface="Helvetica" pitchFamily="2" charset="0"/>
                <a:cs typeface="Helvetica" panose="020B0604020202020204" pitchFamily="34" charset="0"/>
              </a:rPr>
              <a:t>Remember: </a:t>
            </a:r>
          </a:p>
          <a:p>
            <a:r>
              <a:rPr lang="en-US" dirty="0">
                <a:solidFill>
                  <a:schemeClr val="bg2">
                    <a:lumMod val="50000"/>
                  </a:schemeClr>
                </a:solidFill>
                <a:latin typeface="Helvetica Light" panose="020B0403020202020204" pitchFamily="34" charset="0"/>
                <a:cs typeface="Helvetica" panose="020B0604020202020204" pitchFamily="34" charset="0"/>
              </a:rPr>
              <a:t>Some restaurant foods have extra calories and are high in salt and fat. Eating too much of these foods can put you at risk for certain health problems, such as high cholesterol or high glucose levels. </a:t>
            </a:r>
          </a:p>
        </p:txBody>
      </p:sp>
      <p:pic>
        <p:nvPicPr>
          <p:cNvPr id="3" name="Picture 2" descr="This Fast Food Chain is Making It So Easy to Be Healthy">
            <a:extLst>
              <a:ext uri="{FF2B5EF4-FFF2-40B4-BE49-F238E27FC236}">
                <a16:creationId xmlns:a16="http://schemas.microsoft.com/office/drawing/2014/main" id="{D2616197-29C9-BF22-281E-E4B7DD0588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88" r="9616"/>
          <a:stretch/>
        </p:blipFill>
        <p:spPr bwMode="auto">
          <a:xfrm>
            <a:off x="9083444" y="875856"/>
            <a:ext cx="1979211" cy="1435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A picture containing text, sign&#10;&#10;Description automatically generated">
            <a:extLst>
              <a:ext uri="{FF2B5EF4-FFF2-40B4-BE49-F238E27FC236}">
                <a16:creationId xmlns:a16="http://schemas.microsoft.com/office/drawing/2014/main" id="{CE6B12FF-2D59-E1FC-5AE8-C5F4653E525D}"/>
              </a:ext>
            </a:extLst>
          </p:cNvPr>
          <p:cNvPicPr>
            <a:picLocks noChangeAspect="1"/>
          </p:cNvPicPr>
          <p:nvPr/>
        </p:nvPicPr>
        <p:blipFill>
          <a:blip r:embed="rId4"/>
          <a:stretch>
            <a:fillRect/>
          </a:stretch>
        </p:blipFill>
        <p:spPr>
          <a:xfrm>
            <a:off x="552995" y="6166206"/>
            <a:ext cx="2179319" cy="357750"/>
          </a:xfrm>
          <a:prstGeom prst="rect">
            <a:avLst/>
          </a:prstGeom>
        </p:spPr>
      </p:pic>
    </p:spTree>
    <p:extLst>
      <p:ext uri="{BB962C8B-B14F-4D97-AF65-F5344CB8AC3E}">
        <p14:creationId xmlns:p14="http://schemas.microsoft.com/office/powerpoint/2010/main" val="223443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791D62-75AC-F117-AD9C-25DD7A84BB7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956A612-6575-43EF-9B57-983608C3E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Happy Avocado Day :) by Daria Klimova on Dribbble">
            <a:extLst>
              <a:ext uri="{FF2B5EF4-FFF2-40B4-BE49-F238E27FC236}">
                <a16:creationId xmlns:a16="http://schemas.microsoft.com/office/drawing/2014/main" id="{F904C1EB-509E-B16E-ABFC-32D253518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66" r="12550"/>
          <a:stretch/>
        </p:blipFill>
        <p:spPr bwMode="auto">
          <a:xfrm>
            <a:off x="5648258" y="248564"/>
            <a:ext cx="2067009" cy="1987912"/>
          </a:xfrm>
          <a:prstGeom prst="rect">
            <a:avLst/>
          </a:prstGeom>
          <a:blipFill dpi="0" rotWithShape="1">
            <a:blip r:embed="rId4"/>
            <a:srcRect/>
            <a:stretch>
              <a:fillRect/>
            </a:stretch>
          </a:blipFill>
        </p:spPr>
      </p:pic>
      <p:pic>
        <p:nvPicPr>
          <p:cNvPr id="2" name="Picture 1" descr="A picture containing text, sign&#10;&#10;Description automatically generated">
            <a:extLst>
              <a:ext uri="{FF2B5EF4-FFF2-40B4-BE49-F238E27FC236}">
                <a16:creationId xmlns:a16="http://schemas.microsoft.com/office/drawing/2014/main" id="{75F2B316-E264-E9B1-A635-F591D361F559}"/>
              </a:ext>
            </a:extLst>
          </p:cNvPr>
          <p:cNvPicPr>
            <a:picLocks noChangeAspect="1"/>
          </p:cNvPicPr>
          <p:nvPr/>
        </p:nvPicPr>
        <p:blipFill>
          <a:blip r:embed="rId5"/>
          <a:stretch>
            <a:fillRect/>
          </a:stretch>
        </p:blipFill>
        <p:spPr>
          <a:xfrm>
            <a:off x="552995" y="6166206"/>
            <a:ext cx="2179319" cy="357750"/>
          </a:xfrm>
          <a:prstGeom prst="rect">
            <a:avLst/>
          </a:prstGeom>
        </p:spPr>
      </p:pic>
      <p:pic>
        <p:nvPicPr>
          <p:cNvPr id="14" name="Picture 2" descr="Dancing Gif - GIFcen">
            <a:extLst>
              <a:ext uri="{FF2B5EF4-FFF2-40B4-BE49-F238E27FC236}">
                <a16:creationId xmlns:a16="http://schemas.microsoft.com/office/drawing/2014/main" id="{0BFE702F-88CA-1DD8-D8BB-85CE88F192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0966" y="1191352"/>
            <a:ext cx="4046532" cy="40643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hrow Throw Avocado - Take My Money">
            <a:extLst>
              <a:ext uri="{FF2B5EF4-FFF2-40B4-BE49-F238E27FC236}">
                <a16:creationId xmlns:a16="http://schemas.microsoft.com/office/drawing/2014/main" id="{4E4B794F-02E8-186B-C96A-6967704C396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983538" y="2044624"/>
            <a:ext cx="2067008" cy="1987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family bike riding gif">
            <a:extLst>
              <a:ext uri="{FF2B5EF4-FFF2-40B4-BE49-F238E27FC236}">
                <a16:creationId xmlns:a16="http://schemas.microsoft.com/office/drawing/2014/main" id="{8C04A986-69E6-491B-B621-E1DE95E2E1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3685" y="4171013"/>
            <a:ext cx="3326582" cy="1803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B8B1ABE7-14A1-519E-E286-5BD23E9A63F7}"/>
              </a:ext>
            </a:extLst>
          </p:cNvPr>
          <p:cNvSpPr txBox="1"/>
          <p:nvPr/>
        </p:nvSpPr>
        <p:spPr>
          <a:xfrm>
            <a:off x="549947" y="2628195"/>
            <a:ext cx="4282011" cy="2580803"/>
          </a:xfrm>
          <a:prstGeom prst="rect">
            <a:avLst/>
          </a:prstGeom>
        </p:spPr>
        <p:txBody>
          <a:bodyPr vert="horz" lIns="91440" tIns="45720" rIns="91440" bIns="45720" rtlCol="0" anchor="t">
            <a:norm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lumMod val="50000"/>
                  </a:schemeClr>
                </a:solidFill>
                <a:effectLst/>
                <a:latin typeface="Helvetica Light" panose="020B0403020202020204"/>
              </a:rPr>
              <a:t>Research shows a direct link between excessive screen time and problems with weight gain.</a:t>
            </a:r>
          </a:p>
          <a:p>
            <a:pPr eaLnBrk="0" fontAlgn="base" hangingPunct="0">
              <a:spcBef>
                <a:spcPct val="0"/>
              </a:spcBef>
              <a:spcAft>
                <a:spcPct val="0"/>
              </a:spcAft>
            </a:pPr>
            <a:endParaRPr kumimoji="0" lang="en-US" altLang="en-US" sz="2000" b="1" i="0" u="none" strike="noStrike" cap="none" normalizeH="0" baseline="0" dirty="0">
              <a:ln>
                <a:noFill/>
              </a:ln>
              <a:solidFill>
                <a:schemeClr val="bg1">
                  <a:lumMod val="50000"/>
                </a:schemeClr>
              </a:solidFill>
              <a:effectLst/>
              <a:latin typeface="Helvetica Light" panose="020B0403020202020204"/>
            </a:endParaRPr>
          </a:p>
          <a:p>
            <a:pPr eaLnBrk="0" fontAlgn="base" hangingPunct="0">
              <a:spcBef>
                <a:spcPct val="0"/>
              </a:spcBef>
              <a:spcAft>
                <a:spcPct val="0"/>
              </a:spcAft>
            </a:pPr>
            <a:r>
              <a:rPr kumimoji="0" lang="en-US" altLang="en-US" sz="2000" b="1" i="0" u="none" strike="noStrike" cap="none" normalizeH="0" baseline="0" dirty="0">
                <a:ln>
                  <a:noFill/>
                </a:ln>
                <a:solidFill>
                  <a:schemeClr val="bg1">
                    <a:lumMod val="50000"/>
                  </a:schemeClr>
                </a:solidFill>
                <a:effectLst/>
                <a:latin typeface="Helvetica Light" panose="020B0403020202020204"/>
              </a:rPr>
              <a:t>Find fun activities to do as a family to unplug from your smart phone, smart devices and video games.</a:t>
            </a:r>
          </a:p>
        </p:txBody>
      </p:sp>
      <p:pic>
        <p:nvPicPr>
          <p:cNvPr id="9" name="Picture 8" descr="Tips on Healthy Family Living - YouthZone">
            <a:extLst>
              <a:ext uri="{FF2B5EF4-FFF2-40B4-BE49-F238E27FC236}">
                <a16:creationId xmlns:a16="http://schemas.microsoft.com/office/drawing/2014/main" id="{AA1A5B3B-C8A2-4C22-BBA9-351EF24CAEC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751" t="75513" r="10495" b="19238"/>
          <a:stretch/>
        </p:blipFill>
        <p:spPr bwMode="auto">
          <a:xfrm>
            <a:off x="1837096" y="1242520"/>
            <a:ext cx="3782870" cy="286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ips on Healthy Family Living - YouthZone">
            <a:extLst>
              <a:ext uri="{FF2B5EF4-FFF2-40B4-BE49-F238E27FC236}">
                <a16:creationId xmlns:a16="http://schemas.microsoft.com/office/drawing/2014/main" id="{56A175F4-39A1-A159-5A8E-040148D545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262" t="8645" r="49943" b="64240"/>
          <a:stretch/>
        </p:blipFill>
        <p:spPr bwMode="auto">
          <a:xfrm>
            <a:off x="549947" y="525046"/>
            <a:ext cx="1135569" cy="172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54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463461-C6B0-98FC-5811-D5080AF316B7}"/>
            </a:ext>
          </a:extLst>
        </p:cNvPr>
        <p:cNvGrpSpPr/>
        <p:nvPr/>
      </p:nvGrpSpPr>
      <p:grpSpPr>
        <a:xfrm>
          <a:off x="0" y="0"/>
          <a:ext cx="0" cy="0"/>
          <a:chOff x="0" y="0"/>
          <a:chExt cx="0" cy="0"/>
        </a:xfrm>
      </p:grpSpPr>
      <p:sp>
        <p:nvSpPr>
          <p:cNvPr id="5129" name="Rectangle 5128">
            <a:extLst>
              <a:ext uri="{FF2B5EF4-FFF2-40B4-BE49-F238E27FC236}">
                <a16:creationId xmlns:a16="http://schemas.microsoft.com/office/drawing/2014/main" id="{465E7210-1844-38FE-5C99-E021F03E3CC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399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5AF8852D-F911-39F6-6CEE-40D830C1CF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black and white sign with white text&#10;&#10;Description automatically generated">
            <a:extLst>
              <a:ext uri="{FF2B5EF4-FFF2-40B4-BE49-F238E27FC236}">
                <a16:creationId xmlns:a16="http://schemas.microsoft.com/office/drawing/2014/main" id="{57657CB7-843B-602A-C117-528E08745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pic>
        <p:nvPicPr>
          <p:cNvPr id="10" name="Picture 2" descr="Tips on Healthy Family Living - YouthZone">
            <a:extLst>
              <a:ext uri="{FF2B5EF4-FFF2-40B4-BE49-F238E27FC236}">
                <a16:creationId xmlns:a16="http://schemas.microsoft.com/office/drawing/2014/main" id="{E252703A-7AC8-17C2-B4A4-4999DD24A4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45" t="7385" r="33598" b="64123"/>
          <a:stretch/>
        </p:blipFill>
        <p:spPr bwMode="auto">
          <a:xfrm>
            <a:off x="549947" y="525046"/>
            <a:ext cx="793268" cy="17180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ps on Healthy Family Living - YouthZone">
            <a:extLst>
              <a:ext uri="{FF2B5EF4-FFF2-40B4-BE49-F238E27FC236}">
                <a16:creationId xmlns:a16="http://schemas.microsoft.com/office/drawing/2014/main" id="{EB410C52-1453-3FCC-64B1-7A947E061F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69" t="82781" r="18445" b="11291"/>
          <a:stretch/>
        </p:blipFill>
        <p:spPr bwMode="auto">
          <a:xfrm>
            <a:off x="1639606" y="1182208"/>
            <a:ext cx="2953659" cy="282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screenshot of a computer">
            <a:extLst>
              <a:ext uri="{FF2B5EF4-FFF2-40B4-BE49-F238E27FC236}">
                <a16:creationId xmlns:a16="http://schemas.microsoft.com/office/drawing/2014/main" id="{7668EC81-61AE-0766-F476-591804C19C6F}"/>
              </a:ext>
            </a:extLst>
          </p:cNvPr>
          <p:cNvPicPr>
            <a:picLocks noChangeAspect="1"/>
          </p:cNvPicPr>
          <p:nvPr/>
        </p:nvPicPr>
        <p:blipFill rotWithShape="1">
          <a:blip r:embed="rId5">
            <a:extLst>
              <a:ext uri="{28A0092B-C50C-407E-A947-70E740481C1C}">
                <a14:useLocalDpi xmlns:a14="http://schemas.microsoft.com/office/drawing/2010/main" val="0"/>
              </a:ext>
            </a:extLst>
          </a:blip>
          <a:srcRect l="3007" t="5271" r="1946" b="2821"/>
          <a:stretch/>
        </p:blipFill>
        <p:spPr>
          <a:xfrm>
            <a:off x="1548180" y="1841667"/>
            <a:ext cx="5854865" cy="3344050"/>
          </a:xfrm>
          <a:prstGeom prst="rect">
            <a:avLst/>
          </a:prstGeom>
        </p:spPr>
      </p:pic>
      <p:pic>
        <p:nvPicPr>
          <p:cNvPr id="14" name="Picture 2" descr="Image result for kids exercise gif">
            <a:extLst>
              <a:ext uri="{FF2B5EF4-FFF2-40B4-BE49-F238E27FC236}">
                <a16:creationId xmlns:a16="http://schemas.microsoft.com/office/drawing/2014/main" id="{51F82D93-1388-E757-0C84-0D41B6011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7979" y="100306"/>
            <a:ext cx="2806769" cy="1948169"/>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14">
            <a:extLst>
              <a:ext uri="{FF2B5EF4-FFF2-40B4-BE49-F238E27FC236}">
                <a16:creationId xmlns:a16="http://schemas.microsoft.com/office/drawing/2014/main" id="{A728BF4B-EAFD-2FA0-8C08-54C68BC763EB}"/>
              </a:ext>
            </a:extLst>
          </p:cNvPr>
          <p:cNvPicPr>
            <a:picLocks noChangeAspect="1"/>
          </p:cNvPicPr>
          <p:nvPr/>
        </p:nvPicPr>
        <p:blipFill rotWithShape="1">
          <a:blip r:embed="rId7"/>
          <a:srcRect l="5600" t="59660" r="51144" b="5874"/>
          <a:stretch/>
        </p:blipFill>
        <p:spPr>
          <a:xfrm>
            <a:off x="7716388" y="2105359"/>
            <a:ext cx="3329953" cy="3423684"/>
          </a:xfrm>
          <a:prstGeom prst="rect">
            <a:avLst/>
          </a:prstGeom>
        </p:spPr>
      </p:pic>
    </p:spTree>
    <p:extLst>
      <p:ext uri="{BB962C8B-B14F-4D97-AF65-F5344CB8AC3E}">
        <p14:creationId xmlns:p14="http://schemas.microsoft.com/office/powerpoint/2010/main" val="262070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7C53D5-86DD-E737-B226-EAD5985919FA}"/>
            </a:ext>
          </a:extLst>
        </p:cNvPr>
        <p:cNvGrpSpPr/>
        <p:nvPr/>
      </p:nvGrpSpPr>
      <p:grpSpPr>
        <a:xfrm>
          <a:off x="0" y="0"/>
          <a:ext cx="0" cy="0"/>
          <a:chOff x="0" y="0"/>
          <a:chExt cx="0" cy="0"/>
        </a:xfrm>
      </p:grpSpPr>
      <p:sp>
        <p:nvSpPr>
          <p:cNvPr id="5129" name="Rectangle 5128">
            <a:extLst>
              <a:ext uri="{FF2B5EF4-FFF2-40B4-BE49-F238E27FC236}">
                <a16:creationId xmlns:a16="http://schemas.microsoft.com/office/drawing/2014/main" id="{2DFDE85D-C927-919D-277C-3C080092AC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399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3C0BB9CB-AE61-27B6-9FF9-3397F13FB4F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black and white sign with white text&#10;&#10;Description automatically generated">
            <a:extLst>
              <a:ext uri="{FF2B5EF4-FFF2-40B4-BE49-F238E27FC236}">
                <a16:creationId xmlns:a16="http://schemas.microsoft.com/office/drawing/2014/main" id="{92D5C180-2454-CD38-6E44-860C7841A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pic>
        <p:nvPicPr>
          <p:cNvPr id="10" name="Picture 2" descr="Tips on Healthy Family Living - YouthZone">
            <a:extLst>
              <a:ext uri="{FF2B5EF4-FFF2-40B4-BE49-F238E27FC236}">
                <a16:creationId xmlns:a16="http://schemas.microsoft.com/office/drawing/2014/main" id="{79C50116-DFAC-8E69-2845-F156A9DB1F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45" t="7385" r="33598" b="64123"/>
          <a:stretch/>
        </p:blipFill>
        <p:spPr bwMode="auto">
          <a:xfrm>
            <a:off x="549947" y="525046"/>
            <a:ext cx="793268" cy="17180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ps on Healthy Family Living - YouthZone">
            <a:extLst>
              <a:ext uri="{FF2B5EF4-FFF2-40B4-BE49-F238E27FC236}">
                <a16:creationId xmlns:a16="http://schemas.microsoft.com/office/drawing/2014/main" id="{4A675966-39B4-B627-4486-390F143428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69" t="82781" r="18445" b="11291"/>
          <a:stretch/>
        </p:blipFill>
        <p:spPr bwMode="auto">
          <a:xfrm>
            <a:off x="1639606" y="746279"/>
            <a:ext cx="2953659" cy="2825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E06C6B-A9F2-6C74-888A-EBAE89BC00BA}"/>
              </a:ext>
            </a:extLst>
          </p:cNvPr>
          <p:cNvPicPr>
            <a:picLocks noChangeAspect="1"/>
          </p:cNvPicPr>
          <p:nvPr/>
        </p:nvPicPr>
        <p:blipFill rotWithShape="1">
          <a:blip r:embed="rId5"/>
          <a:srcRect l="5079" t="44806" r="3728" b="3059"/>
          <a:stretch/>
        </p:blipFill>
        <p:spPr>
          <a:xfrm>
            <a:off x="1639606" y="1113539"/>
            <a:ext cx="6123787" cy="4531990"/>
          </a:xfrm>
          <a:prstGeom prst="rect">
            <a:avLst/>
          </a:prstGeom>
        </p:spPr>
      </p:pic>
      <p:pic>
        <p:nvPicPr>
          <p:cNvPr id="3" name="Content Placeholder 6" descr="A picture containing text, LEGO, toy">
            <a:extLst>
              <a:ext uri="{FF2B5EF4-FFF2-40B4-BE49-F238E27FC236}">
                <a16:creationId xmlns:a16="http://schemas.microsoft.com/office/drawing/2014/main" id="{79B803E0-177D-8146-1FEA-0FEA405F1E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4504" y="1585840"/>
            <a:ext cx="3863337" cy="2897503"/>
          </a:xfrm>
          <a:prstGeom prst="rect">
            <a:avLst/>
          </a:prstGeom>
        </p:spPr>
      </p:pic>
    </p:spTree>
    <p:extLst>
      <p:ext uri="{BB962C8B-B14F-4D97-AF65-F5344CB8AC3E}">
        <p14:creationId xmlns:p14="http://schemas.microsoft.com/office/powerpoint/2010/main" val="4119756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eople drinking">
            <a:extLst>
              <a:ext uri="{FF2B5EF4-FFF2-40B4-BE49-F238E27FC236}">
                <a16:creationId xmlns:a16="http://schemas.microsoft.com/office/drawing/2014/main" id="{DFBB810E-D127-9F2D-0E08-8295A536494A}"/>
              </a:ext>
            </a:extLst>
          </p:cNvPr>
          <p:cNvPicPr>
            <a:picLocks noChangeAspect="1"/>
          </p:cNvPicPr>
          <p:nvPr/>
        </p:nvPicPr>
        <p:blipFill rotWithShape="1">
          <a:blip r:embed="rId3">
            <a:extLst>
              <a:ext uri="{28A0092B-C50C-407E-A947-70E740481C1C}">
                <a14:useLocalDpi xmlns:a14="http://schemas.microsoft.com/office/drawing/2010/main" val="0"/>
              </a:ext>
            </a:extLst>
          </a:blip>
          <a:srcRect l="25054" r="29614" b="-1"/>
          <a:stretch/>
        </p:blipFill>
        <p:spPr>
          <a:xfrm flipH="1">
            <a:off x="7421526" y="10"/>
            <a:ext cx="477047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TextBox 12">
            <a:extLst>
              <a:ext uri="{FF2B5EF4-FFF2-40B4-BE49-F238E27FC236}">
                <a16:creationId xmlns:a16="http://schemas.microsoft.com/office/drawing/2014/main" id="{A17C6B8A-84D5-DF21-D56E-155CF85ABCFA}"/>
              </a:ext>
            </a:extLst>
          </p:cNvPr>
          <p:cNvSpPr txBox="1"/>
          <p:nvPr/>
        </p:nvSpPr>
        <p:spPr>
          <a:xfrm>
            <a:off x="552995" y="3279515"/>
            <a:ext cx="6004647" cy="2061558"/>
          </a:xfrm>
          <a:prstGeom prst="rect">
            <a:avLst/>
          </a:prstGeom>
        </p:spPr>
        <p:txBody>
          <a:bodyPr vert="horz" lIns="91440" tIns="45720" rIns="91440" bIns="45720" rtlCol="0">
            <a:normAutofit/>
          </a:bodyPr>
          <a:lstStyle/>
          <a:p>
            <a:pPr fontAlgn="base">
              <a:spcBef>
                <a:spcPct val="0"/>
              </a:spcBef>
              <a:spcAft>
                <a:spcPts val="600"/>
              </a:spcAft>
            </a:pPr>
            <a:r>
              <a:rPr lang="en-US" altLang="en-US" sz="2400" dirty="0">
                <a:solidFill>
                  <a:srgbClr val="5B6770"/>
                </a:solidFill>
                <a:latin typeface="Helvetica Light" panose="020B0403020202020204" pitchFamily="34" charset="0"/>
              </a:rPr>
              <a:t>Most of us eat and drink too much added sugars, which can lead to weight gain and other health concerns. Sugary drinks are the leading source of added sugars in the American diet.</a:t>
            </a:r>
          </a:p>
        </p:txBody>
      </p:sp>
      <p:pic>
        <p:nvPicPr>
          <p:cNvPr id="4" name="Picture 2" descr="Tips on Healthy Family Living - YouthZone">
            <a:extLst>
              <a:ext uri="{FF2B5EF4-FFF2-40B4-BE49-F238E27FC236}">
                <a16:creationId xmlns:a16="http://schemas.microsoft.com/office/drawing/2014/main" id="{523B25AB-7F24-6876-0358-8691AE9BCB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381" t="8165" r="11257" b="63960"/>
          <a:stretch/>
        </p:blipFill>
        <p:spPr bwMode="auto">
          <a:xfrm>
            <a:off x="552995" y="1042651"/>
            <a:ext cx="1192653" cy="1722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ips on Healthy Family Living - YouthZone">
            <a:extLst>
              <a:ext uri="{FF2B5EF4-FFF2-40B4-BE49-F238E27FC236}">
                <a16:creationId xmlns:a16="http://schemas.microsoft.com/office/drawing/2014/main" id="{DC43B361-6C3C-E167-F7C6-5B65639995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37" t="90676" r="1926" b="3062"/>
          <a:stretch/>
        </p:blipFill>
        <p:spPr bwMode="auto">
          <a:xfrm>
            <a:off x="2000481" y="1741323"/>
            <a:ext cx="3980389" cy="3247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sign&#10;&#10;Description automatically generated">
            <a:extLst>
              <a:ext uri="{FF2B5EF4-FFF2-40B4-BE49-F238E27FC236}">
                <a16:creationId xmlns:a16="http://schemas.microsoft.com/office/drawing/2014/main" id="{17521BA9-2FA4-2460-451E-35E85DE1FC75}"/>
              </a:ext>
            </a:extLst>
          </p:cNvPr>
          <p:cNvPicPr>
            <a:picLocks noChangeAspect="1"/>
          </p:cNvPicPr>
          <p:nvPr/>
        </p:nvPicPr>
        <p:blipFill>
          <a:blip r:embed="rId5"/>
          <a:stretch>
            <a:fillRect/>
          </a:stretch>
        </p:blipFill>
        <p:spPr>
          <a:xfrm>
            <a:off x="552995" y="6166206"/>
            <a:ext cx="2179319" cy="357750"/>
          </a:xfrm>
          <a:prstGeom prst="rect">
            <a:avLst/>
          </a:prstGeom>
        </p:spPr>
      </p:pic>
    </p:spTree>
    <p:extLst>
      <p:ext uri="{BB962C8B-B14F-4D97-AF65-F5344CB8AC3E}">
        <p14:creationId xmlns:p14="http://schemas.microsoft.com/office/powerpoint/2010/main" val="283697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B2983A-900C-095D-95B7-B6D0017B944C}"/>
              </a:ext>
            </a:extLst>
          </p:cNvPr>
          <p:cNvSpPr txBox="1"/>
          <p:nvPr/>
        </p:nvSpPr>
        <p:spPr>
          <a:xfrm>
            <a:off x="572493" y="238539"/>
            <a:ext cx="11018520" cy="12776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rgbClr val="3999B3"/>
                </a:solidFill>
                <a:latin typeface="Helvetica" pitchFamily="2" charset="0"/>
                <a:ea typeface="+mj-ea"/>
                <a:cs typeface="+mj-cs"/>
              </a:rPr>
              <a:t>Rethink Your Drink</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3999B3">
              <a:alpha val="75000"/>
            </a:srgbClr>
          </a:solidFill>
          <a:ln w="44450" cap="rnd">
            <a:solidFill>
              <a:srgbClr val="3999B3">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E05796-DA08-9F12-54F7-BBFD62108E94}"/>
              </a:ext>
            </a:extLst>
          </p:cNvPr>
          <p:cNvSpPr txBox="1"/>
          <p:nvPr/>
        </p:nvSpPr>
        <p:spPr>
          <a:xfrm>
            <a:off x="572493" y="2071316"/>
            <a:ext cx="6713552" cy="3283284"/>
          </a:xfrm>
          <a:prstGeom prst="rect">
            <a:avLst/>
          </a:prstGeom>
        </p:spPr>
        <p:txBody>
          <a:bodyPr vert="horz" lIns="91440" tIns="45720" rIns="91440" bIns="45720" rtlCol="0" anchor="t">
            <a:normAutofit/>
          </a:bodyPr>
          <a:lstStyle/>
          <a:p>
            <a:pPr fontAlgn="base">
              <a:lnSpc>
                <a:spcPct val="90000"/>
              </a:lnSpc>
              <a:spcBef>
                <a:spcPct val="0"/>
              </a:spcBef>
              <a:spcAft>
                <a:spcPts val="600"/>
              </a:spcAft>
            </a:pPr>
            <a:r>
              <a:rPr lang="en-US" altLang="en-US" sz="2400" b="1" dirty="0">
                <a:solidFill>
                  <a:srgbClr val="3999B3"/>
                </a:solidFill>
                <a:latin typeface="Helvetica" pitchFamily="2" charset="0"/>
              </a:rPr>
              <a:t>What are sugary drinks?</a:t>
            </a:r>
            <a:endParaRPr lang="en-US" altLang="en-US" sz="2000" dirty="0">
              <a:solidFill>
                <a:srgbClr val="5B6770"/>
              </a:solidFill>
              <a:latin typeface="Helvetica Light" panose="020B0403020202020204" pitchFamily="34" charset="0"/>
            </a:endParaRPr>
          </a:p>
          <a:p>
            <a:pPr fontAlgn="base">
              <a:lnSpc>
                <a:spcPct val="90000"/>
              </a:lnSpc>
              <a:spcBef>
                <a:spcPct val="0"/>
              </a:spcBef>
              <a:spcAft>
                <a:spcPts val="600"/>
              </a:spcAft>
            </a:pPr>
            <a:endParaRPr lang="en-US" altLang="en-US" sz="600" dirty="0">
              <a:solidFill>
                <a:srgbClr val="5B6770"/>
              </a:solidFill>
              <a:latin typeface="Helvetica Light" panose="020B0403020202020204" pitchFamily="34" charset="0"/>
            </a:endParaRPr>
          </a:p>
          <a:p>
            <a:pPr fontAlgn="base">
              <a:lnSpc>
                <a:spcPct val="90000"/>
              </a:lnSpc>
              <a:spcBef>
                <a:spcPct val="0"/>
              </a:spcBef>
              <a:spcAft>
                <a:spcPts val="600"/>
              </a:spcAft>
            </a:pPr>
            <a:r>
              <a:rPr lang="en-US" altLang="en-US" sz="2000" dirty="0">
                <a:solidFill>
                  <a:srgbClr val="5B6770"/>
                </a:solidFill>
                <a:latin typeface="Helvetica Light" panose="020B0403020202020204" pitchFamily="34" charset="0"/>
              </a:rPr>
              <a:t>Sugary drinks (also known as sugar-sweetened beverages) are any liquids that are sweetened with added sugars. Beverages such as regular soda (not sugar-free), fruit drinks, sports drinks, energy drinks, sweetened waters, and coffee and tea beverages with added sugars are sugary drinks.</a:t>
            </a:r>
          </a:p>
          <a:p>
            <a:pPr fontAlgn="base">
              <a:lnSpc>
                <a:spcPct val="90000"/>
              </a:lnSpc>
              <a:spcBef>
                <a:spcPct val="0"/>
              </a:spcBef>
              <a:spcAft>
                <a:spcPts val="600"/>
              </a:spcAft>
            </a:pPr>
            <a:endParaRPr lang="en-US" altLang="en-US" sz="2000" dirty="0">
              <a:latin typeface="Helvetica Light" panose="020B0403020202020204" pitchFamily="34" charset="0"/>
            </a:endParaRPr>
          </a:p>
          <a:p>
            <a:pPr fontAlgn="base">
              <a:lnSpc>
                <a:spcPct val="90000"/>
              </a:lnSpc>
              <a:spcBef>
                <a:spcPct val="0"/>
              </a:spcBef>
              <a:spcAft>
                <a:spcPts val="600"/>
              </a:spcAft>
            </a:pPr>
            <a:r>
              <a:rPr lang="en-US" altLang="en-US" sz="1000" dirty="0">
                <a:solidFill>
                  <a:srgbClr val="5B6770"/>
                </a:solidFill>
                <a:latin typeface="Helvetica Light" panose="020B0403020202020204" pitchFamily="34" charset="0"/>
              </a:rPr>
              <a:t>Content source: Division of Nutrition, Physical Activity, and Obesity, National Center for Chronic Disease Prevention and Health Promotion</a:t>
            </a:r>
          </a:p>
        </p:txBody>
      </p:sp>
      <p:pic>
        <p:nvPicPr>
          <p:cNvPr id="5" name="Picture 4" descr="A picture containing fresh&#10;&#10;Description automatically generated">
            <a:extLst>
              <a:ext uri="{FF2B5EF4-FFF2-40B4-BE49-F238E27FC236}">
                <a16:creationId xmlns:a16="http://schemas.microsoft.com/office/drawing/2014/main" id="{7A75187F-5EF8-C7D7-B5C8-A5C1EF8882A8}"/>
              </a:ext>
            </a:extLst>
          </p:cNvPr>
          <p:cNvPicPr>
            <a:picLocks noChangeAspect="1"/>
          </p:cNvPicPr>
          <p:nvPr/>
        </p:nvPicPr>
        <p:blipFill rotWithShape="1">
          <a:blip r:embed="rId3"/>
          <a:srcRect l="650" t="5380" r="-652" b="29655"/>
          <a:stretch/>
        </p:blipFill>
        <p:spPr>
          <a:xfrm>
            <a:off x="7675658" y="2093976"/>
            <a:ext cx="3941064" cy="4096512"/>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020A0439-553C-CDA0-E7E2-8B6FDDF8A4A9}"/>
              </a:ext>
            </a:extLst>
          </p:cNvPr>
          <p:cNvPicPr>
            <a:picLocks noChangeAspect="1"/>
          </p:cNvPicPr>
          <p:nvPr/>
        </p:nvPicPr>
        <p:blipFill>
          <a:blip r:embed="rId4"/>
          <a:stretch>
            <a:fillRect/>
          </a:stretch>
        </p:blipFill>
        <p:spPr>
          <a:xfrm>
            <a:off x="552995" y="6166206"/>
            <a:ext cx="2179319" cy="357750"/>
          </a:xfrm>
          <a:prstGeom prst="rect">
            <a:avLst/>
          </a:prstGeom>
        </p:spPr>
      </p:pic>
    </p:spTree>
    <p:extLst>
      <p:ext uri="{BB962C8B-B14F-4D97-AF65-F5344CB8AC3E}">
        <p14:creationId xmlns:p14="http://schemas.microsoft.com/office/powerpoint/2010/main" val="2044171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EA6A22-66B2-BB52-2B51-15678975AF39}"/>
            </a:ext>
          </a:extLst>
        </p:cNvPr>
        <p:cNvGrpSpPr/>
        <p:nvPr/>
      </p:nvGrpSpPr>
      <p:grpSpPr>
        <a:xfrm>
          <a:off x="0" y="0"/>
          <a:ext cx="0" cy="0"/>
          <a:chOff x="0" y="0"/>
          <a:chExt cx="0" cy="0"/>
        </a:xfrm>
      </p:grpSpPr>
      <p:sp>
        <p:nvSpPr>
          <p:cNvPr id="5129" name="Rectangle 5128">
            <a:extLst>
              <a:ext uri="{FF2B5EF4-FFF2-40B4-BE49-F238E27FC236}">
                <a16:creationId xmlns:a16="http://schemas.microsoft.com/office/drawing/2014/main" id="{34D42906-1B3F-D414-CDFB-17172F8FA9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399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0EFAEBD8-7A27-7306-27FA-C37E194C80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black and white sign with white text&#10;&#10;Description automatically generated">
            <a:extLst>
              <a:ext uri="{FF2B5EF4-FFF2-40B4-BE49-F238E27FC236}">
                <a16:creationId xmlns:a16="http://schemas.microsoft.com/office/drawing/2014/main" id="{BD17E1E9-AE6D-E486-50EF-720BDFBAB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pic>
        <p:nvPicPr>
          <p:cNvPr id="4" name="Picture 2" descr="Sugar Recommendation Healthy Kids and Teens Infographic | EmPOWERED To ...">
            <a:extLst>
              <a:ext uri="{FF2B5EF4-FFF2-40B4-BE49-F238E27FC236}">
                <a16:creationId xmlns:a16="http://schemas.microsoft.com/office/drawing/2014/main" id="{FBDAA588-EA9F-FF67-9CFD-AB96711A3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38" y="340063"/>
            <a:ext cx="6792611" cy="4725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think Your Drink | UPMC Health Plan">
            <a:extLst>
              <a:ext uri="{FF2B5EF4-FFF2-40B4-BE49-F238E27FC236}">
                <a16:creationId xmlns:a16="http://schemas.microsoft.com/office/drawing/2014/main" id="{C18D4CD7-C8B7-C290-65F2-6D643CD500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 t="-58" r="31827" b="27787"/>
          <a:stretch/>
        </p:blipFill>
        <p:spPr bwMode="auto">
          <a:xfrm>
            <a:off x="7740996" y="0"/>
            <a:ext cx="38292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2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up, indoor, glass, vessel&#10;&#10;Description automatically generated">
            <a:extLst>
              <a:ext uri="{FF2B5EF4-FFF2-40B4-BE49-F238E27FC236}">
                <a16:creationId xmlns:a16="http://schemas.microsoft.com/office/drawing/2014/main" id="{7FE375F6-B3D9-F73C-1C44-CEA0112A6ED1}"/>
              </a:ext>
            </a:extLst>
          </p:cNvPr>
          <p:cNvPicPr>
            <a:picLocks noChangeAspect="1"/>
          </p:cNvPicPr>
          <p:nvPr/>
        </p:nvPicPr>
        <p:blipFill rotWithShape="1">
          <a:blip r:embed="rId2"/>
          <a:srcRect t="3751" r="-2" b="42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2" name="Picture 1" descr="A black and white sign with white text&#10;&#10;Description automatically generated">
            <a:extLst>
              <a:ext uri="{FF2B5EF4-FFF2-40B4-BE49-F238E27FC236}">
                <a16:creationId xmlns:a16="http://schemas.microsoft.com/office/drawing/2014/main" id="{F6A4A04A-6B0A-083D-59E5-1E53A59AD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sp>
        <p:nvSpPr>
          <p:cNvPr id="6" name="Content Placeholder 5">
            <a:extLst>
              <a:ext uri="{FF2B5EF4-FFF2-40B4-BE49-F238E27FC236}">
                <a16:creationId xmlns:a16="http://schemas.microsoft.com/office/drawing/2014/main" id="{5C5C6F82-6BF9-1C2E-E6D5-3A5D2E0295AE}"/>
              </a:ext>
            </a:extLst>
          </p:cNvPr>
          <p:cNvSpPr txBox="1">
            <a:spLocks/>
          </p:cNvSpPr>
          <p:nvPr/>
        </p:nvSpPr>
        <p:spPr>
          <a:xfrm>
            <a:off x="5254189" y="2583532"/>
            <a:ext cx="6463314" cy="3672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ct val="0"/>
              </a:spcBef>
              <a:spcAft>
                <a:spcPts val="600"/>
              </a:spcAft>
              <a:buNone/>
            </a:pPr>
            <a:r>
              <a:rPr lang="en-US" altLang="en-US" sz="2000" b="1" dirty="0">
                <a:solidFill>
                  <a:srgbClr val="3999B3"/>
                </a:solidFill>
                <a:latin typeface="Helvetica" pitchFamily="2" charset="0"/>
              </a:rPr>
              <a:t>Choose water (tap, bottled, or sparkling) over sugary drinks.</a:t>
            </a:r>
          </a:p>
          <a:p>
            <a:pPr marL="0" indent="0" fontAlgn="base">
              <a:spcBef>
                <a:spcPct val="0"/>
              </a:spcBef>
              <a:spcAft>
                <a:spcPts val="600"/>
              </a:spcAft>
              <a:buNone/>
            </a:pPr>
            <a:endParaRPr lang="en-US" altLang="en-US" sz="500" b="1" dirty="0">
              <a:solidFill>
                <a:srgbClr val="3999B3"/>
              </a:solidFill>
              <a:latin typeface="Helvetica" pitchFamily="2" charset="0"/>
            </a:endParaRPr>
          </a:p>
          <a:p>
            <a:pPr fontAlgn="base">
              <a:spcBef>
                <a:spcPct val="0"/>
              </a:spcBef>
              <a:spcAft>
                <a:spcPts val="600"/>
              </a:spcAft>
            </a:pPr>
            <a:r>
              <a:rPr lang="en-US" altLang="en-US" sz="1800" dirty="0">
                <a:solidFill>
                  <a:srgbClr val="5B6770"/>
                </a:solidFill>
                <a:latin typeface="Helvetica Light" panose="020B0403020202020204" pitchFamily="34" charset="0"/>
              </a:rPr>
              <a:t>Need more flavor? Add berries or slices of lime, lemon, or cucumber to water.</a:t>
            </a:r>
          </a:p>
          <a:p>
            <a:pPr fontAlgn="base">
              <a:spcBef>
                <a:spcPct val="0"/>
              </a:spcBef>
              <a:spcAft>
                <a:spcPts val="600"/>
              </a:spcAft>
            </a:pPr>
            <a:r>
              <a:rPr lang="en-US" altLang="en-US" sz="1800" dirty="0">
                <a:solidFill>
                  <a:srgbClr val="5B6770"/>
                </a:solidFill>
                <a:latin typeface="Helvetica Light" panose="020B0403020202020204" pitchFamily="34" charset="0"/>
              </a:rPr>
              <a:t>Missing fizzy drinks? Add a splash of 100% juice to plain sparkling water for a refreshing, low-calorie drink.</a:t>
            </a:r>
          </a:p>
          <a:p>
            <a:pPr fontAlgn="base">
              <a:spcBef>
                <a:spcPct val="0"/>
              </a:spcBef>
              <a:spcAft>
                <a:spcPts val="600"/>
              </a:spcAft>
            </a:pPr>
            <a:r>
              <a:rPr lang="en-US" altLang="en-US" sz="1800" dirty="0">
                <a:solidFill>
                  <a:srgbClr val="5B6770"/>
                </a:solidFill>
                <a:latin typeface="Helvetica Light" panose="020B0403020202020204" pitchFamily="34" charset="0"/>
              </a:rPr>
              <a:t>Need help breaking the habit? Don’t stock up on sugary drinks. Instead, keep a jug or bottles of cold water in the fridge.</a:t>
            </a:r>
          </a:p>
          <a:p>
            <a:pPr fontAlgn="base">
              <a:spcBef>
                <a:spcPct val="0"/>
              </a:spcBef>
              <a:spcAft>
                <a:spcPts val="600"/>
              </a:spcAft>
            </a:pPr>
            <a:r>
              <a:rPr lang="en-US" altLang="en-US" sz="1800" dirty="0">
                <a:solidFill>
                  <a:srgbClr val="5B6770"/>
                </a:solidFill>
                <a:latin typeface="Helvetica Light" panose="020B0403020202020204" pitchFamily="34" charset="0"/>
              </a:rPr>
              <a:t>Water just won’t do? Reach for drinks that contain important nutrients such as low fat or fat free milk, fortified milk alternatives, or 100% fruit or vegetable juice first.</a:t>
            </a:r>
          </a:p>
          <a:p>
            <a:pPr marL="0" fontAlgn="base">
              <a:spcBef>
                <a:spcPct val="0"/>
              </a:spcBef>
              <a:spcAft>
                <a:spcPts val="600"/>
              </a:spcAft>
            </a:pPr>
            <a:endParaRPr lang="en-US" altLang="en-US" sz="1700" dirty="0">
              <a:solidFill>
                <a:srgbClr val="5B6770"/>
              </a:solidFill>
              <a:latin typeface="Helvetica Light" panose="020B0403020202020204" pitchFamily="34" charset="0"/>
            </a:endParaRPr>
          </a:p>
        </p:txBody>
      </p:sp>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48779" y="2166766"/>
            <a:ext cx="4243589" cy="18288"/>
          </a:xfrm>
          <a:custGeom>
            <a:avLst/>
            <a:gdLst>
              <a:gd name="connsiteX0" fmla="*/ 0 w 4243589"/>
              <a:gd name="connsiteY0" fmla="*/ 0 h 18288"/>
              <a:gd name="connsiteX1" fmla="*/ 521355 w 4243589"/>
              <a:gd name="connsiteY1" fmla="*/ 0 h 18288"/>
              <a:gd name="connsiteX2" fmla="*/ 1000275 w 4243589"/>
              <a:gd name="connsiteY2" fmla="*/ 0 h 18288"/>
              <a:gd name="connsiteX3" fmla="*/ 1521630 w 4243589"/>
              <a:gd name="connsiteY3" fmla="*/ 0 h 18288"/>
              <a:gd name="connsiteX4" fmla="*/ 2127857 w 4243589"/>
              <a:gd name="connsiteY4" fmla="*/ 0 h 18288"/>
              <a:gd name="connsiteX5" fmla="*/ 2776520 w 4243589"/>
              <a:gd name="connsiteY5" fmla="*/ 0 h 18288"/>
              <a:gd name="connsiteX6" fmla="*/ 3467618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2903827 w 4243589"/>
              <a:gd name="connsiteY10" fmla="*/ 18288 h 18288"/>
              <a:gd name="connsiteX11" fmla="*/ 2212729 w 4243589"/>
              <a:gd name="connsiteY11" fmla="*/ 18288 h 18288"/>
              <a:gd name="connsiteX12" fmla="*/ 1733809 w 4243589"/>
              <a:gd name="connsiteY12" fmla="*/ 18288 h 18288"/>
              <a:gd name="connsiteX13" fmla="*/ 1085146 w 4243589"/>
              <a:gd name="connsiteY13" fmla="*/ 18288 h 18288"/>
              <a:gd name="connsiteX14" fmla="*/ 52135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noFill/>
          <a:ln w="44450" cap="rnd">
            <a:solidFill>
              <a:srgbClr val="5DA5B3"/>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1B50CA-A584-71C6-7C7E-445C9771EF51}"/>
              </a:ext>
            </a:extLst>
          </p:cNvPr>
          <p:cNvSpPr txBox="1"/>
          <p:nvPr/>
        </p:nvSpPr>
        <p:spPr>
          <a:xfrm>
            <a:off x="5138572" y="490653"/>
            <a:ext cx="4834210" cy="146969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rgbClr val="3999B3"/>
                </a:solidFill>
                <a:latin typeface="Helvetica" pitchFamily="2" charset="0"/>
                <a:ea typeface="+mj-ea"/>
                <a:cs typeface="+mj-cs"/>
              </a:rPr>
              <a:t>Tricks To Rethink Your Drink:</a:t>
            </a:r>
            <a:endParaRPr lang="en-US" sz="4200" b="1" dirty="0">
              <a:latin typeface="+mj-lt"/>
              <a:ea typeface="+mj-ea"/>
              <a:cs typeface="+mj-cs"/>
            </a:endParaRPr>
          </a:p>
        </p:txBody>
      </p:sp>
    </p:spTree>
    <p:extLst>
      <p:ext uri="{BB962C8B-B14F-4D97-AF65-F5344CB8AC3E}">
        <p14:creationId xmlns:p14="http://schemas.microsoft.com/office/powerpoint/2010/main" val="3864412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A picture containing text, sign&#10;&#10;Description automatically generated">
            <a:extLst>
              <a:ext uri="{FF2B5EF4-FFF2-40B4-BE49-F238E27FC236}">
                <a16:creationId xmlns:a16="http://schemas.microsoft.com/office/drawing/2014/main" id="{3DBE7B8C-F465-9FE0-1E0A-54912616F952}"/>
              </a:ext>
            </a:extLst>
          </p:cNvPr>
          <p:cNvPicPr>
            <a:picLocks noChangeAspect="1"/>
          </p:cNvPicPr>
          <p:nvPr/>
        </p:nvPicPr>
        <p:blipFill>
          <a:blip r:embed="rId3"/>
          <a:stretch>
            <a:fillRect/>
          </a:stretch>
        </p:blipFill>
        <p:spPr>
          <a:xfrm>
            <a:off x="552995" y="6166206"/>
            <a:ext cx="2179319" cy="357750"/>
          </a:xfrm>
          <a:prstGeom prst="rect">
            <a:avLst/>
          </a:prstGeom>
        </p:spPr>
      </p:pic>
      <p:grpSp>
        <p:nvGrpSpPr>
          <p:cNvPr id="26" name="Group 25">
            <a:extLst>
              <a:ext uri="{FF2B5EF4-FFF2-40B4-BE49-F238E27FC236}">
                <a16:creationId xmlns:a16="http://schemas.microsoft.com/office/drawing/2014/main" id="{7444F735-568B-0ACD-469C-C76F05105FF9}"/>
              </a:ext>
            </a:extLst>
          </p:cNvPr>
          <p:cNvGrpSpPr/>
          <p:nvPr/>
        </p:nvGrpSpPr>
        <p:grpSpPr>
          <a:xfrm>
            <a:off x="447106" y="2745051"/>
            <a:ext cx="11149473" cy="3219930"/>
            <a:chOff x="358770" y="3284953"/>
            <a:chExt cx="11149473" cy="3219930"/>
          </a:xfrm>
        </p:grpSpPr>
        <p:pic>
          <p:nvPicPr>
            <p:cNvPr id="15" name="G Zero" descr="A group of bottles of different flavors&#10;&#10;Description automatically generated">
              <a:extLst>
                <a:ext uri="{FF2B5EF4-FFF2-40B4-BE49-F238E27FC236}">
                  <a16:creationId xmlns:a16="http://schemas.microsoft.com/office/drawing/2014/main" id="{D7287353-79F2-3E9C-FC29-5D0C1A494E2F}"/>
                </a:ext>
              </a:extLst>
            </p:cNvPr>
            <p:cNvPicPr>
              <a:picLocks noChangeAspect="1"/>
            </p:cNvPicPr>
            <p:nvPr/>
          </p:nvPicPr>
          <p:blipFill rotWithShape="1">
            <a:blip r:embed="rId4">
              <a:extLst>
                <a:ext uri="{28A0092B-C50C-407E-A947-70E740481C1C}">
                  <a14:useLocalDpi xmlns:a14="http://schemas.microsoft.com/office/drawing/2010/main" val="0"/>
                </a:ext>
              </a:extLst>
            </a:blip>
            <a:srcRect t="10219" b="11305"/>
            <a:stretch/>
          </p:blipFill>
          <p:spPr>
            <a:xfrm>
              <a:off x="8314122" y="3945276"/>
              <a:ext cx="3194121" cy="2506608"/>
            </a:xfrm>
            <a:prstGeom prst="rect">
              <a:avLst/>
            </a:prstGeom>
          </p:spPr>
        </p:pic>
        <p:pic>
          <p:nvPicPr>
            <p:cNvPr id="23" name="Crystal Light" descr="A bottle of orange drink&#10;&#10;Description automatically generated">
              <a:extLst>
                <a:ext uri="{FF2B5EF4-FFF2-40B4-BE49-F238E27FC236}">
                  <a16:creationId xmlns:a16="http://schemas.microsoft.com/office/drawing/2014/main" id="{6A800D9D-C995-AE56-F390-1F5CE950FE81}"/>
                </a:ext>
              </a:extLst>
            </p:cNvPr>
            <p:cNvPicPr>
              <a:picLocks noChangeAspect="1"/>
            </p:cNvPicPr>
            <p:nvPr/>
          </p:nvPicPr>
          <p:blipFill rotWithShape="1">
            <a:blip r:embed="rId5">
              <a:extLst>
                <a:ext uri="{28A0092B-C50C-407E-A947-70E740481C1C}">
                  <a14:useLocalDpi xmlns:a14="http://schemas.microsoft.com/office/drawing/2010/main" val="0"/>
                </a:ext>
              </a:extLst>
            </a:blip>
            <a:srcRect l="18970" r="18089"/>
            <a:stretch/>
          </p:blipFill>
          <p:spPr>
            <a:xfrm>
              <a:off x="6892293" y="4058547"/>
              <a:ext cx="1421830" cy="2259011"/>
            </a:xfrm>
            <a:prstGeom prst="rect">
              <a:avLst/>
            </a:prstGeom>
          </p:spPr>
        </p:pic>
        <p:pic>
          <p:nvPicPr>
            <p:cNvPr id="4100" name="Pure Leaf" descr="Pure Leaf Herbal Iced Tea, Unsweetened Mango Hibiscus, 18.5 oz Bottle">
              <a:extLst>
                <a:ext uri="{FF2B5EF4-FFF2-40B4-BE49-F238E27FC236}">
                  <a16:creationId xmlns:a16="http://schemas.microsoft.com/office/drawing/2014/main" id="{C59CE574-E27A-B9E5-1E4B-F7CB1F9662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160" r="32581"/>
            <a:stretch/>
          </p:blipFill>
          <p:spPr bwMode="auto">
            <a:xfrm>
              <a:off x="5781426" y="3284953"/>
              <a:ext cx="1034899" cy="3219930"/>
            </a:xfrm>
            <a:prstGeom prst="rect">
              <a:avLst/>
            </a:prstGeom>
            <a:noFill/>
            <a:extLst>
              <a:ext uri="{909E8E84-426E-40DD-AFC4-6F175D3DCCD1}">
                <a14:hiddenFill xmlns:a14="http://schemas.microsoft.com/office/drawing/2010/main">
                  <a:solidFill>
                    <a:srgbClr val="FFFFFF"/>
                  </a:solidFill>
                </a14:hiddenFill>
              </a:ext>
            </a:extLst>
          </p:spPr>
        </p:pic>
        <p:pic>
          <p:nvPicPr>
            <p:cNvPr id="4098" name="Coke Zero" descr="Coca-Cola® Zero Sugar Caffeine Free | Coca-Cola®">
              <a:extLst>
                <a:ext uri="{FF2B5EF4-FFF2-40B4-BE49-F238E27FC236}">
                  <a16:creationId xmlns:a16="http://schemas.microsoft.com/office/drawing/2014/main" id="{D500D647-63F9-E6BB-9B87-9FC443B0EE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77" t="12628" r="10002" b="1294"/>
            <a:stretch/>
          </p:blipFill>
          <p:spPr bwMode="auto">
            <a:xfrm>
              <a:off x="4472899" y="4188291"/>
              <a:ext cx="1232559" cy="2178438"/>
            </a:xfrm>
            <a:prstGeom prst="rect">
              <a:avLst/>
            </a:prstGeom>
            <a:noFill/>
            <a:extLst>
              <a:ext uri="{909E8E84-426E-40DD-AFC4-6F175D3DCCD1}">
                <a14:hiddenFill xmlns:a14="http://schemas.microsoft.com/office/drawing/2010/main">
                  <a:solidFill>
                    <a:srgbClr val="FFFFFF"/>
                  </a:solidFill>
                </a14:hiddenFill>
              </a:ext>
            </a:extLst>
          </p:spPr>
        </p:pic>
        <p:pic>
          <p:nvPicPr>
            <p:cNvPr id="17" name="Mio" descr="A white and yellow bottle of lemonade&#10;&#10;Description automatically generated">
              <a:extLst>
                <a:ext uri="{FF2B5EF4-FFF2-40B4-BE49-F238E27FC236}">
                  <a16:creationId xmlns:a16="http://schemas.microsoft.com/office/drawing/2014/main" id="{EA11F7CC-8170-C9F0-EE95-B25A4048BDA2}"/>
                </a:ext>
              </a:extLst>
            </p:cNvPr>
            <p:cNvPicPr>
              <a:picLocks noChangeAspect="1"/>
            </p:cNvPicPr>
            <p:nvPr/>
          </p:nvPicPr>
          <p:blipFill rotWithShape="1">
            <a:blip r:embed="rId8">
              <a:extLst>
                <a:ext uri="{28A0092B-C50C-407E-A947-70E740481C1C}">
                  <a14:useLocalDpi xmlns:a14="http://schemas.microsoft.com/office/drawing/2010/main" val="0"/>
                </a:ext>
              </a:extLst>
            </a:blip>
            <a:srcRect l="15866" r="14149"/>
            <a:stretch/>
          </p:blipFill>
          <p:spPr>
            <a:xfrm>
              <a:off x="3051424" y="4488230"/>
              <a:ext cx="1345507" cy="1922558"/>
            </a:xfrm>
            <a:prstGeom prst="rect">
              <a:avLst/>
            </a:prstGeom>
          </p:spPr>
        </p:pic>
        <p:pic>
          <p:nvPicPr>
            <p:cNvPr id="21" name="Humm" descr="A group of cans of kombucha tea&#10;&#10;Description automatically generated">
              <a:extLst>
                <a:ext uri="{FF2B5EF4-FFF2-40B4-BE49-F238E27FC236}">
                  <a16:creationId xmlns:a16="http://schemas.microsoft.com/office/drawing/2014/main" id="{22A062A8-C2F7-99E0-976B-02B089B359EF}"/>
                </a:ext>
              </a:extLst>
            </p:cNvPr>
            <p:cNvPicPr>
              <a:picLocks noChangeAspect="1"/>
            </p:cNvPicPr>
            <p:nvPr/>
          </p:nvPicPr>
          <p:blipFill rotWithShape="1">
            <a:blip r:embed="rId9">
              <a:extLst>
                <a:ext uri="{28A0092B-C50C-407E-A947-70E740481C1C}">
                  <a14:useLocalDpi xmlns:a14="http://schemas.microsoft.com/office/drawing/2010/main" val="0"/>
                </a:ext>
              </a:extLst>
            </a:blip>
            <a:srcRect l="72776" t="3739" r="1589" b="5639"/>
            <a:stretch/>
          </p:blipFill>
          <p:spPr>
            <a:xfrm>
              <a:off x="1743265" y="3770615"/>
              <a:ext cx="1231837" cy="2681269"/>
            </a:xfrm>
            <a:prstGeom prst="rect">
              <a:avLst/>
            </a:prstGeom>
          </p:spPr>
        </p:pic>
        <p:pic>
          <p:nvPicPr>
            <p:cNvPr id="25" name="Uncle Matt's" descr="A bottle of strawberry lemonade&#10;&#10;Description automatically generated">
              <a:extLst>
                <a:ext uri="{FF2B5EF4-FFF2-40B4-BE49-F238E27FC236}">
                  <a16:creationId xmlns:a16="http://schemas.microsoft.com/office/drawing/2014/main" id="{AB73B353-60AF-678D-4FC1-A8E463796A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770" y="3729519"/>
              <a:ext cx="1415710" cy="2681269"/>
            </a:xfrm>
            <a:prstGeom prst="rect">
              <a:avLst/>
            </a:prstGeom>
          </p:spPr>
        </p:pic>
      </p:grpSp>
      <p:sp>
        <p:nvSpPr>
          <p:cNvPr id="3" name="TextBox 2">
            <a:extLst>
              <a:ext uri="{FF2B5EF4-FFF2-40B4-BE49-F238E27FC236}">
                <a16:creationId xmlns:a16="http://schemas.microsoft.com/office/drawing/2014/main" id="{412E8952-EF17-4B9A-70B3-492A5A9B4A8C}"/>
              </a:ext>
            </a:extLst>
          </p:cNvPr>
          <p:cNvSpPr txBox="1"/>
          <p:nvPr/>
        </p:nvSpPr>
        <p:spPr>
          <a:xfrm>
            <a:off x="535444" y="1960639"/>
            <a:ext cx="10972799" cy="7844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000" dirty="0">
                <a:solidFill>
                  <a:srgbClr val="5B6770"/>
                </a:solidFill>
                <a:latin typeface="Helvetica Light" panose="020B0403020202020204" pitchFamily="34" charset="0"/>
              </a:rPr>
              <a:t>Here are some zero sugar or no sugar added beverages, but don’t forget to drink water often. Avoid caffeinated drinks as much as possible.</a:t>
            </a:r>
          </a:p>
        </p:txBody>
      </p:sp>
      <p:sp>
        <p:nvSpPr>
          <p:cNvPr id="13" name="sketchy line">
            <a:extLst>
              <a:ext uri="{FF2B5EF4-FFF2-40B4-BE49-F238E27FC236}">
                <a16:creationId xmlns:a16="http://schemas.microsoft.com/office/drawing/2014/main" id="{5C3492A8-CD6F-8B09-6AF1-6E06190BAA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3999B3">
              <a:alpha val="75000"/>
            </a:srgbClr>
          </a:solidFill>
          <a:ln w="44450" cap="rnd">
            <a:solidFill>
              <a:srgbClr val="3999B3">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6CF337-AAF3-7648-0A03-D5552B06D188}"/>
              </a:ext>
            </a:extLst>
          </p:cNvPr>
          <p:cNvSpPr txBox="1"/>
          <p:nvPr/>
        </p:nvSpPr>
        <p:spPr>
          <a:xfrm>
            <a:off x="572493" y="447212"/>
            <a:ext cx="11119498" cy="97352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dirty="0">
                <a:solidFill>
                  <a:srgbClr val="3999B3"/>
                </a:solidFill>
                <a:latin typeface="Helvetica" pitchFamily="2" charset="0"/>
                <a:ea typeface="+mj-ea"/>
                <a:cs typeface="+mj-cs"/>
              </a:rPr>
              <a:t>Zero Sugar or No Sugar Added Drink Options</a:t>
            </a:r>
          </a:p>
        </p:txBody>
      </p:sp>
    </p:spTree>
    <p:extLst>
      <p:ext uri="{BB962C8B-B14F-4D97-AF65-F5344CB8AC3E}">
        <p14:creationId xmlns:p14="http://schemas.microsoft.com/office/powerpoint/2010/main" val="1808524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8DB64-F6D4-E557-D201-BF85398E937D}"/>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rgbClr val="3999B3"/>
                </a:solidFill>
                <a:latin typeface="Helvetica" pitchFamily="2" charset="0"/>
                <a:ea typeface="+mj-ea"/>
                <a:cs typeface="+mj-cs"/>
              </a:rPr>
              <a:t>Objectives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rgbClr val="3999B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5">
            <a:extLst>
              <a:ext uri="{FF2B5EF4-FFF2-40B4-BE49-F238E27FC236}">
                <a16:creationId xmlns:a16="http://schemas.microsoft.com/office/drawing/2014/main" id="{A95DF04A-8FA7-0A8A-74FE-E4A2B5FB44E1}"/>
              </a:ext>
            </a:extLst>
          </p:cNvPr>
          <p:cNvSpPr txBox="1">
            <a:spLocks/>
          </p:cNvSpPr>
          <p:nvPr/>
        </p:nvSpPr>
        <p:spPr>
          <a:xfrm>
            <a:off x="5379012" y="517417"/>
            <a:ext cx="6224335" cy="5431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165"/>
            <a:r>
              <a:rPr lang="en-US" sz="2000" dirty="0">
                <a:solidFill>
                  <a:srgbClr val="5B6770"/>
                </a:solidFill>
                <a:latin typeface="Helvetica Light" panose="020B0403020202020204" pitchFamily="34" charset="0"/>
              </a:rPr>
              <a:t>Define 5-2-1-0 Healthy Lifestyles</a:t>
            </a:r>
          </a:p>
          <a:p>
            <a:pPr marL="304165"/>
            <a:r>
              <a:rPr lang="en-US" sz="2000" dirty="0">
                <a:solidFill>
                  <a:srgbClr val="5B6770"/>
                </a:solidFill>
                <a:latin typeface="Helvetica Light" panose="020B0403020202020204" pitchFamily="34" charset="0"/>
              </a:rPr>
              <a:t>Ways to be healthy together </a:t>
            </a:r>
          </a:p>
          <a:p>
            <a:pPr marL="304165"/>
            <a:r>
              <a:rPr lang="en-US" sz="2000" dirty="0">
                <a:solidFill>
                  <a:srgbClr val="5B6770"/>
                </a:solidFill>
                <a:latin typeface="Helvetica Light" panose="020B0403020202020204" pitchFamily="34" charset="0"/>
              </a:rPr>
              <a:t>Meal planning to increase whole fruits and vegetables</a:t>
            </a:r>
          </a:p>
          <a:p>
            <a:pPr marL="304165"/>
            <a:r>
              <a:rPr lang="en-US" sz="2000" dirty="0">
                <a:solidFill>
                  <a:srgbClr val="5B6770"/>
                </a:solidFill>
                <a:latin typeface="Helvetica Light" panose="020B0403020202020204" pitchFamily="34" charset="0"/>
              </a:rPr>
              <a:t>Understanding portion sizes</a:t>
            </a:r>
          </a:p>
          <a:p>
            <a:pPr marL="304165"/>
            <a:r>
              <a:rPr lang="en-US" sz="2000" dirty="0">
                <a:solidFill>
                  <a:srgbClr val="5B6770"/>
                </a:solidFill>
                <a:latin typeface="Helvetica Light" panose="020B0403020202020204" pitchFamily="34" charset="0"/>
              </a:rPr>
              <a:t>Brainstorm ideas to limit screen time.</a:t>
            </a:r>
          </a:p>
          <a:p>
            <a:pPr marL="304165"/>
            <a:r>
              <a:rPr lang="en-US" sz="2000" dirty="0">
                <a:solidFill>
                  <a:srgbClr val="5B6770"/>
                </a:solidFill>
                <a:latin typeface="Helvetica Light" panose="020B0403020202020204" pitchFamily="34" charset="0"/>
              </a:rPr>
              <a:t>Rethink your drink - discuss how beverages effect weight</a:t>
            </a:r>
          </a:p>
          <a:p>
            <a:pPr marL="304165"/>
            <a:r>
              <a:rPr lang="en-US" sz="2000" dirty="0">
                <a:solidFill>
                  <a:srgbClr val="5B6770"/>
                </a:solidFill>
                <a:latin typeface="Helvetica Light" panose="020B0403020202020204" pitchFamily="34" charset="0"/>
              </a:rPr>
              <a:t>Explore ways to incorporate physical activity/exercise into daily routine</a:t>
            </a:r>
          </a:p>
          <a:p>
            <a:pPr marL="304165"/>
            <a:r>
              <a:rPr lang="en-US" sz="2000" dirty="0">
                <a:solidFill>
                  <a:srgbClr val="5B6770"/>
                </a:solidFill>
                <a:latin typeface="Helvetica Light" panose="020B0403020202020204" pitchFamily="34" charset="0"/>
              </a:rPr>
              <a:t>Goal setting to stay motivated and make positive changes</a:t>
            </a:r>
          </a:p>
        </p:txBody>
      </p:sp>
      <p:pic>
        <p:nvPicPr>
          <p:cNvPr id="12" name="Picture 11" descr="A picture containing text, sign&#10;&#10;Description automatically generated">
            <a:extLst>
              <a:ext uri="{FF2B5EF4-FFF2-40B4-BE49-F238E27FC236}">
                <a16:creationId xmlns:a16="http://schemas.microsoft.com/office/drawing/2014/main" id="{F4D0A201-CE86-1373-21AD-1485D3BD6386}"/>
              </a:ext>
            </a:extLst>
          </p:cNvPr>
          <p:cNvPicPr>
            <a:picLocks noChangeAspect="1"/>
          </p:cNvPicPr>
          <p:nvPr/>
        </p:nvPicPr>
        <p:blipFill>
          <a:blip r:embed="rId2"/>
          <a:stretch>
            <a:fillRect/>
          </a:stretch>
        </p:blipFill>
        <p:spPr>
          <a:xfrm>
            <a:off x="552995" y="6166206"/>
            <a:ext cx="2179319" cy="357750"/>
          </a:xfrm>
          <a:prstGeom prst="rect">
            <a:avLst/>
          </a:prstGeom>
        </p:spPr>
      </p:pic>
    </p:spTree>
    <p:extLst>
      <p:ext uri="{BB962C8B-B14F-4D97-AF65-F5344CB8AC3E}">
        <p14:creationId xmlns:p14="http://schemas.microsoft.com/office/powerpoint/2010/main" val="3724623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Much Caffeine In Refresher Starbucks - Que's Espresso">
            <a:extLst>
              <a:ext uri="{FF2B5EF4-FFF2-40B4-BE49-F238E27FC236}">
                <a16:creationId xmlns:a16="http://schemas.microsoft.com/office/drawing/2014/main" id="{D5CC8525-4789-78FF-E119-80843A8F2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478" y="334044"/>
            <a:ext cx="4504843" cy="5631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56C633-D98A-944A-3862-79DCDFB1C9FD}"/>
              </a:ext>
            </a:extLst>
          </p:cNvPr>
          <p:cNvSpPr txBox="1"/>
          <p:nvPr/>
        </p:nvSpPr>
        <p:spPr>
          <a:xfrm>
            <a:off x="363248" y="339771"/>
            <a:ext cx="1907341" cy="4462760"/>
          </a:xfrm>
          <a:prstGeom prst="rect">
            <a:avLst/>
          </a:prstGeom>
          <a:noFill/>
        </p:spPr>
        <p:txBody>
          <a:bodyPr wrap="square">
            <a:spAutoFit/>
          </a:bodyPr>
          <a:lstStyle/>
          <a:p>
            <a:pPr algn="l"/>
            <a:r>
              <a:rPr lang="en-US" sz="2400" b="1" i="0" dirty="0">
                <a:solidFill>
                  <a:srgbClr val="3999B3"/>
                </a:solidFill>
                <a:effectLst/>
                <a:latin typeface="Helvetica" panose="020B0604020202020204" pitchFamily="34" charset="0"/>
                <a:cs typeface="Helvetica" panose="020B0604020202020204" pitchFamily="34" charset="0"/>
              </a:rPr>
              <a:t>At </a:t>
            </a:r>
            <a:r>
              <a:rPr lang="en-US" sz="2400" b="1" dirty="0">
                <a:solidFill>
                  <a:srgbClr val="3999B3"/>
                </a:solidFill>
                <a:latin typeface="Helvetica" panose="020B0604020202020204" pitchFamily="34" charset="0"/>
                <a:cs typeface="Helvetica" panose="020B0604020202020204" pitchFamily="34" charset="0"/>
              </a:rPr>
              <a:t>what age </a:t>
            </a:r>
          </a:p>
          <a:p>
            <a:pPr algn="l"/>
            <a:r>
              <a:rPr lang="en-US" sz="2400" b="1" dirty="0">
                <a:solidFill>
                  <a:srgbClr val="3999B3"/>
                </a:solidFill>
                <a:latin typeface="Helvetica" panose="020B0604020202020204" pitchFamily="34" charset="0"/>
                <a:cs typeface="Helvetica" panose="020B0604020202020204" pitchFamily="34" charset="0"/>
              </a:rPr>
              <a:t>is caffeine okay?</a:t>
            </a:r>
            <a:r>
              <a:rPr lang="en-US" sz="2400" b="1" i="0" dirty="0">
                <a:solidFill>
                  <a:srgbClr val="3999B3"/>
                </a:solidFill>
                <a:effectLst/>
                <a:latin typeface="Helvetica" panose="020B0604020202020204" pitchFamily="34" charset="0"/>
                <a:cs typeface="Helvetica" panose="020B0604020202020204" pitchFamily="34" charset="0"/>
              </a:rPr>
              <a:t> </a:t>
            </a:r>
          </a:p>
          <a:p>
            <a:pPr algn="l"/>
            <a:endParaRPr lang="en-US" sz="1400" i="0" dirty="0">
              <a:solidFill>
                <a:schemeClr val="bg2">
                  <a:lumMod val="50000"/>
                </a:schemeClr>
              </a:solidFill>
              <a:effectLst/>
              <a:latin typeface="Helvetica Light" panose="020B0403020202020204"/>
            </a:endParaRPr>
          </a:p>
          <a:p>
            <a:pPr algn="l"/>
            <a:r>
              <a:rPr lang="en-US" i="0" dirty="0">
                <a:solidFill>
                  <a:schemeClr val="bg2">
                    <a:lumMod val="50000"/>
                  </a:schemeClr>
                </a:solidFill>
                <a:effectLst/>
                <a:latin typeface="Helvetica Light" panose="020B0403020202020204"/>
              </a:rPr>
              <a:t>No amount of caffeine is proven safe for kids 12 and under. And teens should consume </a:t>
            </a:r>
          </a:p>
          <a:p>
            <a:pPr algn="l"/>
            <a:r>
              <a:rPr lang="en-US" b="1" u="sng" dirty="0">
                <a:solidFill>
                  <a:schemeClr val="bg2">
                    <a:lumMod val="50000"/>
                  </a:schemeClr>
                </a:solidFill>
                <a:effectLst/>
                <a:latin typeface="Helvetica" pitchFamily="2" charset="0"/>
              </a:rPr>
              <a:t>no more than 100 milligrams</a:t>
            </a:r>
            <a:r>
              <a:rPr lang="en-US" b="1" dirty="0">
                <a:solidFill>
                  <a:schemeClr val="bg2">
                    <a:lumMod val="50000"/>
                  </a:schemeClr>
                </a:solidFill>
                <a:effectLst/>
                <a:latin typeface="Helvetica" pitchFamily="2" charset="0"/>
              </a:rPr>
              <a:t> </a:t>
            </a:r>
            <a:r>
              <a:rPr lang="en-US" i="0" dirty="0">
                <a:solidFill>
                  <a:schemeClr val="bg2">
                    <a:lumMod val="50000"/>
                  </a:schemeClr>
                </a:solidFill>
                <a:effectLst/>
                <a:latin typeface="Helvetica Light" panose="020B0403020202020204"/>
              </a:rPr>
              <a:t>of caffeine per day</a:t>
            </a:r>
            <a:r>
              <a:rPr lang="en-US" sz="1400" dirty="0">
                <a:solidFill>
                  <a:schemeClr val="bg2">
                    <a:lumMod val="50000"/>
                  </a:schemeClr>
                </a:solidFill>
                <a:latin typeface="Helvetica Light" panose="020B0403020202020204"/>
              </a:rPr>
              <a:t>.</a:t>
            </a:r>
            <a:endParaRPr lang="en-US" sz="1400" i="0" dirty="0">
              <a:solidFill>
                <a:schemeClr val="bg2">
                  <a:lumMod val="50000"/>
                </a:schemeClr>
              </a:solidFill>
              <a:effectLst/>
              <a:latin typeface="Helvetica Light" panose="020B0403020202020204"/>
            </a:endParaRPr>
          </a:p>
        </p:txBody>
      </p:sp>
      <p:sp>
        <p:nvSpPr>
          <p:cNvPr id="5" name="TextBox 4">
            <a:extLst>
              <a:ext uri="{FF2B5EF4-FFF2-40B4-BE49-F238E27FC236}">
                <a16:creationId xmlns:a16="http://schemas.microsoft.com/office/drawing/2014/main" id="{29E2AC79-F063-93AF-556E-DE7E54A2D2C2}"/>
              </a:ext>
            </a:extLst>
          </p:cNvPr>
          <p:cNvSpPr txBox="1"/>
          <p:nvPr/>
        </p:nvSpPr>
        <p:spPr>
          <a:xfrm>
            <a:off x="7301211" y="4504213"/>
            <a:ext cx="4800600" cy="1969770"/>
          </a:xfrm>
          <a:prstGeom prst="rect">
            <a:avLst/>
          </a:prstGeom>
          <a:noFill/>
        </p:spPr>
        <p:txBody>
          <a:bodyPr wrap="square">
            <a:spAutoFit/>
          </a:bodyPr>
          <a:lstStyle/>
          <a:p>
            <a:r>
              <a:rPr lang="en-US" sz="2400" b="1" dirty="0">
                <a:solidFill>
                  <a:srgbClr val="3999B3"/>
                </a:solidFill>
                <a:latin typeface="Helvetica" panose="020B0604020202020204" pitchFamily="34" charset="0"/>
                <a:cs typeface="Helvetica" panose="020B0604020202020204" pitchFamily="34" charset="0"/>
              </a:rPr>
              <a:t>As for energy drinks? </a:t>
            </a:r>
          </a:p>
          <a:p>
            <a:endParaRPr lang="en-US" sz="1400" i="0" dirty="0">
              <a:solidFill>
                <a:schemeClr val="bg2">
                  <a:lumMod val="50000"/>
                </a:schemeClr>
              </a:solidFill>
              <a:effectLst/>
              <a:latin typeface="Helvetica Light" panose="020B0403020202020204"/>
            </a:endParaRPr>
          </a:p>
          <a:p>
            <a:r>
              <a:rPr lang="en-US" sz="1400" i="0" dirty="0">
                <a:solidFill>
                  <a:schemeClr val="bg2">
                    <a:lumMod val="50000"/>
                  </a:schemeClr>
                </a:solidFill>
                <a:effectLst/>
                <a:latin typeface="Helvetica Light" panose="020B0403020202020204"/>
              </a:rPr>
              <a:t>Just say no to them altogether. Because they’re not regulated by the U.S. Food and Drug Administration (FDA), there’s no way to know for sure how much caffeine is really in them, which can be dangerous for kids and adults alike. In fact, the American Academy of Pediatrics says energy drinks aren’t safe for kids, period.</a:t>
            </a:r>
          </a:p>
        </p:txBody>
      </p:sp>
      <p:pic>
        <p:nvPicPr>
          <p:cNvPr id="12" name="Picture 11" descr="A can of energy drink&#10;&#10;Description automatically generated">
            <a:extLst>
              <a:ext uri="{FF2B5EF4-FFF2-40B4-BE49-F238E27FC236}">
                <a16:creationId xmlns:a16="http://schemas.microsoft.com/office/drawing/2014/main" id="{AA37AF31-002A-0DDE-98D7-67356F399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211" y="334044"/>
            <a:ext cx="4630284" cy="393186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BA499688-B998-6E37-E520-708A273C507A}"/>
              </a:ext>
            </a:extLst>
          </p:cNvPr>
          <p:cNvPicPr>
            <a:picLocks noChangeAspect="1"/>
          </p:cNvPicPr>
          <p:nvPr/>
        </p:nvPicPr>
        <p:blipFill>
          <a:blip r:embed="rId4"/>
          <a:stretch>
            <a:fillRect/>
          </a:stretch>
        </p:blipFill>
        <p:spPr>
          <a:xfrm>
            <a:off x="552995" y="6166206"/>
            <a:ext cx="2179319" cy="357750"/>
          </a:xfrm>
          <a:prstGeom prst="rect">
            <a:avLst/>
          </a:prstGeom>
        </p:spPr>
      </p:pic>
    </p:spTree>
    <p:extLst>
      <p:ext uri="{BB962C8B-B14F-4D97-AF65-F5344CB8AC3E}">
        <p14:creationId xmlns:p14="http://schemas.microsoft.com/office/powerpoint/2010/main" val="259891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198F85-23D2-B0EA-9EB5-7518635EFAFF}"/>
              </a:ext>
            </a:extLst>
          </p:cNvPr>
          <p:cNvPicPr>
            <a:picLocks noChangeAspect="1"/>
          </p:cNvPicPr>
          <p:nvPr/>
        </p:nvPicPr>
        <p:blipFill rotWithShape="1">
          <a:blip r:embed="rId2"/>
          <a:srcRect b="10491"/>
          <a:stretch/>
        </p:blipFill>
        <p:spPr>
          <a:xfrm>
            <a:off x="5720080" y="144365"/>
            <a:ext cx="6471920" cy="3523509"/>
          </a:xfrm>
          <a:prstGeom prst="rect">
            <a:avLst/>
          </a:prstGeom>
        </p:spPr>
      </p:pic>
      <p:sp>
        <p:nvSpPr>
          <p:cNvPr id="8" name="Oval 7">
            <a:extLst>
              <a:ext uri="{FF2B5EF4-FFF2-40B4-BE49-F238E27FC236}">
                <a16:creationId xmlns:a16="http://schemas.microsoft.com/office/drawing/2014/main" id="{7F5F301C-BDD2-D063-E279-2BB720CCA02A}"/>
              </a:ext>
            </a:extLst>
          </p:cNvPr>
          <p:cNvSpPr/>
          <p:nvPr/>
        </p:nvSpPr>
        <p:spPr>
          <a:xfrm>
            <a:off x="585014" y="3404984"/>
            <a:ext cx="907842" cy="907842"/>
          </a:xfrm>
          <a:prstGeom prst="ellipse">
            <a:avLst/>
          </a:prstGeom>
          <a:solidFill>
            <a:srgbClr val="3999B3">
              <a:alpha val="35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Person Eating">
            <a:extLst>
              <a:ext uri="{FF2B5EF4-FFF2-40B4-BE49-F238E27FC236}">
                <a16:creationId xmlns:a16="http://schemas.microsoft.com/office/drawing/2014/main" id="{F732D6E2-5A60-7A48-75E9-5F69A3CEE06C}"/>
              </a:ext>
            </a:extLst>
          </p:cNvPr>
          <p:cNvSpPr/>
          <p:nvPr/>
        </p:nvSpPr>
        <p:spPr>
          <a:xfrm>
            <a:off x="775661" y="3595631"/>
            <a:ext cx="526548" cy="52654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9">
            <a:extLst>
              <a:ext uri="{FF2B5EF4-FFF2-40B4-BE49-F238E27FC236}">
                <a16:creationId xmlns:a16="http://schemas.microsoft.com/office/drawing/2014/main" id="{C8F4D754-4FB4-3A67-65DC-CD770600A56C}"/>
              </a:ext>
            </a:extLst>
          </p:cNvPr>
          <p:cNvSpPr/>
          <p:nvPr/>
        </p:nvSpPr>
        <p:spPr>
          <a:xfrm>
            <a:off x="1687394" y="3404984"/>
            <a:ext cx="2139914" cy="907842"/>
          </a:xfrm>
          <a:custGeom>
            <a:avLst/>
            <a:gdLst>
              <a:gd name="connsiteX0" fmla="*/ 0 w 2139914"/>
              <a:gd name="connsiteY0" fmla="*/ 0 h 907842"/>
              <a:gd name="connsiteX1" fmla="*/ 2139914 w 2139914"/>
              <a:gd name="connsiteY1" fmla="*/ 0 h 907842"/>
              <a:gd name="connsiteX2" fmla="*/ 2139914 w 2139914"/>
              <a:gd name="connsiteY2" fmla="*/ 907842 h 907842"/>
              <a:gd name="connsiteX3" fmla="*/ 0 w 2139914"/>
              <a:gd name="connsiteY3" fmla="*/ 907842 h 907842"/>
              <a:gd name="connsiteX4" fmla="*/ 0 w 2139914"/>
              <a:gd name="connsiteY4" fmla="*/ 0 h 9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9914" h="907842">
                <a:moveTo>
                  <a:pt x="0" y="0"/>
                </a:moveTo>
                <a:lnTo>
                  <a:pt x="2139914" y="0"/>
                </a:lnTo>
                <a:lnTo>
                  <a:pt x="2139914" y="907842"/>
                </a:lnTo>
                <a:lnTo>
                  <a:pt x="0" y="907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rgbClr val="5B6770"/>
                </a:solidFill>
                <a:latin typeface="Helvetica Light" panose="020B0403020202020204" pitchFamily="34" charset="0"/>
              </a:rPr>
              <a:t>Identify how often you’re eating away from home, eating takeout, or eating on the go.</a:t>
            </a:r>
          </a:p>
        </p:txBody>
      </p:sp>
      <p:sp>
        <p:nvSpPr>
          <p:cNvPr id="11" name="Oval 10">
            <a:extLst>
              <a:ext uri="{FF2B5EF4-FFF2-40B4-BE49-F238E27FC236}">
                <a16:creationId xmlns:a16="http://schemas.microsoft.com/office/drawing/2014/main" id="{3817CB3F-4551-9DE7-D2D3-3662663D8167}"/>
              </a:ext>
            </a:extLst>
          </p:cNvPr>
          <p:cNvSpPr/>
          <p:nvPr/>
        </p:nvSpPr>
        <p:spPr>
          <a:xfrm>
            <a:off x="4200172" y="3404984"/>
            <a:ext cx="907842" cy="907842"/>
          </a:xfrm>
          <a:prstGeom prst="ellipse">
            <a:avLst/>
          </a:prstGeom>
          <a:solidFill>
            <a:srgbClr val="3999B3">
              <a:alpha val="35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Taco">
            <a:extLst>
              <a:ext uri="{FF2B5EF4-FFF2-40B4-BE49-F238E27FC236}">
                <a16:creationId xmlns:a16="http://schemas.microsoft.com/office/drawing/2014/main" id="{5D74DD94-CE53-28E0-4CB4-84EA064E9231}"/>
              </a:ext>
            </a:extLst>
          </p:cNvPr>
          <p:cNvSpPr/>
          <p:nvPr/>
        </p:nvSpPr>
        <p:spPr>
          <a:xfrm>
            <a:off x="4390818" y="3595631"/>
            <a:ext cx="526548" cy="52654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12">
            <a:extLst>
              <a:ext uri="{FF2B5EF4-FFF2-40B4-BE49-F238E27FC236}">
                <a16:creationId xmlns:a16="http://schemas.microsoft.com/office/drawing/2014/main" id="{BABFAD46-630E-E01C-0329-FA794DEB7B03}"/>
              </a:ext>
            </a:extLst>
          </p:cNvPr>
          <p:cNvSpPr/>
          <p:nvPr/>
        </p:nvSpPr>
        <p:spPr>
          <a:xfrm>
            <a:off x="5302551" y="3404984"/>
            <a:ext cx="2139914" cy="907842"/>
          </a:xfrm>
          <a:custGeom>
            <a:avLst/>
            <a:gdLst>
              <a:gd name="connsiteX0" fmla="*/ 0 w 2139914"/>
              <a:gd name="connsiteY0" fmla="*/ 0 h 907842"/>
              <a:gd name="connsiteX1" fmla="*/ 2139914 w 2139914"/>
              <a:gd name="connsiteY1" fmla="*/ 0 h 907842"/>
              <a:gd name="connsiteX2" fmla="*/ 2139914 w 2139914"/>
              <a:gd name="connsiteY2" fmla="*/ 907842 h 907842"/>
              <a:gd name="connsiteX3" fmla="*/ 0 w 2139914"/>
              <a:gd name="connsiteY3" fmla="*/ 907842 h 907842"/>
              <a:gd name="connsiteX4" fmla="*/ 0 w 2139914"/>
              <a:gd name="connsiteY4" fmla="*/ 0 h 9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9914" h="907842">
                <a:moveTo>
                  <a:pt x="0" y="0"/>
                </a:moveTo>
                <a:lnTo>
                  <a:pt x="2139914" y="0"/>
                </a:lnTo>
                <a:lnTo>
                  <a:pt x="2139914" y="907842"/>
                </a:lnTo>
                <a:lnTo>
                  <a:pt x="0" y="907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rgbClr val="5B6770"/>
                </a:solidFill>
                <a:latin typeface="Helvetica Light" panose="020B0403020202020204" pitchFamily="34" charset="0"/>
              </a:rPr>
              <a:t>Prepare more meals at home as a family with themes like Meatless Mondays, Taco Tuesday, Wok Wednesday, etc.</a:t>
            </a:r>
          </a:p>
        </p:txBody>
      </p:sp>
      <p:sp>
        <p:nvSpPr>
          <p:cNvPr id="14" name="Oval 13">
            <a:extLst>
              <a:ext uri="{FF2B5EF4-FFF2-40B4-BE49-F238E27FC236}">
                <a16:creationId xmlns:a16="http://schemas.microsoft.com/office/drawing/2014/main" id="{3A48DB9A-AEB8-F452-AEDC-CD1B5126F4F7}"/>
              </a:ext>
            </a:extLst>
          </p:cNvPr>
          <p:cNvSpPr/>
          <p:nvPr/>
        </p:nvSpPr>
        <p:spPr>
          <a:xfrm>
            <a:off x="7815329" y="3404984"/>
            <a:ext cx="907842" cy="907842"/>
          </a:xfrm>
          <a:prstGeom prst="ellipse">
            <a:avLst/>
          </a:prstGeom>
          <a:solidFill>
            <a:srgbClr val="3999B3">
              <a:alpha val="35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Grocery bag with solid fill">
            <a:extLst>
              <a:ext uri="{FF2B5EF4-FFF2-40B4-BE49-F238E27FC236}">
                <a16:creationId xmlns:a16="http://schemas.microsoft.com/office/drawing/2014/main" id="{5B07D107-66C9-DD60-EA39-353E634EDD3C}"/>
              </a:ext>
            </a:extLst>
          </p:cNvPr>
          <p:cNvSpPr/>
          <p:nvPr/>
        </p:nvSpPr>
        <p:spPr>
          <a:xfrm>
            <a:off x="8005976" y="3595631"/>
            <a:ext cx="526548" cy="52654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Freeform 15">
            <a:extLst>
              <a:ext uri="{FF2B5EF4-FFF2-40B4-BE49-F238E27FC236}">
                <a16:creationId xmlns:a16="http://schemas.microsoft.com/office/drawing/2014/main" id="{8753A331-88E1-092D-9394-1E64ABE724DF}"/>
              </a:ext>
            </a:extLst>
          </p:cNvPr>
          <p:cNvSpPr/>
          <p:nvPr/>
        </p:nvSpPr>
        <p:spPr>
          <a:xfrm>
            <a:off x="8917709" y="3404984"/>
            <a:ext cx="2023560" cy="907842"/>
          </a:xfrm>
          <a:custGeom>
            <a:avLst/>
            <a:gdLst>
              <a:gd name="connsiteX0" fmla="*/ 0 w 2139914"/>
              <a:gd name="connsiteY0" fmla="*/ 0 h 907842"/>
              <a:gd name="connsiteX1" fmla="*/ 2139914 w 2139914"/>
              <a:gd name="connsiteY1" fmla="*/ 0 h 907842"/>
              <a:gd name="connsiteX2" fmla="*/ 2139914 w 2139914"/>
              <a:gd name="connsiteY2" fmla="*/ 907842 h 907842"/>
              <a:gd name="connsiteX3" fmla="*/ 0 w 2139914"/>
              <a:gd name="connsiteY3" fmla="*/ 907842 h 907842"/>
              <a:gd name="connsiteX4" fmla="*/ 0 w 2139914"/>
              <a:gd name="connsiteY4" fmla="*/ 0 h 9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9914" h="907842">
                <a:moveTo>
                  <a:pt x="0" y="0"/>
                </a:moveTo>
                <a:lnTo>
                  <a:pt x="2139914" y="0"/>
                </a:lnTo>
                <a:lnTo>
                  <a:pt x="2139914" y="907842"/>
                </a:lnTo>
                <a:lnTo>
                  <a:pt x="0" y="907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rgbClr val="5B6770"/>
                </a:solidFill>
                <a:latin typeface="Helvetica Light" panose="020B0403020202020204" pitchFamily="34" charset="0"/>
              </a:rPr>
              <a:t>Add healthier snacks to the weekly grocery list.</a:t>
            </a:r>
          </a:p>
        </p:txBody>
      </p:sp>
      <p:sp>
        <p:nvSpPr>
          <p:cNvPr id="17" name="Oval 16">
            <a:extLst>
              <a:ext uri="{FF2B5EF4-FFF2-40B4-BE49-F238E27FC236}">
                <a16:creationId xmlns:a16="http://schemas.microsoft.com/office/drawing/2014/main" id="{F53E5D3B-4551-E10F-B0F1-7985BA82F8C9}"/>
              </a:ext>
            </a:extLst>
          </p:cNvPr>
          <p:cNvSpPr/>
          <p:nvPr/>
        </p:nvSpPr>
        <p:spPr>
          <a:xfrm>
            <a:off x="585014" y="4818296"/>
            <a:ext cx="907842" cy="907842"/>
          </a:xfrm>
          <a:prstGeom prst="ellipse">
            <a:avLst/>
          </a:prstGeom>
          <a:solidFill>
            <a:srgbClr val="3999B3">
              <a:alpha val="35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Water Bottle with solid fill">
            <a:extLst>
              <a:ext uri="{FF2B5EF4-FFF2-40B4-BE49-F238E27FC236}">
                <a16:creationId xmlns:a16="http://schemas.microsoft.com/office/drawing/2014/main" id="{2683D260-EB8E-AC25-7A81-83153832C521}"/>
              </a:ext>
            </a:extLst>
          </p:cNvPr>
          <p:cNvSpPr/>
          <p:nvPr/>
        </p:nvSpPr>
        <p:spPr>
          <a:xfrm>
            <a:off x="775661" y="5008943"/>
            <a:ext cx="526548" cy="526548"/>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Freeform 18">
            <a:extLst>
              <a:ext uri="{FF2B5EF4-FFF2-40B4-BE49-F238E27FC236}">
                <a16:creationId xmlns:a16="http://schemas.microsoft.com/office/drawing/2014/main" id="{226DE991-BDAE-5C1B-036E-02595D805B24}"/>
              </a:ext>
            </a:extLst>
          </p:cNvPr>
          <p:cNvSpPr/>
          <p:nvPr/>
        </p:nvSpPr>
        <p:spPr>
          <a:xfrm>
            <a:off x="1687394" y="4818296"/>
            <a:ext cx="2139914" cy="907842"/>
          </a:xfrm>
          <a:custGeom>
            <a:avLst/>
            <a:gdLst>
              <a:gd name="connsiteX0" fmla="*/ 0 w 2139914"/>
              <a:gd name="connsiteY0" fmla="*/ 0 h 907842"/>
              <a:gd name="connsiteX1" fmla="*/ 2139914 w 2139914"/>
              <a:gd name="connsiteY1" fmla="*/ 0 h 907842"/>
              <a:gd name="connsiteX2" fmla="*/ 2139914 w 2139914"/>
              <a:gd name="connsiteY2" fmla="*/ 907842 h 907842"/>
              <a:gd name="connsiteX3" fmla="*/ 0 w 2139914"/>
              <a:gd name="connsiteY3" fmla="*/ 907842 h 907842"/>
              <a:gd name="connsiteX4" fmla="*/ 0 w 2139914"/>
              <a:gd name="connsiteY4" fmla="*/ 0 h 9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9914" h="907842">
                <a:moveTo>
                  <a:pt x="0" y="0"/>
                </a:moveTo>
                <a:lnTo>
                  <a:pt x="2139914" y="0"/>
                </a:lnTo>
                <a:lnTo>
                  <a:pt x="2139914" y="907842"/>
                </a:lnTo>
                <a:lnTo>
                  <a:pt x="0" y="907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rgbClr val="5B6770"/>
                </a:solidFill>
                <a:latin typeface="Helvetica Light" panose="020B0403020202020204" pitchFamily="34" charset="0"/>
              </a:rPr>
              <a:t>Pick one new change to your meals or beverages to incorporate this week.</a:t>
            </a:r>
          </a:p>
        </p:txBody>
      </p:sp>
      <p:sp>
        <p:nvSpPr>
          <p:cNvPr id="20" name="Oval 19">
            <a:extLst>
              <a:ext uri="{FF2B5EF4-FFF2-40B4-BE49-F238E27FC236}">
                <a16:creationId xmlns:a16="http://schemas.microsoft.com/office/drawing/2014/main" id="{A7D07F7F-9145-3AD1-B542-64FB3BFA9E5D}"/>
              </a:ext>
            </a:extLst>
          </p:cNvPr>
          <p:cNvSpPr/>
          <p:nvPr/>
        </p:nvSpPr>
        <p:spPr>
          <a:xfrm>
            <a:off x="4200172" y="4818296"/>
            <a:ext cx="907842" cy="907842"/>
          </a:xfrm>
          <a:prstGeom prst="ellipse">
            <a:avLst/>
          </a:prstGeom>
          <a:solidFill>
            <a:srgbClr val="3999B3">
              <a:alpha val="35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20" descr="Skipping Rope with solid fill">
            <a:extLst>
              <a:ext uri="{FF2B5EF4-FFF2-40B4-BE49-F238E27FC236}">
                <a16:creationId xmlns:a16="http://schemas.microsoft.com/office/drawing/2014/main" id="{A7907795-77BB-B051-8CB8-6A2603555CA0}"/>
              </a:ext>
            </a:extLst>
          </p:cNvPr>
          <p:cNvSpPr/>
          <p:nvPr/>
        </p:nvSpPr>
        <p:spPr>
          <a:xfrm>
            <a:off x="4390818" y="5008943"/>
            <a:ext cx="526548" cy="526548"/>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Freeform 21">
            <a:extLst>
              <a:ext uri="{FF2B5EF4-FFF2-40B4-BE49-F238E27FC236}">
                <a16:creationId xmlns:a16="http://schemas.microsoft.com/office/drawing/2014/main" id="{04FAD3FA-1FC1-E384-4030-7373C764501A}"/>
              </a:ext>
            </a:extLst>
          </p:cNvPr>
          <p:cNvSpPr/>
          <p:nvPr/>
        </p:nvSpPr>
        <p:spPr>
          <a:xfrm>
            <a:off x="5302551" y="4818296"/>
            <a:ext cx="2139914" cy="907842"/>
          </a:xfrm>
          <a:custGeom>
            <a:avLst/>
            <a:gdLst>
              <a:gd name="connsiteX0" fmla="*/ 0 w 2139914"/>
              <a:gd name="connsiteY0" fmla="*/ 0 h 907842"/>
              <a:gd name="connsiteX1" fmla="*/ 2139914 w 2139914"/>
              <a:gd name="connsiteY1" fmla="*/ 0 h 907842"/>
              <a:gd name="connsiteX2" fmla="*/ 2139914 w 2139914"/>
              <a:gd name="connsiteY2" fmla="*/ 907842 h 907842"/>
              <a:gd name="connsiteX3" fmla="*/ 0 w 2139914"/>
              <a:gd name="connsiteY3" fmla="*/ 907842 h 907842"/>
              <a:gd name="connsiteX4" fmla="*/ 0 w 2139914"/>
              <a:gd name="connsiteY4" fmla="*/ 0 h 9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9914" h="907842">
                <a:moveTo>
                  <a:pt x="0" y="0"/>
                </a:moveTo>
                <a:lnTo>
                  <a:pt x="2139914" y="0"/>
                </a:lnTo>
                <a:lnTo>
                  <a:pt x="2139914" y="907842"/>
                </a:lnTo>
                <a:lnTo>
                  <a:pt x="0" y="907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rgbClr val="5B6770"/>
                </a:solidFill>
                <a:latin typeface="Helvetica Light" panose="020B0403020202020204" pitchFamily="34" charset="0"/>
              </a:rPr>
              <a:t>Explore various ways the whole family can incorporate more exercise into each day.</a:t>
            </a:r>
          </a:p>
        </p:txBody>
      </p:sp>
      <p:sp>
        <p:nvSpPr>
          <p:cNvPr id="23" name="Oval 22">
            <a:extLst>
              <a:ext uri="{FF2B5EF4-FFF2-40B4-BE49-F238E27FC236}">
                <a16:creationId xmlns:a16="http://schemas.microsoft.com/office/drawing/2014/main" id="{E7869384-4AC4-F3F4-298D-9570DEABDDA7}"/>
              </a:ext>
            </a:extLst>
          </p:cNvPr>
          <p:cNvSpPr/>
          <p:nvPr/>
        </p:nvSpPr>
        <p:spPr>
          <a:xfrm>
            <a:off x="7815329" y="4818296"/>
            <a:ext cx="907842" cy="907842"/>
          </a:xfrm>
          <a:prstGeom prst="ellipse">
            <a:avLst/>
          </a:prstGeom>
          <a:solidFill>
            <a:srgbClr val="3999B3">
              <a:alpha val="35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Rectangle 23" descr="Bullseye">
            <a:extLst>
              <a:ext uri="{FF2B5EF4-FFF2-40B4-BE49-F238E27FC236}">
                <a16:creationId xmlns:a16="http://schemas.microsoft.com/office/drawing/2014/main" id="{7FA9D0C9-A176-DB0E-508C-FADF21FD615D}"/>
              </a:ext>
            </a:extLst>
          </p:cNvPr>
          <p:cNvSpPr/>
          <p:nvPr/>
        </p:nvSpPr>
        <p:spPr>
          <a:xfrm>
            <a:off x="8005976" y="5008943"/>
            <a:ext cx="526548" cy="526548"/>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Freeform 24">
            <a:extLst>
              <a:ext uri="{FF2B5EF4-FFF2-40B4-BE49-F238E27FC236}">
                <a16:creationId xmlns:a16="http://schemas.microsoft.com/office/drawing/2014/main" id="{2851AEEF-04DB-8B6E-22E6-25C6176F1224}"/>
              </a:ext>
            </a:extLst>
          </p:cNvPr>
          <p:cNvSpPr/>
          <p:nvPr/>
        </p:nvSpPr>
        <p:spPr>
          <a:xfrm>
            <a:off x="8917709" y="4818296"/>
            <a:ext cx="2139914" cy="907842"/>
          </a:xfrm>
          <a:custGeom>
            <a:avLst/>
            <a:gdLst>
              <a:gd name="connsiteX0" fmla="*/ 0 w 2139914"/>
              <a:gd name="connsiteY0" fmla="*/ 0 h 907842"/>
              <a:gd name="connsiteX1" fmla="*/ 2139914 w 2139914"/>
              <a:gd name="connsiteY1" fmla="*/ 0 h 907842"/>
              <a:gd name="connsiteX2" fmla="*/ 2139914 w 2139914"/>
              <a:gd name="connsiteY2" fmla="*/ 907842 h 907842"/>
              <a:gd name="connsiteX3" fmla="*/ 0 w 2139914"/>
              <a:gd name="connsiteY3" fmla="*/ 907842 h 907842"/>
              <a:gd name="connsiteX4" fmla="*/ 0 w 2139914"/>
              <a:gd name="connsiteY4" fmla="*/ 0 h 9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9914" h="907842">
                <a:moveTo>
                  <a:pt x="0" y="0"/>
                </a:moveTo>
                <a:lnTo>
                  <a:pt x="2139914" y="0"/>
                </a:lnTo>
                <a:lnTo>
                  <a:pt x="2139914" y="907842"/>
                </a:lnTo>
                <a:lnTo>
                  <a:pt x="0" y="907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rgbClr val="5B6770"/>
                </a:solidFill>
                <a:latin typeface="Helvetica Light" panose="020B0403020202020204" pitchFamily="34" charset="0"/>
              </a:rPr>
              <a:t>Set realistic goals to achieve as a family.</a:t>
            </a:r>
          </a:p>
        </p:txBody>
      </p:sp>
      <p:pic>
        <p:nvPicPr>
          <p:cNvPr id="3" name="Picture 2" descr="A picture containing text, sign&#10;&#10;Description automatically generated">
            <a:extLst>
              <a:ext uri="{FF2B5EF4-FFF2-40B4-BE49-F238E27FC236}">
                <a16:creationId xmlns:a16="http://schemas.microsoft.com/office/drawing/2014/main" id="{FBD3D13D-086E-ABFD-DFF4-247C89FE0927}"/>
              </a:ext>
            </a:extLst>
          </p:cNvPr>
          <p:cNvPicPr>
            <a:picLocks noChangeAspect="1"/>
          </p:cNvPicPr>
          <p:nvPr/>
        </p:nvPicPr>
        <p:blipFill>
          <a:blip r:embed="rId15"/>
          <a:stretch>
            <a:fillRect/>
          </a:stretch>
        </p:blipFill>
        <p:spPr>
          <a:xfrm>
            <a:off x="552995" y="6166206"/>
            <a:ext cx="2179319" cy="357750"/>
          </a:xfrm>
          <a:prstGeom prst="rect">
            <a:avLst/>
          </a:prstGeom>
        </p:spPr>
      </p:pic>
      <p:sp>
        <p:nvSpPr>
          <p:cNvPr id="4" name="TextBox 3">
            <a:extLst>
              <a:ext uri="{FF2B5EF4-FFF2-40B4-BE49-F238E27FC236}">
                <a16:creationId xmlns:a16="http://schemas.microsoft.com/office/drawing/2014/main" id="{30FA5795-CA11-8101-969E-2E12A8036034}"/>
              </a:ext>
            </a:extLst>
          </p:cNvPr>
          <p:cNvSpPr txBox="1"/>
          <p:nvPr/>
        </p:nvSpPr>
        <p:spPr>
          <a:xfrm>
            <a:off x="552995" y="1021599"/>
            <a:ext cx="4405186" cy="1446550"/>
          </a:xfrm>
          <a:prstGeom prst="rect">
            <a:avLst/>
          </a:prstGeom>
          <a:noFill/>
        </p:spPr>
        <p:txBody>
          <a:bodyPr wrap="square">
            <a:spAutoFit/>
          </a:bodyPr>
          <a:lstStyle/>
          <a:p>
            <a:r>
              <a:rPr lang="en-US" sz="4400" b="1" dirty="0">
                <a:solidFill>
                  <a:srgbClr val="3999B3"/>
                </a:solidFill>
                <a:latin typeface="Helvetica" pitchFamily="2" charset="0"/>
              </a:rPr>
              <a:t>Start with small changes</a:t>
            </a:r>
            <a:endParaRPr lang="en-US" sz="3600" b="1" dirty="0">
              <a:solidFill>
                <a:srgbClr val="3999B3"/>
              </a:solidFill>
              <a:latin typeface="Helvetica" pitchFamily="2" charset="0"/>
            </a:endParaRPr>
          </a:p>
        </p:txBody>
      </p:sp>
    </p:spTree>
    <p:extLst>
      <p:ext uri="{BB962C8B-B14F-4D97-AF65-F5344CB8AC3E}">
        <p14:creationId xmlns:p14="http://schemas.microsoft.com/office/powerpoint/2010/main" val="248179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607682-4C69-0DDE-FDD7-1F64FB0A5DAF}"/>
            </a:ext>
          </a:extLst>
        </p:cNvPr>
        <p:cNvGrpSpPr/>
        <p:nvPr/>
      </p:nvGrpSpPr>
      <p:grpSpPr>
        <a:xfrm>
          <a:off x="0" y="0"/>
          <a:ext cx="0" cy="0"/>
          <a:chOff x="0" y="0"/>
          <a:chExt cx="0" cy="0"/>
        </a:xfrm>
      </p:grpSpPr>
      <p:sp>
        <p:nvSpPr>
          <p:cNvPr id="5129" name="Rectangle 5128">
            <a:extLst>
              <a:ext uri="{FF2B5EF4-FFF2-40B4-BE49-F238E27FC236}">
                <a16:creationId xmlns:a16="http://schemas.microsoft.com/office/drawing/2014/main" id="{615079CD-BC86-0FE2-3718-2A35DA94B5B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399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2B3E68C3-D45A-CDE9-281C-3B231032B9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black and white sign with white text&#10;&#10;Description automatically generated">
            <a:extLst>
              <a:ext uri="{FF2B5EF4-FFF2-40B4-BE49-F238E27FC236}">
                <a16:creationId xmlns:a16="http://schemas.microsoft.com/office/drawing/2014/main" id="{C370C53B-D259-DA80-B2C4-26ACC319B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pic>
        <p:nvPicPr>
          <p:cNvPr id="2" name="Picture 12" descr="Image result for fiton app">
            <a:extLst>
              <a:ext uri="{FF2B5EF4-FFF2-40B4-BE49-F238E27FC236}">
                <a16:creationId xmlns:a16="http://schemas.microsoft.com/office/drawing/2014/main" id="{2F5EB74F-D7AF-0BE9-8CC2-5D1970D3D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761" y="3418102"/>
            <a:ext cx="1322951" cy="20707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yuka app">
            <a:extLst>
              <a:ext uri="{FF2B5EF4-FFF2-40B4-BE49-F238E27FC236}">
                <a16:creationId xmlns:a16="http://schemas.microsoft.com/office/drawing/2014/main" id="{1F630211-7BA2-ABDF-9E30-588378DEA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539" y="3968031"/>
            <a:ext cx="2844175" cy="1468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plant nanny water app">
            <a:extLst>
              <a:ext uri="{FF2B5EF4-FFF2-40B4-BE49-F238E27FC236}">
                <a16:creationId xmlns:a16="http://schemas.microsoft.com/office/drawing/2014/main" id="{C8FDF663-71CB-2C5F-F641-334250CFBE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37" b="4020"/>
          <a:stretch/>
        </p:blipFill>
        <p:spPr bwMode="auto">
          <a:xfrm>
            <a:off x="1576758" y="4222179"/>
            <a:ext cx="2695219" cy="9599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70A55B-FDBE-D017-4C50-79475F3BB580}"/>
              </a:ext>
            </a:extLst>
          </p:cNvPr>
          <p:cNvSpPr txBox="1"/>
          <p:nvPr/>
        </p:nvSpPr>
        <p:spPr>
          <a:xfrm>
            <a:off x="1576758" y="3485008"/>
            <a:ext cx="4821138" cy="400110"/>
          </a:xfrm>
          <a:prstGeom prst="rect">
            <a:avLst/>
          </a:prstGeom>
          <a:noFill/>
        </p:spPr>
        <p:txBody>
          <a:bodyPr wrap="square" rtlCol="0">
            <a:spAutoFit/>
          </a:bodyPr>
          <a:lstStyle/>
          <a:p>
            <a:pPr defTabSz="795528">
              <a:spcAft>
                <a:spcPts val="600"/>
              </a:spcAft>
            </a:pPr>
            <a:r>
              <a:rPr lang="en-US" sz="2000" b="1" kern="1200" dirty="0">
                <a:solidFill>
                  <a:srgbClr val="3999B3"/>
                </a:solidFill>
                <a:latin typeface="Helvetica" pitchFamily="2" charset="0"/>
                <a:ea typeface="+mn-ea"/>
                <a:cs typeface="+mn-cs"/>
              </a:rPr>
              <a:t>Apps</a:t>
            </a:r>
            <a:endParaRPr lang="en-US" sz="2000" dirty="0">
              <a:solidFill>
                <a:srgbClr val="3999B3"/>
              </a:solidFill>
            </a:endParaRPr>
          </a:p>
        </p:txBody>
      </p:sp>
      <p:sp>
        <p:nvSpPr>
          <p:cNvPr id="8" name="TextBox 7">
            <a:extLst>
              <a:ext uri="{FF2B5EF4-FFF2-40B4-BE49-F238E27FC236}">
                <a16:creationId xmlns:a16="http://schemas.microsoft.com/office/drawing/2014/main" id="{7897401F-CB63-59F1-1B5D-A929F13F2035}"/>
              </a:ext>
            </a:extLst>
          </p:cNvPr>
          <p:cNvSpPr txBox="1"/>
          <p:nvPr/>
        </p:nvSpPr>
        <p:spPr>
          <a:xfrm>
            <a:off x="1576758" y="2858210"/>
            <a:ext cx="6353175" cy="333296"/>
          </a:xfrm>
          <a:prstGeom prst="rect">
            <a:avLst/>
          </a:prstGeom>
          <a:noFill/>
        </p:spPr>
        <p:txBody>
          <a:bodyPr wrap="square">
            <a:spAutoFit/>
          </a:bodyPr>
          <a:lstStyle/>
          <a:p>
            <a:pPr marL="285750" indent="-285750" defTabSz="795528">
              <a:spcAft>
                <a:spcPts val="600"/>
              </a:spcAft>
              <a:buFont typeface="Arial" panose="020B0604020202020204" pitchFamily="34" charset="0"/>
              <a:buChar char="•"/>
            </a:pPr>
            <a:r>
              <a:rPr lang="en-US" sz="1566" kern="1200" dirty="0">
                <a:solidFill>
                  <a:schemeClr val="tx1"/>
                </a:solidFill>
                <a:latin typeface="+mn-lt"/>
                <a:ea typeface="+mn-ea"/>
                <a:cs typeface="+mn-cs"/>
                <a:hlinkClick r:id="rId7"/>
              </a:rPr>
              <a:t>Help your kids get more physical activity - Move Your Way | health.gov</a:t>
            </a:r>
            <a:endParaRPr lang="en-US" dirty="0"/>
          </a:p>
        </p:txBody>
      </p:sp>
      <p:sp>
        <p:nvSpPr>
          <p:cNvPr id="9" name="TextBox 8">
            <a:extLst>
              <a:ext uri="{FF2B5EF4-FFF2-40B4-BE49-F238E27FC236}">
                <a16:creationId xmlns:a16="http://schemas.microsoft.com/office/drawing/2014/main" id="{23E9174E-4743-944D-EDE9-14A1B446302B}"/>
              </a:ext>
            </a:extLst>
          </p:cNvPr>
          <p:cNvSpPr txBox="1"/>
          <p:nvPr/>
        </p:nvSpPr>
        <p:spPr>
          <a:xfrm>
            <a:off x="1576758" y="2414982"/>
            <a:ext cx="5334788" cy="333296"/>
          </a:xfrm>
          <a:prstGeom prst="rect">
            <a:avLst/>
          </a:prstGeom>
          <a:noFill/>
        </p:spPr>
        <p:txBody>
          <a:bodyPr wrap="square">
            <a:spAutoFit/>
          </a:bodyPr>
          <a:lstStyle/>
          <a:p>
            <a:pPr marL="285750" indent="-285750" defTabSz="795528">
              <a:spcAft>
                <a:spcPts val="600"/>
              </a:spcAft>
              <a:buFont typeface="Arial" panose="020B0604020202020204" pitchFamily="34" charset="0"/>
              <a:buChar char="•"/>
            </a:pPr>
            <a:r>
              <a:rPr lang="en-US" sz="1566" kern="1200" dirty="0">
                <a:solidFill>
                  <a:schemeClr val="tx1"/>
                </a:solidFill>
                <a:latin typeface="+mn-lt"/>
                <a:ea typeface="+mn-ea"/>
                <a:cs typeface="+mn-cs"/>
                <a:hlinkClick r:id="rId8"/>
              </a:rPr>
              <a:t>30+ Healthy Dinner Ideas for Family (eatingwell.com)</a:t>
            </a:r>
            <a:endParaRPr lang="en-US" dirty="0"/>
          </a:p>
        </p:txBody>
      </p:sp>
      <p:sp>
        <p:nvSpPr>
          <p:cNvPr id="10" name="TextBox 9">
            <a:extLst>
              <a:ext uri="{FF2B5EF4-FFF2-40B4-BE49-F238E27FC236}">
                <a16:creationId xmlns:a16="http://schemas.microsoft.com/office/drawing/2014/main" id="{6D7D7C00-4D4F-C3EA-4C2A-ED03A1F76413}"/>
              </a:ext>
            </a:extLst>
          </p:cNvPr>
          <p:cNvSpPr txBox="1"/>
          <p:nvPr/>
        </p:nvSpPr>
        <p:spPr>
          <a:xfrm>
            <a:off x="1576758" y="1975459"/>
            <a:ext cx="5406900" cy="333296"/>
          </a:xfrm>
          <a:prstGeom prst="rect">
            <a:avLst/>
          </a:prstGeom>
          <a:noFill/>
        </p:spPr>
        <p:txBody>
          <a:bodyPr wrap="square">
            <a:spAutoFit/>
          </a:bodyPr>
          <a:lstStyle/>
          <a:p>
            <a:pPr marL="285750" indent="-285750" defTabSz="795528">
              <a:spcAft>
                <a:spcPts val="600"/>
              </a:spcAft>
              <a:buFont typeface="Arial" panose="020B0604020202020204" pitchFamily="34" charset="0"/>
              <a:buChar char="•"/>
            </a:pPr>
            <a:r>
              <a:rPr lang="en-US" sz="1566" kern="1200" dirty="0">
                <a:solidFill>
                  <a:schemeClr val="tx1"/>
                </a:solidFill>
                <a:latin typeface="+mn-lt"/>
                <a:ea typeface="+mn-ea"/>
                <a:cs typeface="+mn-cs"/>
                <a:hlinkClick r:id="rId9"/>
              </a:rPr>
              <a:t>40 Healthy Snacks for Hungry Teens (healthline.com)</a:t>
            </a:r>
            <a:endParaRPr lang="en-US" dirty="0"/>
          </a:p>
        </p:txBody>
      </p:sp>
      <p:sp>
        <p:nvSpPr>
          <p:cNvPr id="11" name="TextBox 10">
            <a:extLst>
              <a:ext uri="{FF2B5EF4-FFF2-40B4-BE49-F238E27FC236}">
                <a16:creationId xmlns:a16="http://schemas.microsoft.com/office/drawing/2014/main" id="{B424EDD8-28D3-B176-C0B4-D111B53D71B3}"/>
              </a:ext>
            </a:extLst>
          </p:cNvPr>
          <p:cNvSpPr txBox="1"/>
          <p:nvPr/>
        </p:nvSpPr>
        <p:spPr>
          <a:xfrm>
            <a:off x="1576758" y="1535936"/>
            <a:ext cx="5333428" cy="333296"/>
          </a:xfrm>
          <a:prstGeom prst="rect">
            <a:avLst/>
          </a:prstGeom>
          <a:noFill/>
        </p:spPr>
        <p:txBody>
          <a:bodyPr wrap="square">
            <a:spAutoFit/>
          </a:bodyPr>
          <a:lstStyle/>
          <a:p>
            <a:pPr marL="285750" indent="-285750" defTabSz="795528">
              <a:spcAft>
                <a:spcPts val="600"/>
              </a:spcAft>
              <a:buFont typeface="Arial" panose="020B0604020202020204" pitchFamily="34" charset="0"/>
              <a:buChar char="•"/>
            </a:pPr>
            <a:r>
              <a:rPr lang="en-US" sz="1566" kern="1200" dirty="0">
                <a:solidFill>
                  <a:schemeClr val="tx1"/>
                </a:solidFill>
                <a:latin typeface="+mn-lt"/>
                <a:ea typeface="+mn-ea"/>
                <a:cs typeface="+mn-cs"/>
                <a:hlinkClick r:id="rId10"/>
              </a:rPr>
              <a:t>Free Meal Plans Archives - The Real Food Dietitians</a:t>
            </a:r>
            <a:endParaRPr lang="en-US" dirty="0"/>
          </a:p>
        </p:txBody>
      </p:sp>
      <p:sp>
        <p:nvSpPr>
          <p:cNvPr id="12" name="TextBox 11">
            <a:extLst>
              <a:ext uri="{FF2B5EF4-FFF2-40B4-BE49-F238E27FC236}">
                <a16:creationId xmlns:a16="http://schemas.microsoft.com/office/drawing/2014/main" id="{D5B1EF44-204B-0491-B18A-E069885A5E4D}"/>
              </a:ext>
            </a:extLst>
          </p:cNvPr>
          <p:cNvSpPr txBox="1"/>
          <p:nvPr/>
        </p:nvSpPr>
        <p:spPr>
          <a:xfrm>
            <a:off x="1575398" y="1096413"/>
            <a:ext cx="5334788" cy="333296"/>
          </a:xfrm>
          <a:prstGeom prst="rect">
            <a:avLst/>
          </a:prstGeom>
          <a:noFill/>
        </p:spPr>
        <p:txBody>
          <a:bodyPr wrap="square">
            <a:spAutoFit/>
          </a:bodyPr>
          <a:lstStyle/>
          <a:p>
            <a:pPr marL="285750" indent="-285750" defTabSz="795528">
              <a:spcAft>
                <a:spcPts val="600"/>
              </a:spcAft>
              <a:buFont typeface="Arial" panose="020B0604020202020204" pitchFamily="34" charset="0"/>
              <a:buChar char="•"/>
            </a:pPr>
            <a:r>
              <a:rPr lang="en-US" sz="1566" kern="1200" dirty="0">
                <a:latin typeface="+mn-lt"/>
                <a:ea typeface="+mn-ea"/>
                <a:cs typeface="+mn-cs"/>
                <a:hlinkClick r:id="rId11"/>
              </a:rPr>
              <a:t>Meals and Snacks (eatright.org)</a:t>
            </a:r>
            <a:endParaRPr lang="en-US" dirty="0"/>
          </a:p>
        </p:txBody>
      </p:sp>
      <p:sp>
        <p:nvSpPr>
          <p:cNvPr id="14" name="TextBox 13">
            <a:extLst>
              <a:ext uri="{FF2B5EF4-FFF2-40B4-BE49-F238E27FC236}">
                <a16:creationId xmlns:a16="http://schemas.microsoft.com/office/drawing/2014/main" id="{49AFADC6-4CED-3373-DE17-5DFBD897C0BC}"/>
              </a:ext>
            </a:extLst>
          </p:cNvPr>
          <p:cNvSpPr txBox="1"/>
          <p:nvPr/>
        </p:nvSpPr>
        <p:spPr>
          <a:xfrm>
            <a:off x="1521320" y="418186"/>
            <a:ext cx="4003288" cy="523220"/>
          </a:xfrm>
          <a:prstGeom prst="rect">
            <a:avLst/>
          </a:prstGeom>
          <a:noFill/>
        </p:spPr>
        <p:txBody>
          <a:bodyPr wrap="square">
            <a:spAutoFit/>
          </a:bodyPr>
          <a:lstStyle/>
          <a:p>
            <a:pPr defTabSz="795528">
              <a:spcAft>
                <a:spcPts val="600"/>
              </a:spcAft>
            </a:pPr>
            <a:r>
              <a:rPr lang="en-US" sz="2800" b="1" kern="1200" dirty="0">
                <a:solidFill>
                  <a:srgbClr val="3999B3"/>
                </a:solidFill>
                <a:latin typeface="Helvetica" pitchFamily="2" charset="0"/>
                <a:ea typeface="+mn-ea"/>
                <a:cs typeface="+mn-cs"/>
              </a:rPr>
              <a:t>Healthy Resources</a:t>
            </a:r>
            <a:endParaRPr lang="en-US" sz="2800" b="1" dirty="0">
              <a:solidFill>
                <a:srgbClr val="3999B3"/>
              </a:solidFill>
              <a:latin typeface="Helvetica" pitchFamily="2" charset="0"/>
            </a:endParaRPr>
          </a:p>
        </p:txBody>
      </p:sp>
    </p:spTree>
    <p:extLst>
      <p:ext uri="{BB962C8B-B14F-4D97-AF65-F5344CB8AC3E}">
        <p14:creationId xmlns:p14="http://schemas.microsoft.com/office/powerpoint/2010/main" val="126431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74543B8-882E-67D6-9D10-9F1D793D075C}"/>
              </a:ext>
            </a:extLst>
          </p:cNvPr>
          <p:cNvSpPr txBox="1"/>
          <p:nvPr/>
        </p:nvSpPr>
        <p:spPr>
          <a:xfrm>
            <a:off x="4189073" y="4863866"/>
            <a:ext cx="3813854" cy="769441"/>
          </a:xfrm>
          <a:prstGeom prst="rect">
            <a:avLst/>
          </a:prstGeom>
          <a:noFill/>
        </p:spPr>
        <p:txBody>
          <a:bodyPr wrap="square">
            <a:spAutoFit/>
          </a:bodyPr>
          <a:lstStyle/>
          <a:p>
            <a:pPr algn="ctr"/>
            <a:r>
              <a:rPr lang="en-US" sz="4400" b="1" dirty="0">
                <a:solidFill>
                  <a:srgbClr val="3999B3"/>
                </a:solidFill>
                <a:latin typeface="Helvetica" pitchFamily="2" charset="0"/>
              </a:rPr>
              <a:t>THANK YOU</a:t>
            </a:r>
          </a:p>
        </p:txBody>
      </p:sp>
      <p:sp>
        <p:nvSpPr>
          <p:cNvPr id="9" name="TextBox 8">
            <a:extLst>
              <a:ext uri="{FF2B5EF4-FFF2-40B4-BE49-F238E27FC236}">
                <a16:creationId xmlns:a16="http://schemas.microsoft.com/office/drawing/2014/main" id="{CC973592-EB5A-2301-8E09-8BA53CB4D0DE}"/>
              </a:ext>
            </a:extLst>
          </p:cNvPr>
          <p:cNvSpPr txBox="1"/>
          <p:nvPr/>
        </p:nvSpPr>
        <p:spPr>
          <a:xfrm>
            <a:off x="3762456" y="5633307"/>
            <a:ext cx="4667087" cy="369332"/>
          </a:xfrm>
          <a:prstGeom prst="rect">
            <a:avLst/>
          </a:prstGeom>
          <a:noFill/>
        </p:spPr>
        <p:txBody>
          <a:bodyPr wrap="square" rtlCol="0">
            <a:spAutoFit/>
          </a:bodyPr>
          <a:lstStyle/>
          <a:p>
            <a:pPr algn="ctr"/>
            <a:r>
              <a:rPr lang="en-US" dirty="0">
                <a:solidFill>
                  <a:schemeClr val="bg1">
                    <a:lumMod val="50000"/>
                  </a:schemeClr>
                </a:solidFill>
                <a:latin typeface="Helvetica Light" panose="020B0403020202020204"/>
              </a:rPr>
              <a:t>Have more questions? Visit our FAQs page.</a:t>
            </a:r>
          </a:p>
        </p:txBody>
      </p:sp>
      <p:pic>
        <p:nvPicPr>
          <p:cNvPr id="2" name="Picture 2">
            <a:extLst>
              <a:ext uri="{FF2B5EF4-FFF2-40B4-BE49-F238E27FC236}">
                <a16:creationId xmlns:a16="http://schemas.microsoft.com/office/drawing/2014/main" id="{2F840348-8CE8-5F6E-688B-394E7833A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09" b="7909"/>
          <a:stretch/>
        </p:blipFill>
        <p:spPr bwMode="auto">
          <a:xfrm>
            <a:off x="0" y="-1"/>
            <a:ext cx="12192000" cy="4558427"/>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EDDB5FE0-07CC-CE79-C657-7ACBD0B6F51A}"/>
              </a:ext>
            </a:extLst>
          </p:cNvPr>
          <p:cNvPicPr>
            <a:picLocks noChangeAspect="1"/>
          </p:cNvPicPr>
          <p:nvPr/>
        </p:nvPicPr>
        <p:blipFill>
          <a:blip r:embed="rId3"/>
          <a:stretch>
            <a:fillRect/>
          </a:stretch>
        </p:blipFill>
        <p:spPr>
          <a:xfrm>
            <a:off x="5006339" y="6223873"/>
            <a:ext cx="2179319" cy="357750"/>
          </a:xfrm>
          <a:prstGeom prst="rect">
            <a:avLst/>
          </a:prstGeom>
        </p:spPr>
      </p:pic>
    </p:spTree>
    <p:extLst>
      <p:ext uri="{BB962C8B-B14F-4D97-AF65-F5344CB8AC3E}">
        <p14:creationId xmlns:p14="http://schemas.microsoft.com/office/powerpoint/2010/main" val="114187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ichael Steele: The Old Rules No Longer Apply « The Recovering Politician">
            <a:extLst>
              <a:ext uri="{FF2B5EF4-FFF2-40B4-BE49-F238E27FC236}">
                <a16:creationId xmlns:a16="http://schemas.microsoft.com/office/drawing/2014/main" id="{51C5D3C3-3523-1647-312F-7BFD05E05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53" r="16178"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52995" y="2162450"/>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rgbClr val="3999B3"/>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B58D5C-9D33-95A4-E7CA-9BB168CB4AB5}"/>
              </a:ext>
            </a:extLst>
          </p:cNvPr>
          <p:cNvSpPr>
            <a:spLocks noGrp="1"/>
          </p:cNvSpPr>
          <p:nvPr>
            <p:ph sz="half" idx="1"/>
          </p:nvPr>
        </p:nvSpPr>
        <p:spPr>
          <a:xfrm>
            <a:off x="552995" y="2638360"/>
            <a:ext cx="4243589" cy="2949877"/>
          </a:xfrm>
        </p:spPr>
        <p:txBody>
          <a:bodyPr vert="horz" lIns="91440" tIns="45720" rIns="91440" bIns="45720" rtlCol="0">
            <a:normAutofit/>
          </a:bodyPr>
          <a:lstStyle/>
          <a:p>
            <a:pPr marL="304165">
              <a:lnSpc>
                <a:spcPct val="100000"/>
              </a:lnSpc>
            </a:pPr>
            <a:r>
              <a:rPr lang="en-US" sz="2000" dirty="0">
                <a:solidFill>
                  <a:srgbClr val="5B6770"/>
                </a:solidFill>
                <a:latin typeface="Helvetica Light" panose="020B0403020202020204" pitchFamily="34" charset="0"/>
              </a:rPr>
              <a:t>Plan meals for the week as a family</a:t>
            </a:r>
          </a:p>
          <a:p>
            <a:pPr marL="304165">
              <a:lnSpc>
                <a:spcPct val="100000"/>
              </a:lnSpc>
            </a:pPr>
            <a:r>
              <a:rPr lang="en-US" sz="2000" dirty="0">
                <a:solidFill>
                  <a:srgbClr val="5B6770"/>
                </a:solidFill>
                <a:latin typeface="Helvetica Light" panose="020B0403020202020204" pitchFamily="34" charset="0"/>
              </a:rPr>
              <a:t>Work together as a family in preparing meals</a:t>
            </a:r>
          </a:p>
          <a:p>
            <a:pPr marL="304165">
              <a:lnSpc>
                <a:spcPct val="100000"/>
              </a:lnSpc>
            </a:pPr>
            <a:r>
              <a:rPr lang="en-US" sz="2000" dirty="0">
                <a:solidFill>
                  <a:srgbClr val="5B6770"/>
                </a:solidFill>
                <a:latin typeface="Helvetica Light" panose="020B0403020202020204" pitchFamily="34" charset="0"/>
              </a:rPr>
              <a:t>Eat meals together as a family when possible</a:t>
            </a:r>
          </a:p>
          <a:p>
            <a:pPr marL="304165">
              <a:lnSpc>
                <a:spcPct val="100000"/>
              </a:lnSpc>
            </a:pPr>
            <a:r>
              <a:rPr lang="en-US" sz="2000" dirty="0">
                <a:solidFill>
                  <a:srgbClr val="5B6770"/>
                </a:solidFill>
                <a:latin typeface="Helvetica Light" panose="020B0403020202020204" pitchFamily="34" charset="0"/>
              </a:rPr>
              <a:t>Can you think of ways to create a positive experience at mealtime?</a:t>
            </a:r>
          </a:p>
        </p:txBody>
      </p:sp>
      <p:sp>
        <p:nvSpPr>
          <p:cNvPr id="11" name="Title 10">
            <a:extLst>
              <a:ext uri="{FF2B5EF4-FFF2-40B4-BE49-F238E27FC236}">
                <a16:creationId xmlns:a16="http://schemas.microsoft.com/office/drawing/2014/main" id="{C4080447-C010-637B-E85F-9B3437F57F8A}"/>
              </a:ext>
            </a:extLst>
          </p:cNvPr>
          <p:cNvSpPr>
            <a:spLocks noGrp="1"/>
          </p:cNvSpPr>
          <p:nvPr>
            <p:ph type="title"/>
          </p:nvPr>
        </p:nvSpPr>
        <p:spPr>
          <a:xfrm>
            <a:off x="552995" y="555953"/>
            <a:ext cx="4668748" cy="1325563"/>
          </a:xfrm>
        </p:spPr>
        <p:txBody>
          <a:bodyPr/>
          <a:lstStyle/>
          <a:p>
            <a:r>
              <a:rPr lang="en-US" b="1" dirty="0">
                <a:solidFill>
                  <a:srgbClr val="3999B3"/>
                </a:solidFill>
                <a:latin typeface="Helvetica" pitchFamily="2" charset="0"/>
              </a:rPr>
              <a:t>Make healthy choices together</a:t>
            </a:r>
            <a:endParaRPr lang="en-US" dirty="0"/>
          </a:p>
        </p:txBody>
      </p:sp>
      <p:pic>
        <p:nvPicPr>
          <p:cNvPr id="13" name="Picture 12" descr="A picture containing text, sign&#10;&#10;Description automatically generated">
            <a:extLst>
              <a:ext uri="{FF2B5EF4-FFF2-40B4-BE49-F238E27FC236}">
                <a16:creationId xmlns:a16="http://schemas.microsoft.com/office/drawing/2014/main" id="{BB94440B-2A33-256C-400F-30C527E879AA}"/>
              </a:ext>
            </a:extLst>
          </p:cNvPr>
          <p:cNvPicPr>
            <a:picLocks noChangeAspect="1"/>
          </p:cNvPicPr>
          <p:nvPr/>
        </p:nvPicPr>
        <p:blipFill>
          <a:blip r:embed="rId4"/>
          <a:stretch>
            <a:fillRect/>
          </a:stretch>
        </p:blipFill>
        <p:spPr>
          <a:xfrm>
            <a:off x="552995" y="6166206"/>
            <a:ext cx="2179319" cy="357750"/>
          </a:xfrm>
          <a:prstGeom prst="rect">
            <a:avLst/>
          </a:prstGeom>
        </p:spPr>
      </p:pic>
    </p:spTree>
    <p:extLst>
      <p:ext uri="{BB962C8B-B14F-4D97-AF65-F5344CB8AC3E}">
        <p14:creationId xmlns:p14="http://schemas.microsoft.com/office/powerpoint/2010/main" val="401368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ips on Healthy Family Living - YouthZone">
            <a:extLst>
              <a:ext uri="{FF2B5EF4-FFF2-40B4-BE49-F238E27FC236}">
                <a16:creationId xmlns:a16="http://schemas.microsoft.com/office/drawing/2014/main" id="{A553574B-1884-CDAD-A9F8-BC19AE2071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4" r="1" b="60983"/>
          <a:stretch/>
        </p:blipFill>
        <p:spPr bwMode="auto">
          <a:xfrm>
            <a:off x="1584250" y="-1"/>
            <a:ext cx="9023500" cy="3373767"/>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sign&#10;&#10;Description automatically generated">
            <a:extLst>
              <a:ext uri="{FF2B5EF4-FFF2-40B4-BE49-F238E27FC236}">
                <a16:creationId xmlns:a16="http://schemas.microsoft.com/office/drawing/2014/main" id="{EA9FD8B9-BE86-40E6-8473-ECB7BD3867B8}"/>
              </a:ext>
            </a:extLst>
          </p:cNvPr>
          <p:cNvPicPr>
            <a:picLocks noChangeAspect="1"/>
          </p:cNvPicPr>
          <p:nvPr/>
        </p:nvPicPr>
        <p:blipFill>
          <a:blip r:embed="rId4"/>
          <a:stretch>
            <a:fillRect/>
          </a:stretch>
        </p:blipFill>
        <p:spPr>
          <a:xfrm>
            <a:off x="552995" y="6166206"/>
            <a:ext cx="2179319" cy="357750"/>
          </a:xfrm>
          <a:prstGeom prst="rect">
            <a:avLst/>
          </a:prstGeom>
        </p:spPr>
      </p:pic>
      <p:pic>
        <p:nvPicPr>
          <p:cNvPr id="6" name="Picture 2" descr="Tips on Healthy Family Living - YouthZone">
            <a:extLst>
              <a:ext uri="{FF2B5EF4-FFF2-40B4-BE49-F238E27FC236}">
                <a16:creationId xmlns:a16="http://schemas.microsoft.com/office/drawing/2014/main" id="{1968ABC2-1F6E-F737-1AB7-9E2F3798E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62248" r="-816"/>
          <a:stretch/>
        </p:blipFill>
        <p:spPr bwMode="auto">
          <a:xfrm>
            <a:off x="6415821" y="4193375"/>
            <a:ext cx="5144155" cy="2134419"/>
          </a:xfrm>
          <a:prstGeom prst="rect">
            <a:avLst/>
          </a:prstGeom>
          <a:noFill/>
          <a:extLst>
            <a:ext uri="{909E8E84-426E-40DD-AFC4-6F175D3DCCD1}">
              <a14:hiddenFill xmlns:a14="http://schemas.microsoft.com/office/drawing/2010/main">
                <a:solidFill>
                  <a:srgbClr val="FFFFFF"/>
                </a:solidFill>
              </a14:hiddenFill>
            </a:ext>
          </a:extLst>
        </p:spPr>
      </p:pic>
      <p:sp>
        <p:nvSpPr>
          <p:cNvPr id="206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281314" y="5251442"/>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rgbClr val="3999B3"/>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0">
            <a:extLst>
              <a:ext uri="{FF2B5EF4-FFF2-40B4-BE49-F238E27FC236}">
                <a16:creationId xmlns:a16="http://schemas.microsoft.com/office/drawing/2014/main" id="{9632FF01-DC2E-FBA8-1376-D2B403195D32}"/>
              </a:ext>
            </a:extLst>
          </p:cNvPr>
          <p:cNvSpPr txBox="1">
            <a:spLocks/>
          </p:cNvSpPr>
          <p:nvPr/>
        </p:nvSpPr>
        <p:spPr>
          <a:xfrm>
            <a:off x="749374" y="4597802"/>
            <a:ext cx="476903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ct val="0"/>
              </a:spcBef>
              <a:spcAft>
                <a:spcPts val="600"/>
              </a:spcAft>
            </a:pPr>
            <a:r>
              <a:rPr lang="en-US" sz="2800" b="1" dirty="0">
                <a:solidFill>
                  <a:srgbClr val="3999B3"/>
                </a:solidFill>
                <a:latin typeface="Helvetica" pitchFamily="2" charset="0"/>
              </a:rPr>
              <a:t>You can take an active role in promoting a healthy lifestyle.</a:t>
            </a:r>
          </a:p>
        </p:txBody>
      </p:sp>
      <p:pic>
        <p:nvPicPr>
          <p:cNvPr id="7" name="Picture 6" descr="Tips on Healthy Family Living - YouthZone">
            <a:extLst>
              <a:ext uri="{FF2B5EF4-FFF2-40B4-BE49-F238E27FC236}">
                <a16:creationId xmlns:a16="http://schemas.microsoft.com/office/drawing/2014/main" id="{9553813E-9ADA-A29C-0262-A76917BA8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52" t="44833" r="17177" b="37924"/>
          <a:stretch/>
        </p:blipFill>
        <p:spPr bwMode="auto">
          <a:xfrm>
            <a:off x="4745858" y="3657600"/>
            <a:ext cx="2700284" cy="74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399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822C3C6-3748-7AC5-2405-3CF166523BFC}"/>
              </a:ext>
            </a:extLst>
          </p:cNvPr>
          <p:cNvSpPr txBox="1"/>
          <p:nvPr/>
        </p:nvSpPr>
        <p:spPr>
          <a:xfrm>
            <a:off x="2977376" y="2604596"/>
            <a:ext cx="3118624" cy="1938992"/>
          </a:xfrm>
          <a:prstGeom prst="rect">
            <a:avLst/>
          </a:prstGeom>
          <a:noFill/>
        </p:spPr>
        <p:txBody>
          <a:bodyPr wrap="square">
            <a:spAutoFit/>
          </a:bodyPr>
          <a:lstStyle/>
          <a:p>
            <a:pPr defTabSz="751362" eaLnBrk="0" fontAlgn="base" hangingPunct="0">
              <a:spcBef>
                <a:spcPct val="0"/>
              </a:spcBef>
              <a:spcAft>
                <a:spcPts val="498"/>
              </a:spcAft>
            </a:pPr>
            <a:r>
              <a:rPr lang="en-US" altLang="en-US" sz="2000" kern="1200" dirty="0">
                <a:solidFill>
                  <a:srgbClr val="5B6770"/>
                </a:solidFill>
                <a:latin typeface="Helvetica Light" panose="020B0403020202020204" pitchFamily="34" charset="0"/>
              </a:rPr>
              <a:t>Eat five or more servings of vegetables and fruit everyday. They're loaded with nutrients that boost energy, fuel brain cells, and fight illness.</a:t>
            </a:r>
          </a:p>
        </p:txBody>
      </p:sp>
      <p:pic>
        <p:nvPicPr>
          <p:cNvPr id="5122" name="Picture 2" descr="Eating the rainbow - Preschool &amp; Childcare Center Serving Brunswick ...">
            <a:extLst>
              <a:ext uri="{FF2B5EF4-FFF2-40B4-BE49-F238E27FC236}">
                <a16:creationId xmlns:a16="http://schemas.microsoft.com/office/drawing/2014/main" id="{8B304D2D-68BA-6CF1-61BF-7E580BA56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497" y="78557"/>
            <a:ext cx="4913789" cy="65537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82E5B4-F40F-FC0F-D4F4-074EBDD1567C}"/>
              </a:ext>
            </a:extLst>
          </p:cNvPr>
          <p:cNvSpPr txBox="1"/>
          <p:nvPr/>
        </p:nvSpPr>
        <p:spPr>
          <a:xfrm>
            <a:off x="10216054" y="6642827"/>
            <a:ext cx="1579419" cy="215444"/>
          </a:xfrm>
          <a:prstGeom prst="rect">
            <a:avLst/>
          </a:prstGeom>
          <a:noFill/>
        </p:spPr>
        <p:txBody>
          <a:bodyPr wrap="square" rtlCol="0">
            <a:spAutoFit/>
          </a:bodyPr>
          <a:lstStyle/>
          <a:p>
            <a:pPr defTabSz="758952">
              <a:spcAft>
                <a:spcPts val="600"/>
              </a:spcAft>
            </a:pPr>
            <a:r>
              <a:rPr lang="en-US" sz="800" kern="1200" dirty="0">
                <a:solidFill>
                  <a:schemeClr val="bg1"/>
                </a:solidFill>
                <a:latin typeface="Helvetica" panose="020B0604020202020204" pitchFamily="34" charset="0"/>
                <a:ea typeface="+mn-ea"/>
                <a:cs typeface="Helvetica" panose="020B0604020202020204" pitchFamily="34" charset="0"/>
              </a:rPr>
              <a:t>Source: </a:t>
            </a:r>
            <a:r>
              <a:rPr lang="en-US" sz="800" kern="1200" dirty="0" err="1">
                <a:solidFill>
                  <a:schemeClr val="bg1"/>
                </a:solidFill>
                <a:latin typeface="Helvetica" panose="020B0604020202020204" pitchFamily="34" charset="0"/>
                <a:ea typeface="+mn-ea"/>
                <a:cs typeface="Helvetica" panose="020B0604020202020204" pitchFamily="34" charset="0"/>
              </a:rPr>
              <a:t>smallhandsbigdreams</a:t>
            </a:r>
            <a:endParaRPr lang="en-US" sz="900" dirty="0">
              <a:solidFill>
                <a:schemeClr val="bg1"/>
              </a:solidFill>
              <a:latin typeface="Helvetica" panose="020B0604020202020204" pitchFamily="34" charset="0"/>
              <a:cs typeface="Helvetica" panose="020B0604020202020204" pitchFamily="34" charset="0"/>
            </a:endParaRPr>
          </a:p>
        </p:txBody>
      </p:sp>
      <p:pic>
        <p:nvPicPr>
          <p:cNvPr id="13" name="Picture 12" descr="A black and white sign with white text&#10;&#10;Description automatically generated">
            <a:extLst>
              <a:ext uri="{FF2B5EF4-FFF2-40B4-BE49-F238E27FC236}">
                <a16:creationId xmlns:a16="http://schemas.microsoft.com/office/drawing/2014/main" id="{A5B47709-2F31-B45A-7977-7AE6DC310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pic>
        <p:nvPicPr>
          <p:cNvPr id="15" name="Picture 2" descr="Tips on Healthy Family Living - YouthZone">
            <a:extLst>
              <a:ext uri="{FF2B5EF4-FFF2-40B4-BE49-F238E27FC236}">
                <a16:creationId xmlns:a16="http://schemas.microsoft.com/office/drawing/2014/main" id="{3726E8C6-67D5-EABF-6652-EC5E6A3D63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93" t="66465" r="10804" b="25961"/>
          <a:stretch/>
        </p:blipFill>
        <p:spPr bwMode="auto">
          <a:xfrm>
            <a:off x="2238040" y="1910119"/>
            <a:ext cx="3271704" cy="357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ips on Healthy Family Living - YouthZone">
            <a:extLst>
              <a:ext uri="{FF2B5EF4-FFF2-40B4-BE49-F238E27FC236}">
                <a16:creationId xmlns:a16="http://schemas.microsoft.com/office/drawing/2014/main" id="{655EAB08-F8F7-C1C2-B52A-866AC92F51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77" t="7933" r="71504" b="63010"/>
          <a:stretch/>
        </p:blipFill>
        <p:spPr bwMode="auto">
          <a:xfrm>
            <a:off x="1028022" y="520145"/>
            <a:ext cx="1075035" cy="17180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0E46F2E-68AD-2664-FB31-9AE03E9243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029"/>
          <a:stretch/>
        </p:blipFill>
        <p:spPr bwMode="auto">
          <a:xfrm>
            <a:off x="1024974" y="2634023"/>
            <a:ext cx="1724788" cy="18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8340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MyPlate: A Guide" descr="MyPlate - SNAP4CT">
            <a:extLst>
              <a:ext uri="{FF2B5EF4-FFF2-40B4-BE49-F238E27FC236}">
                <a16:creationId xmlns:a16="http://schemas.microsoft.com/office/drawing/2014/main" id="{D587D0FB-9491-A075-3A17-7598931730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8756" y="1249334"/>
            <a:ext cx="8339169" cy="5556920"/>
          </a:xfrm>
          <a:prstGeom prst="rect">
            <a:avLst/>
          </a:prstGeom>
          <a:noFill/>
          <a:extLst>
            <a:ext uri="{909E8E84-426E-40DD-AFC4-6F175D3DCCD1}">
              <a14:hiddenFill xmlns:a14="http://schemas.microsoft.com/office/drawing/2010/main">
                <a:solidFill>
                  <a:srgbClr val="FFFFFF"/>
                </a:solidFill>
              </a14:hiddenFill>
            </a:ext>
          </a:extLst>
        </p:spPr>
      </p:pic>
      <p:sp>
        <p:nvSpPr>
          <p:cNvPr id="17" name="Curry Clickbox">
            <a:extLst>
              <a:ext uri="{FF2B5EF4-FFF2-40B4-BE49-F238E27FC236}">
                <a16:creationId xmlns:a16="http://schemas.microsoft.com/office/drawing/2014/main" id="{F6121BEA-F302-20DC-0145-EDB2CA2B5A69}"/>
              </a:ext>
            </a:extLst>
          </p:cNvPr>
          <p:cNvSpPr/>
          <p:nvPr/>
        </p:nvSpPr>
        <p:spPr>
          <a:xfrm rot="2707637">
            <a:off x="5546236" y="3867045"/>
            <a:ext cx="1777885" cy="2578101"/>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5126 w 10000"/>
              <a:gd name="connsiteY1" fmla="*/ 1679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1667 w 10111"/>
              <a:gd name="connsiteY5" fmla="*/ 10232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4499 w 10111"/>
              <a:gd name="connsiteY5" fmla="*/ 8513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52 w 10066"/>
              <a:gd name="connsiteY5" fmla="*/ 7936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3"/>
              <a:gd name="connsiteY0" fmla="*/ 4709 h 9601"/>
              <a:gd name="connsiteX1" fmla="*/ 4026 w 10063"/>
              <a:gd name="connsiteY1" fmla="*/ 1533 h 9601"/>
              <a:gd name="connsiteX2" fmla="*/ 7043 w 10063"/>
              <a:gd name="connsiteY2" fmla="*/ 0 h 9601"/>
              <a:gd name="connsiteX3" fmla="*/ 10063 w 10063"/>
              <a:gd name="connsiteY3" fmla="*/ 4425 h 9601"/>
              <a:gd name="connsiteX4" fmla="*/ 7179 w 10063"/>
              <a:gd name="connsiteY4" fmla="*/ 9601 h 9601"/>
              <a:gd name="connsiteX5" fmla="*/ 3946 w 10063"/>
              <a:gd name="connsiteY5" fmla="*/ 7300 h 9601"/>
              <a:gd name="connsiteX6" fmla="*/ 0 w 10063"/>
              <a:gd name="connsiteY6" fmla="*/ 4709 h 9601"/>
              <a:gd name="connsiteX0" fmla="*/ 0 w 10000"/>
              <a:gd name="connsiteY0" fmla="*/ 4905 h 10000"/>
              <a:gd name="connsiteX1" fmla="*/ 4001 w 10000"/>
              <a:gd name="connsiteY1" fmla="*/ 1597 h 10000"/>
              <a:gd name="connsiteX2" fmla="*/ 6999 w 10000"/>
              <a:gd name="connsiteY2" fmla="*/ 0 h 10000"/>
              <a:gd name="connsiteX3" fmla="*/ 10000 w 10000"/>
              <a:gd name="connsiteY3" fmla="*/ 4609 h 10000"/>
              <a:gd name="connsiteX4" fmla="*/ 7134 w 10000"/>
              <a:gd name="connsiteY4" fmla="*/ 10000 h 10000"/>
              <a:gd name="connsiteX5" fmla="*/ 3921 w 10000"/>
              <a:gd name="connsiteY5" fmla="*/ 7603 h 10000"/>
              <a:gd name="connsiteX6" fmla="*/ 0 w 10000"/>
              <a:gd name="connsiteY6" fmla="*/ 4905 h 10000"/>
              <a:gd name="connsiteX0" fmla="*/ 0 w 10003"/>
              <a:gd name="connsiteY0" fmla="*/ 5450 h 10545"/>
              <a:gd name="connsiteX1" fmla="*/ 4001 w 10003"/>
              <a:gd name="connsiteY1" fmla="*/ 2142 h 10545"/>
              <a:gd name="connsiteX2" fmla="*/ 6537 w 10003"/>
              <a:gd name="connsiteY2" fmla="*/ 0 h 10545"/>
              <a:gd name="connsiteX3" fmla="*/ 10000 w 10003"/>
              <a:gd name="connsiteY3" fmla="*/ 5154 h 10545"/>
              <a:gd name="connsiteX4" fmla="*/ 7134 w 10003"/>
              <a:gd name="connsiteY4" fmla="*/ 10545 h 10545"/>
              <a:gd name="connsiteX5" fmla="*/ 3921 w 10003"/>
              <a:gd name="connsiteY5" fmla="*/ 8148 h 10545"/>
              <a:gd name="connsiteX6" fmla="*/ 0 w 10003"/>
              <a:gd name="connsiteY6" fmla="*/ 5450 h 10545"/>
              <a:gd name="connsiteX0" fmla="*/ 0 w 9861"/>
              <a:gd name="connsiteY0" fmla="*/ 5450 h 10545"/>
              <a:gd name="connsiteX1" fmla="*/ 4001 w 9861"/>
              <a:gd name="connsiteY1" fmla="*/ 2142 h 10545"/>
              <a:gd name="connsiteX2" fmla="*/ 6537 w 9861"/>
              <a:gd name="connsiteY2" fmla="*/ 0 h 10545"/>
              <a:gd name="connsiteX3" fmla="*/ 9858 w 9861"/>
              <a:gd name="connsiteY3" fmla="*/ 4717 h 10545"/>
              <a:gd name="connsiteX4" fmla="*/ 7134 w 9861"/>
              <a:gd name="connsiteY4" fmla="*/ 10545 h 10545"/>
              <a:gd name="connsiteX5" fmla="*/ 3921 w 9861"/>
              <a:gd name="connsiteY5" fmla="*/ 8148 h 10545"/>
              <a:gd name="connsiteX6" fmla="*/ 0 w 9861"/>
              <a:gd name="connsiteY6" fmla="*/ 5450 h 10545"/>
              <a:gd name="connsiteX0" fmla="*/ 0 w 10233"/>
              <a:gd name="connsiteY0" fmla="*/ 5168 h 10000"/>
              <a:gd name="connsiteX1" fmla="*/ 4057 w 10233"/>
              <a:gd name="connsiteY1" fmla="*/ 2031 h 10000"/>
              <a:gd name="connsiteX2" fmla="*/ 6629 w 10233"/>
              <a:gd name="connsiteY2" fmla="*/ 0 h 10000"/>
              <a:gd name="connsiteX3" fmla="*/ 10230 w 10233"/>
              <a:gd name="connsiteY3" fmla="*/ 5052 h 10000"/>
              <a:gd name="connsiteX4" fmla="*/ 7235 w 10233"/>
              <a:gd name="connsiteY4" fmla="*/ 10000 h 10000"/>
              <a:gd name="connsiteX5" fmla="*/ 3976 w 10233"/>
              <a:gd name="connsiteY5" fmla="*/ 7727 h 10000"/>
              <a:gd name="connsiteX6" fmla="*/ 0 w 10233"/>
              <a:gd name="connsiteY6" fmla="*/ 5168 h 10000"/>
              <a:gd name="connsiteX0" fmla="*/ 0 w 10232"/>
              <a:gd name="connsiteY0" fmla="*/ 5168 h 9973"/>
              <a:gd name="connsiteX1" fmla="*/ 4057 w 10232"/>
              <a:gd name="connsiteY1" fmla="*/ 2031 h 9973"/>
              <a:gd name="connsiteX2" fmla="*/ 6629 w 10232"/>
              <a:gd name="connsiteY2" fmla="*/ 0 h 9973"/>
              <a:gd name="connsiteX3" fmla="*/ 10230 w 10232"/>
              <a:gd name="connsiteY3" fmla="*/ 5052 h 9973"/>
              <a:gd name="connsiteX4" fmla="*/ 7194 w 10232"/>
              <a:gd name="connsiteY4" fmla="*/ 9973 h 9973"/>
              <a:gd name="connsiteX5" fmla="*/ 3976 w 10232"/>
              <a:gd name="connsiteY5" fmla="*/ 7727 h 9973"/>
              <a:gd name="connsiteX6" fmla="*/ 0 w 10232"/>
              <a:gd name="connsiteY6" fmla="*/ 5168 h 9973"/>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10005"/>
              <a:gd name="connsiteY0" fmla="*/ 5182 h 10000"/>
              <a:gd name="connsiteX1" fmla="*/ 2882 w 10005"/>
              <a:gd name="connsiteY1" fmla="*/ 2878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8953"/>
              <a:gd name="connsiteY0" fmla="*/ 5180 h 10000"/>
              <a:gd name="connsiteX1" fmla="*/ 1830 w 8953"/>
              <a:gd name="connsiteY1" fmla="*/ 2878 h 10000"/>
              <a:gd name="connsiteX2" fmla="*/ 5427 w 8953"/>
              <a:gd name="connsiteY2" fmla="*/ 0 h 10000"/>
              <a:gd name="connsiteX3" fmla="*/ 8946 w 8953"/>
              <a:gd name="connsiteY3" fmla="*/ 5066 h 10000"/>
              <a:gd name="connsiteX4" fmla="*/ 5979 w 8953"/>
              <a:gd name="connsiteY4" fmla="*/ 10000 h 10000"/>
              <a:gd name="connsiteX5" fmla="*/ 2031 w 8953"/>
              <a:gd name="connsiteY5" fmla="*/ 7324 h 10000"/>
              <a:gd name="connsiteX6" fmla="*/ 0 w 8953"/>
              <a:gd name="connsiteY6" fmla="*/ 5180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3618 w 11349"/>
              <a:gd name="connsiteY5" fmla="*/ 7324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41"/>
              <a:gd name="connsiteY0" fmla="*/ 5187 h 9379"/>
              <a:gd name="connsiteX1" fmla="*/ 3393 w 11341"/>
              <a:gd name="connsiteY1" fmla="*/ 2878 h 9379"/>
              <a:gd name="connsiteX2" fmla="*/ 7411 w 11341"/>
              <a:gd name="connsiteY2" fmla="*/ 0 h 9379"/>
              <a:gd name="connsiteX3" fmla="*/ 11341 w 11341"/>
              <a:gd name="connsiteY3" fmla="*/ 5066 h 9379"/>
              <a:gd name="connsiteX4" fmla="*/ 7161 w 11341"/>
              <a:gd name="connsiteY4" fmla="*/ 9379 h 9379"/>
              <a:gd name="connsiteX5" fmla="*/ 4115 w 11341"/>
              <a:gd name="connsiteY5" fmla="*/ 7619 h 9379"/>
              <a:gd name="connsiteX6" fmla="*/ 0 w 11341"/>
              <a:gd name="connsiteY6" fmla="*/ 5187 h 9379"/>
              <a:gd name="connsiteX0" fmla="*/ 0 w 10000"/>
              <a:gd name="connsiteY0" fmla="*/ 5530 h 10000"/>
              <a:gd name="connsiteX1" fmla="*/ 2992 w 10000"/>
              <a:gd name="connsiteY1" fmla="*/ 3069 h 10000"/>
              <a:gd name="connsiteX2" fmla="*/ 6535 w 10000"/>
              <a:gd name="connsiteY2" fmla="*/ 0 h 10000"/>
              <a:gd name="connsiteX3" fmla="*/ 10000 w 10000"/>
              <a:gd name="connsiteY3" fmla="*/ 5401 h 10000"/>
              <a:gd name="connsiteX4" fmla="*/ 6314 w 10000"/>
              <a:gd name="connsiteY4" fmla="*/ 10000 h 10000"/>
              <a:gd name="connsiteX5" fmla="*/ 3628 w 10000"/>
              <a:gd name="connsiteY5" fmla="*/ 8123 h 10000"/>
              <a:gd name="connsiteX6" fmla="*/ 0 w 10000"/>
              <a:gd name="connsiteY6" fmla="*/ 5530 h 10000"/>
              <a:gd name="connsiteX0" fmla="*/ 0 w 10012"/>
              <a:gd name="connsiteY0" fmla="*/ 5530 h 10628"/>
              <a:gd name="connsiteX1" fmla="*/ 2992 w 10012"/>
              <a:gd name="connsiteY1" fmla="*/ 3069 h 10628"/>
              <a:gd name="connsiteX2" fmla="*/ 6535 w 10012"/>
              <a:gd name="connsiteY2" fmla="*/ 0 h 10628"/>
              <a:gd name="connsiteX3" fmla="*/ 10000 w 10012"/>
              <a:gd name="connsiteY3" fmla="*/ 5401 h 10628"/>
              <a:gd name="connsiteX4" fmla="*/ 7191 w 10012"/>
              <a:gd name="connsiteY4" fmla="*/ 10628 h 10628"/>
              <a:gd name="connsiteX5" fmla="*/ 3628 w 10012"/>
              <a:gd name="connsiteY5" fmla="*/ 8123 h 10628"/>
              <a:gd name="connsiteX6" fmla="*/ 0 w 10012"/>
              <a:gd name="connsiteY6" fmla="*/ 5530 h 10628"/>
              <a:gd name="connsiteX0" fmla="*/ 0 w 10647"/>
              <a:gd name="connsiteY0" fmla="*/ 5530 h 10628"/>
              <a:gd name="connsiteX1" fmla="*/ 2992 w 10647"/>
              <a:gd name="connsiteY1" fmla="*/ 3069 h 10628"/>
              <a:gd name="connsiteX2" fmla="*/ 6535 w 10647"/>
              <a:gd name="connsiteY2" fmla="*/ 0 h 10628"/>
              <a:gd name="connsiteX3" fmla="*/ 10641 w 10647"/>
              <a:gd name="connsiteY3" fmla="*/ 4959 h 10628"/>
              <a:gd name="connsiteX4" fmla="*/ 7191 w 10647"/>
              <a:gd name="connsiteY4" fmla="*/ 10628 h 10628"/>
              <a:gd name="connsiteX5" fmla="*/ 3628 w 10647"/>
              <a:gd name="connsiteY5" fmla="*/ 8123 h 10628"/>
              <a:gd name="connsiteX6" fmla="*/ 0 w 10647"/>
              <a:gd name="connsiteY6" fmla="*/ 5530 h 10628"/>
              <a:gd name="connsiteX0" fmla="*/ 0 w 10653"/>
              <a:gd name="connsiteY0" fmla="*/ 5523 h 10621"/>
              <a:gd name="connsiteX1" fmla="*/ 2992 w 10653"/>
              <a:gd name="connsiteY1" fmla="*/ 3062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171 w 10653"/>
              <a:gd name="connsiteY1" fmla="*/ 272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950 w 10653"/>
              <a:gd name="connsiteY1" fmla="*/ 3207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3874 w 10653"/>
              <a:gd name="connsiteY1" fmla="*/ 306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9773"/>
              <a:gd name="connsiteY0" fmla="*/ 5664 h 10621"/>
              <a:gd name="connsiteX1" fmla="*/ 2994 w 9773"/>
              <a:gd name="connsiteY1" fmla="*/ 3065 h 10621"/>
              <a:gd name="connsiteX2" fmla="*/ 7222 w 9773"/>
              <a:gd name="connsiteY2" fmla="*/ 0 h 10621"/>
              <a:gd name="connsiteX3" fmla="*/ 9761 w 9773"/>
              <a:gd name="connsiteY3" fmla="*/ 4952 h 10621"/>
              <a:gd name="connsiteX4" fmla="*/ 6311 w 9773"/>
              <a:gd name="connsiteY4" fmla="*/ 10621 h 10621"/>
              <a:gd name="connsiteX5" fmla="*/ 2748 w 9773"/>
              <a:gd name="connsiteY5" fmla="*/ 8116 h 10621"/>
              <a:gd name="connsiteX6" fmla="*/ 0 w 9773"/>
              <a:gd name="connsiteY6" fmla="*/ 5664 h 10621"/>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5"/>
              <a:gd name="connsiteY0" fmla="*/ 5138 h 9872"/>
              <a:gd name="connsiteX1" fmla="*/ 3563 w 10495"/>
              <a:gd name="connsiteY1" fmla="*/ 2886 h 9872"/>
              <a:gd name="connsiteX2" fmla="*/ 7889 w 10495"/>
              <a:gd name="connsiteY2" fmla="*/ 0 h 9872"/>
              <a:gd name="connsiteX3" fmla="*/ 10487 w 10495"/>
              <a:gd name="connsiteY3" fmla="*/ 4662 h 9872"/>
              <a:gd name="connsiteX4" fmla="*/ 7159 w 10495"/>
              <a:gd name="connsiteY4" fmla="*/ 9872 h 9872"/>
              <a:gd name="connsiteX5" fmla="*/ 3860 w 10495"/>
              <a:gd name="connsiteY5" fmla="*/ 7869 h 9872"/>
              <a:gd name="connsiteX6" fmla="*/ 0 w 10495"/>
              <a:gd name="connsiteY6" fmla="*/ 5138 h 9872"/>
              <a:gd name="connsiteX0" fmla="*/ 0 w 9994"/>
              <a:gd name="connsiteY0" fmla="*/ 5205 h 9035"/>
              <a:gd name="connsiteX1" fmla="*/ 3395 w 9994"/>
              <a:gd name="connsiteY1" fmla="*/ 2923 h 9035"/>
              <a:gd name="connsiteX2" fmla="*/ 7517 w 9994"/>
              <a:gd name="connsiteY2" fmla="*/ 0 h 9035"/>
              <a:gd name="connsiteX3" fmla="*/ 9992 w 9994"/>
              <a:gd name="connsiteY3" fmla="*/ 4722 h 9035"/>
              <a:gd name="connsiteX4" fmla="*/ 7165 w 9994"/>
              <a:gd name="connsiteY4" fmla="*/ 8990 h 9035"/>
              <a:gd name="connsiteX5" fmla="*/ 3678 w 9994"/>
              <a:gd name="connsiteY5" fmla="*/ 7971 h 9035"/>
              <a:gd name="connsiteX6" fmla="*/ 0 w 9994"/>
              <a:gd name="connsiteY6" fmla="*/ 5205 h 9035"/>
              <a:gd name="connsiteX0" fmla="*/ 0 w 10008"/>
              <a:gd name="connsiteY0" fmla="*/ 5761 h 11103"/>
              <a:gd name="connsiteX1" fmla="*/ 3397 w 10008"/>
              <a:gd name="connsiteY1" fmla="*/ 3235 h 11103"/>
              <a:gd name="connsiteX2" fmla="*/ 7522 w 10008"/>
              <a:gd name="connsiteY2" fmla="*/ 0 h 11103"/>
              <a:gd name="connsiteX3" fmla="*/ 9998 w 10008"/>
              <a:gd name="connsiteY3" fmla="*/ 5226 h 11103"/>
              <a:gd name="connsiteX4" fmla="*/ 6681 w 10008"/>
              <a:gd name="connsiteY4" fmla="*/ 11103 h 11103"/>
              <a:gd name="connsiteX5" fmla="*/ 3680 w 10008"/>
              <a:gd name="connsiteY5" fmla="*/ 8822 h 11103"/>
              <a:gd name="connsiteX6" fmla="*/ 0 w 10008"/>
              <a:gd name="connsiteY6" fmla="*/ 5761 h 11103"/>
              <a:gd name="connsiteX0" fmla="*/ 0 w 10399"/>
              <a:gd name="connsiteY0" fmla="*/ 5761 h 11103"/>
              <a:gd name="connsiteX1" fmla="*/ 3397 w 10399"/>
              <a:gd name="connsiteY1" fmla="*/ 3235 h 11103"/>
              <a:gd name="connsiteX2" fmla="*/ 7522 w 10399"/>
              <a:gd name="connsiteY2" fmla="*/ 0 h 11103"/>
              <a:gd name="connsiteX3" fmla="*/ 10391 w 10399"/>
              <a:gd name="connsiteY3" fmla="*/ 5595 h 11103"/>
              <a:gd name="connsiteX4" fmla="*/ 6681 w 10399"/>
              <a:gd name="connsiteY4" fmla="*/ 11103 h 11103"/>
              <a:gd name="connsiteX5" fmla="*/ 3680 w 10399"/>
              <a:gd name="connsiteY5" fmla="*/ 8822 h 11103"/>
              <a:gd name="connsiteX6" fmla="*/ 0 w 10399"/>
              <a:gd name="connsiteY6" fmla="*/ 5761 h 11103"/>
              <a:gd name="connsiteX0" fmla="*/ 0 w 10408"/>
              <a:gd name="connsiteY0" fmla="*/ 5984 h 11326"/>
              <a:gd name="connsiteX1" fmla="*/ 3397 w 10408"/>
              <a:gd name="connsiteY1" fmla="*/ 3458 h 11326"/>
              <a:gd name="connsiteX2" fmla="*/ 7815 w 10408"/>
              <a:gd name="connsiteY2" fmla="*/ 0 h 11326"/>
              <a:gd name="connsiteX3" fmla="*/ 10391 w 10408"/>
              <a:gd name="connsiteY3" fmla="*/ 5818 h 11326"/>
              <a:gd name="connsiteX4" fmla="*/ 6681 w 10408"/>
              <a:gd name="connsiteY4" fmla="*/ 11326 h 11326"/>
              <a:gd name="connsiteX5" fmla="*/ 3680 w 10408"/>
              <a:gd name="connsiteY5" fmla="*/ 9045 h 11326"/>
              <a:gd name="connsiteX6" fmla="*/ 0 w 10408"/>
              <a:gd name="connsiteY6" fmla="*/ 5984 h 11326"/>
              <a:gd name="connsiteX0" fmla="*/ 0 w 10406"/>
              <a:gd name="connsiteY0" fmla="*/ 5984 h 11326"/>
              <a:gd name="connsiteX1" fmla="*/ 3397 w 10406"/>
              <a:gd name="connsiteY1" fmla="*/ 3458 h 11326"/>
              <a:gd name="connsiteX2" fmla="*/ 7815 w 10406"/>
              <a:gd name="connsiteY2" fmla="*/ 0 h 11326"/>
              <a:gd name="connsiteX3" fmla="*/ 10391 w 10406"/>
              <a:gd name="connsiteY3" fmla="*/ 5818 h 11326"/>
              <a:gd name="connsiteX4" fmla="*/ 6681 w 10406"/>
              <a:gd name="connsiteY4" fmla="*/ 11326 h 11326"/>
              <a:gd name="connsiteX5" fmla="*/ 3680 w 10406"/>
              <a:gd name="connsiteY5" fmla="*/ 9045 h 11326"/>
              <a:gd name="connsiteX6" fmla="*/ 0 w 10406"/>
              <a:gd name="connsiteY6" fmla="*/ 5984 h 11326"/>
              <a:gd name="connsiteX0" fmla="*/ 0 w 10397"/>
              <a:gd name="connsiteY0" fmla="*/ 5984 h 11658"/>
              <a:gd name="connsiteX1" fmla="*/ 3397 w 10397"/>
              <a:gd name="connsiteY1" fmla="*/ 3458 h 11658"/>
              <a:gd name="connsiteX2" fmla="*/ 7815 w 10397"/>
              <a:gd name="connsiteY2" fmla="*/ 0 h 11658"/>
              <a:gd name="connsiteX3" fmla="*/ 10391 w 10397"/>
              <a:gd name="connsiteY3" fmla="*/ 5818 h 11658"/>
              <a:gd name="connsiteX4" fmla="*/ 7123 w 10397"/>
              <a:gd name="connsiteY4" fmla="*/ 11658 h 11658"/>
              <a:gd name="connsiteX5" fmla="*/ 3680 w 10397"/>
              <a:gd name="connsiteY5" fmla="*/ 9045 h 11658"/>
              <a:gd name="connsiteX6" fmla="*/ 0 w 10397"/>
              <a:gd name="connsiteY6" fmla="*/ 5984 h 11658"/>
              <a:gd name="connsiteX0" fmla="*/ 0 w 10397"/>
              <a:gd name="connsiteY0" fmla="*/ 5984 h 11658"/>
              <a:gd name="connsiteX1" fmla="*/ 3397 w 10397"/>
              <a:gd name="connsiteY1" fmla="*/ 3458 h 11658"/>
              <a:gd name="connsiteX2" fmla="*/ 7815 w 10397"/>
              <a:gd name="connsiteY2" fmla="*/ 0 h 11658"/>
              <a:gd name="connsiteX3" fmla="*/ 10391 w 10397"/>
              <a:gd name="connsiteY3" fmla="*/ 5818 h 11658"/>
              <a:gd name="connsiteX4" fmla="*/ 7123 w 10397"/>
              <a:gd name="connsiteY4" fmla="*/ 11658 h 11658"/>
              <a:gd name="connsiteX5" fmla="*/ 3680 w 10397"/>
              <a:gd name="connsiteY5" fmla="*/ 9045 h 11658"/>
              <a:gd name="connsiteX6" fmla="*/ 0 w 10397"/>
              <a:gd name="connsiteY6" fmla="*/ 5984 h 11658"/>
              <a:gd name="connsiteX0" fmla="*/ 0 w 9861"/>
              <a:gd name="connsiteY0" fmla="*/ 5984 h 11658"/>
              <a:gd name="connsiteX1" fmla="*/ 3397 w 9861"/>
              <a:gd name="connsiteY1" fmla="*/ 3458 h 11658"/>
              <a:gd name="connsiteX2" fmla="*/ 7815 w 9861"/>
              <a:gd name="connsiteY2" fmla="*/ 0 h 11658"/>
              <a:gd name="connsiteX3" fmla="*/ 9852 w 9861"/>
              <a:gd name="connsiteY3" fmla="*/ 5782 h 11658"/>
              <a:gd name="connsiteX4" fmla="*/ 7123 w 9861"/>
              <a:gd name="connsiteY4" fmla="*/ 11658 h 11658"/>
              <a:gd name="connsiteX5" fmla="*/ 3680 w 9861"/>
              <a:gd name="connsiteY5" fmla="*/ 9045 h 11658"/>
              <a:gd name="connsiteX6" fmla="*/ 0 w 9861"/>
              <a:gd name="connsiteY6" fmla="*/ 5984 h 11658"/>
              <a:gd name="connsiteX0" fmla="*/ 0 w 10594"/>
              <a:gd name="connsiteY0" fmla="*/ 5133 h 10000"/>
              <a:gd name="connsiteX1" fmla="*/ 3445 w 10594"/>
              <a:gd name="connsiteY1" fmla="*/ 2966 h 10000"/>
              <a:gd name="connsiteX2" fmla="*/ 7925 w 10594"/>
              <a:gd name="connsiteY2" fmla="*/ 0 h 10000"/>
              <a:gd name="connsiteX3" fmla="*/ 10588 w 10594"/>
              <a:gd name="connsiteY3" fmla="*/ 5150 h 10000"/>
              <a:gd name="connsiteX4" fmla="*/ 7223 w 10594"/>
              <a:gd name="connsiteY4" fmla="*/ 10000 h 10000"/>
              <a:gd name="connsiteX5" fmla="*/ 3732 w 10594"/>
              <a:gd name="connsiteY5" fmla="*/ 7759 h 10000"/>
              <a:gd name="connsiteX6" fmla="*/ 0 w 10594"/>
              <a:gd name="connsiteY6" fmla="*/ 5133 h 10000"/>
              <a:gd name="connsiteX0" fmla="*/ 0 w 10793"/>
              <a:gd name="connsiteY0" fmla="*/ 5197 h 10000"/>
              <a:gd name="connsiteX1" fmla="*/ 3644 w 10793"/>
              <a:gd name="connsiteY1" fmla="*/ 2966 h 10000"/>
              <a:gd name="connsiteX2" fmla="*/ 8124 w 10793"/>
              <a:gd name="connsiteY2" fmla="*/ 0 h 10000"/>
              <a:gd name="connsiteX3" fmla="*/ 10787 w 10793"/>
              <a:gd name="connsiteY3" fmla="*/ 5150 h 10000"/>
              <a:gd name="connsiteX4" fmla="*/ 7422 w 10793"/>
              <a:gd name="connsiteY4" fmla="*/ 10000 h 10000"/>
              <a:gd name="connsiteX5" fmla="*/ 3931 w 10793"/>
              <a:gd name="connsiteY5" fmla="*/ 7759 h 10000"/>
              <a:gd name="connsiteX6" fmla="*/ 0 w 10793"/>
              <a:gd name="connsiteY6" fmla="*/ 5197 h 10000"/>
              <a:gd name="connsiteX0" fmla="*/ 0 w 10793"/>
              <a:gd name="connsiteY0" fmla="*/ 5197 h 10000"/>
              <a:gd name="connsiteX1" fmla="*/ 3644 w 10793"/>
              <a:gd name="connsiteY1" fmla="*/ 2966 h 10000"/>
              <a:gd name="connsiteX2" fmla="*/ 8124 w 10793"/>
              <a:gd name="connsiteY2" fmla="*/ 0 h 10000"/>
              <a:gd name="connsiteX3" fmla="*/ 10787 w 10793"/>
              <a:gd name="connsiteY3" fmla="*/ 5150 h 10000"/>
              <a:gd name="connsiteX4" fmla="*/ 7422 w 10793"/>
              <a:gd name="connsiteY4" fmla="*/ 10000 h 10000"/>
              <a:gd name="connsiteX5" fmla="*/ 3931 w 10793"/>
              <a:gd name="connsiteY5" fmla="*/ 7759 h 10000"/>
              <a:gd name="connsiteX6" fmla="*/ 0 w 10793"/>
              <a:gd name="connsiteY6" fmla="*/ 5197 h 10000"/>
              <a:gd name="connsiteX0" fmla="*/ 0 w 10793"/>
              <a:gd name="connsiteY0" fmla="*/ 5197 h 10000"/>
              <a:gd name="connsiteX1" fmla="*/ 3991 w 10793"/>
              <a:gd name="connsiteY1" fmla="*/ 2680 h 10000"/>
              <a:gd name="connsiteX2" fmla="*/ 8124 w 10793"/>
              <a:gd name="connsiteY2" fmla="*/ 0 h 10000"/>
              <a:gd name="connsiteX3" fmla="*/ 10787 w 10793"/>
              <a:gd name="connsiteY3" fmla="*/ 5150 h 10000"/>
              <a:gd name="connsiteX4" fmla="*/ 7422 w 10793"/>
              <a:gd name="connsiteY4" fmla="*/ 10000 h 10000"/>
              <a:gd name="connsiteX5" fmla="*/ 3931 w 10793"/>
              <a:gd name="connsiteY5" fmla="*/ 7759 h 10000"/>
              <a:gd name="connsiteX6" fmla="*/ 0 w 10793"/>
              <a:gd name="connsiteY6" fmla="*/ 5197 h 10000"/>
              <a:gd name="connsiteX0" fmla="*/ 0 w 10793"/>
              <a:gd name="connsiteY0" fmla="*/ 5197 h 10000"/>
              <a:gd name="connsiteX1" fmla="*/ 3991 w 10793"/>
              <a:gd name="connsiteY1" fmla="*/ 2680 h 10000"/>
              <a:gd name="connsiteX2" fmla="*/ 8124 w 10793"/>
              <a:gd name="connsiteY2" fmla="*/ 0 h 10000"/>
              <a:gd name="connsiteX3" fmla="*/ 10787 w 10793"/>
              <a:gd name="connsiteY3" fmla="*/ 5150 h 10000"/>
              <a:gd name="connsiteX4" fmla="*/ 7422 w 10793"/>
              <a:gd name="connsiteY4" fmla="*/ 10000 h 10000"/>
              <a:gd name="connsiteX5" fmla="*/ 3433 w 10793"/>
              <a:gd name="connsiteY5" fmla="*/ 7442 h 10000"/>
              <a:gd name="connsiteX6" fmla="*/ 0 w 10793"/>
              <a:gd name="connsiteY6" fmla="*/ 5197 h 10000"/>
              <a:gd name="connsiteX0" fmla="*/ 0 w 10793"/>
              <a:gd name="connsiteY0" fmla="*/ 5197 h 10000"/>
              <a:gd name="connsiteX1" fmla="*/ 3991 w 10793"/>
              <a:gd name="connsiteY1" fmla="*/ 2680 h 10000"/>
              <a:gd name="connsiteX2" fmla="*/ 8124 w 10793"/>
              <a:gd name="connsiteY2" fmla="*/ 0 h 10000"/>
              <a:gd name="connsiteX3" fmla="*/ 10787 w 10793"/>
              <a:gd name="connsiteY3" fmla="*/ 5150 h 10000"/>
              <a:gd name="connsiteX4" fmla="*/ 7422 w 10793"/>
              <a:gd name="connsiteY4" fmla="*/ 10000 h 10000"/>
              <a:gd name="connsiteX5" fmla="*/ 3433 w 10793"/>
              <a:gd name="connsiteY5" fmla="*/ 7442 h 10000"/>
              <a:gd name="connsiteX6" fmla="*/ 0 w 10793"/>
              <a:gd name="connsiteY6" fmla="*/ 5197 h 10000"/>
              <a:gd name="connsiteX0" fmla="*/ 0 w 10793"/>
              <a:gd name="connsiteY0" fmla="*/ 5197 h 10000"/>
              <a:gd name="connsiteX1" fmla="*/ 3991 w 10793"/>
              <a:gd name="connsiteY1" fmla="*/ 2680 h 10000"/>
              <a:gd name="connsiteX2" fmla="*/ 8124 w 10793"/>
              <a:gd name="connsiteY2" fmla="*/ 0 h 10000"/>
              <a:gd name="connsiteX3" fmla="*/ 10787 w 10793"/>
              <a:gd name="connsiteY3" fmla="*/ 5150 h 10000"/>
              <a:gd name="connsiteX4" fmla="*/ 7422 w 10793"/>
              <a:gd name="connsiteY4" fmla="*/ 10000 h 10000"/>
              <a:gd name="connsiteX5" fmla="*/ 3433 w 10793"/>
              <a:gd name="connsiteY5" fmla="*/ 7442 h 10000"/>
              <a:gd name="connsiteX6" fmla="*/ 0 w 10793"/>
              <a:gd name="connsiteY6" fmla="*/ 51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3" h="10000">
                <a:moveTo>
                  <a:pt x="0" y="5197"/>
                </a:moveTo>
                <a:lnTo>
                  <a:pt x="3991" y="2680"/>
                </a:lnTo>
                <a:cubicBezTo>
                  <a:pt x="5180" y="1804"/>
                  <a:pt x="5891" y="1395"/>
                  <a:pt x="8124" y="0"/>
                </a:cubicBezTo>
                <a:cubicBezTo>
                  <a:pt x="9329" y="888"/>
                  <a:pt x="10903" y="3483"/>
                  <a:pt x="10787" y="5150"/>
                </a:cubicBezTo>
                <a:cubicBezTo>
                  <a:pt x="10670" y="6816"/>
                  <a:pt x="9509" y="8194"/>
                  <a:pt x="7422" y="10000"/>
                </a:cubicBezTo>
                <a:cubicBezTo>
                  <a:pt x="6410" y="9402"/>
                  <a:pt x="5427" y="8755"/>
                  <a:pt x="3433" y="7442"/>
                </a:cubicBezTo>
                <a:cubicBezTo>
                  <a:pt x="1540" y="6212"/>
                  <a:pt x="2034" y="6619"/>
                  <a:pt x="0" y="5197"/>
                </a:cubicBezTo>
                <a:close/>
              </a:path>
            </a:pathLst>
          </a:custGeom>
          <a:solidFill>
            <a:schemeClr val="bg2">
              <a:lumMod val="90000"/>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urry Image" descr="A bowl of food with a towel&#10;&#10;Description automatically generated">
            <a:extLst>
              <a:ext uri="{FF2B5EF4-FFF2-40B4-BE49-F238E27FC236}">
                <a16:creationId xmlns:a16="http://schemas.microsoft.com/office/drawing/2014/main" id="{3DBF5444-4424-BC0E-BF5A-13E3688F614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2619" r="-6453" b="13898"/>
          <a:stretch/>
        </p:blipFill>
        <p:spPr>
          <a:xfrm>
            <a:off x="5747574" y="4483726"/>
            <a:ext cx="1560161" cy="1500868"/>
          </a:xfrm>
          <a:prstGeom prst="ellipse">
            <a:avLst/>
          </a:prstGeom>
          <a:ln>
            <a:noFill/>
          </a:ln>
          <a:effectLst>
            <a:softEdge rad="112500"/>
          </a:effectLst>
        </p:spPr>
      </p:pic>
      <p:sp>
        <p:nvSpPr>
          <p:cNvPr id="15" name="Curry Textbox">
            <a:extLst>
              <a:ext uri="{FF2B5EF4-FFF2-40B4-BE49-F238E27FC236}">
                <a16:creationId xmlns:a16="http://schemas.microsoft.com/office/drawing/2014/main" id="{EC2D7DA0-E223-7602-042F-182D5EFB15FF}"/>
              </a:ext>
            </a:extLst>
          </p:cNvPr>
          <p:cNvSpPr txBox="1"/>
          <p:nvPr/>
        </p:nvSpPr>
        <p:spPr>
          <a:xfrm>
            <a:off x="6042938" y="4797393"/>
            <a:ext cx="969433" cy="861774"/>
          </a:xfrm>
          <a:prstGeom prst="rect">
            <a:avLst/>
          </a:prstGeom>
          <a:solidFill>
            <a:srgbClr val="CCCCFF"/>
          </a:solidFill>
        </p:spPr>
        <p:txBody>
          <a:bodyPr wrap="square">
            <a:spAutoFit/>
          </a:bodyPr>
          <a:lstStyle/>
          <a:p>
            <a:pPr algn="ctr"/>
            <a:r>
              <a:rPr lang="en-US" sz="1000" dirty="0">
                <a:solidFill>
                  <a:srgbClr val="7030A0"/>
                </a:solidFill>
                <a:latin typeface="Helvetica" pitchFamily="2" charset="0"/>
              </a:rPr>
              <a:t>Spoon chicken stir fry over cauliflower rice.</a:t>
            </a:r>
          </a:p>
        </p:txBody>
      </p:sp>
      <p:sp>
        <p:nvSpPr>
          <p:cNvPr id="13" name="Pepper Clickbox">
            <a:extLst>
              <a:ext uri="{FF2B5EF4-FFF2-40B4-BE49-F238E27FC236}">
                <a16:creationId xmlns:a16="http://schemas.microsoft.com/office/drawing/2014/main" id="{55DBE206-E2FC-8748-342E-267B5BA20343}"/>
              </a:ext>
            </a:extLst>
          </p:cNvPr>
          <p:cNvSpPr/>
          <p:nvPr/>
        </p:nvSpPr>
        <p:spPr>
          <a:xfrm rot="8071720">
            <a:off x="3875672" y="3675249"/>
            <a:ext cx="1925950" cy="2726832"/>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5126 w 10000"/>
              <a:gd name="connsiteY1" fmla="*/ 1679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1667 w 10111"/>
              <a:gd name="connsiteY5" fmla="*/ 10232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4499 w 10111"/>
              <a:gd name="connsiteY5" fmla="*/ 8513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52 w 10066"/>
              <a:gd name="connsiteY5" fmla="*/ 7936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3"/>
              <a:gd name="connsiteY0" fmla="*/ 4709 h 9601"/>
              <a:gd name="connsiteX1" fmla="*/ 4026 w 10063"/>
              <a:gd name="connsiteY1" fmla="*/ 1533 h 9601"/>
              <a:gd name="connsiteX2" fmla="*/ 7043 w 10063"/>
              <a:gd name="connsiteY2" fmla="*/ 0 h 9601"/>
              <a:gd name="connsiteX3" fmla="*/ 10063 w 10063"/>
              <a:gd name="connsiteY3" fmla="*/ 4425 h 9601"/>
              <a:gd name="connsiteX4" fmla="*/ 7179 w 10063"/>
              <a:gd name="connsiteY4" fmla="*/ 9601 h 9601"/>
              <a:gd name="connsiteX5" fmla="*/ 3946 w 10063"/>
              <a:gd name="connsiteY5" fmla="*/ 7300 h 9601"/>
              <a:gd name="connsiteX6" fmla="*/ 0 w 10063"/>
              <a:gd name="connsiteY6" fmla="*/ 4709 h 9601"/>
              <a:gd name="connsiteX0" fmla="*/ 0 w 10000"/>
              <a:gd name="connsiteY0" fmla="*/ 4905 h 10000"/>
              <a:gd name="connsiteX1" fmla="*/ 4001 w 10000"/>
              <a:gd name="connsiteY1" fmla="*/ 1597 h 10000"/>
              <a:gd name="connsiteX2" fmla="*/ 6999 w 10000"/>
              <a:gd name="connsiteY2" fmla="*/ 0 h 10000"/>
              <a:gd name="connsiteX3" fmla="*/ 10000 w 10000"/>
              <a:gd name="connsiteY3" fmla="*/ 4609 h 10000"/>
              <a:gd name="connsiteX4" fmla="*/ 7134 w 10000"/>
              <a:gd name="connsiteY4" fmla="*/ 10000 h 10000"/>
              <a:gd name="connsiteX5" fmla="*/ 3921 w 10000"/>
              <a:gd name="connsiteY5" fmla="*/ 7603 h 10000"/>
              <a:gd name="connsiteX6" fmla="*/ 0 w 10000"/>
              <a:gd name="connsiteY6" fmla="*/ 4905 h 10000"/>
              <a:gd name="connsiteX0" fmla="*/ 0 w 10003"/>
              <a:gd name="connsiteY0" fmla="*/ 5450 h 10545"/>
              <a:gd name="connsiteX1" fmla="*/ 4001 w 10003"/>
              <a:gd name="connsiteY1" fmla="*/ 2142 h 10545"/>
              <a:gd name="connsiteX2" fmla="*/ 6537 w 10003"/>
              <a:gd name="connsiteY2" fmla="*/ 0 h 10545"/>
              <a:gd name="connsiteX3" fmla="*/ 10000 w 10003"/>
              <a:gd name="connsiteY3" fmla="*/ 5154 h 10545"/>
              <a:gd name="connsiteX4" fmla="*/ 7134 w 10003"/>
              <a:gd name="connsiteY4" fmla="*/ 10545 h 10545"/>
              <a:gd name="connsiteX5" fmla="*/ 3921 w 10003"/>
              <a:gd name="connsiteY5" fmla="*/ 8148 h 10545"/>
              <a:gd name="connsiteX6" fmla="*/ 0 w 10003"/>
              <a:gd name="connsiteY6" fmla="*/ 5450 h 10545"/>
              <a:gd name="connsiteX0" fmla="*/ 0 w 9861"/>
              <a:gd name="connsiteY0" fmla="*/ 5450 h 10545"/>
              <a:gd name="connsiteX1" fmla="*/ 4001 w 9861"/>
              <a:gd name="connsiteY1" fmla="*/ 2142 h 10545"/>
              <a:gd name="connsiteX2" fmla="*/ 6537 w 9861"/>
              <a:gd name="connsiteY2" fmla="*/ 0 h 10545"/>
              <a:gd name="connsiteX3" fmla="*/ 9858 w 9861"/>
              <a:gd name="connsiteY3" fmla="*/ 4717 h 10545"/>
              <a:gd name="connsiteX4" fmla="*/ 7134 w 9861"/>
              <a:gd name="connsiteY4" fmla="*/ 10545 h 10545"/>
              <a:gd name="connsiteX5" fmla="*/ 3921 w 9861"/>
              <a:gd name="connsiteY5" fmla="*/ 8148 h 10545"/>
              <a:gd name="connsiteX6" fmla="*/ 0 w 9861"/>
              <a:gd name="connsiteY6" fmla="*/ 5450 h 10545"/>
              <a:gd name="connsiteX0" fmla="*/ 0 w 10233"/>
              <a:gd name="connsiteY0" fmla="*/ 5168 h 10000"/>
              <a:gd name="connsiteX1" fmla="*/ 4057 w 10233"/>
              <a:gd name="connsiteY1" fmla="*/ 2031 h 10000"/>
              <a:gd name="connsiteX2" fmla="*/ 6629 w 10233"/>
              <a:gd name="connsiteY2" fmla="*/ 0 h 10000"/>
              <a:gd name="connsiteX3" fmla="*/ 10230 w 10233"/>
              <a:gd name="connsiteY3" fmla="*/ 5052 h 10000"/>
              <a:gd name="connsiteX4" fmla="*/ 7235 w 10233"/>
              <a:gd name="connsiteY4" fmla="*/ 10000 h 10000"/>
              <a:gd name="connsiteX5" fmla="*/ 3976 w 10233"/>
              <a:gd name="connsiteY5" fmla="*/ 7727 h 10000"/>
              <a:gd name="connsiteX6" fmla="*/ 0 w 10233"/>
              <a:gd name="connsiteY6" fmla="*/ 5168 h 10000"/>
              <a:gd name="connsiteX0" fmla="*/ 0 w 10232"/>
              <a:gd name="connsiteY0" fmla="*/ 5168 h 9973"/>
              <a:gd name="connsiteX1" fmla="*/ 4057 w 10232"/>
              <a:gd name="connsiteY1" fmla="*/ 2031 h 9973"/>
              <a:gd name="connsiteX2" fmla="*/ 6629 w 10232"/>
              <a:gd name="connsiteY2" fmla="*/ 0 h 9973"/>
              <a:gd name="connsiteX3" fmla="*/ 10230 w 10232"/>
              <a:gd name="connsiteY3" fmla="*/ 5052 h 9973"/>
              <a:gd name="connsiteX4" fmla="*/ 7194 w 10232"/>
              <a:gd name="connsiteY4" fmla="*/ 9973 h 9973"/>
              <a:gd name="connsiteX5" fmla="*/ 3976 w 10232"/>
              <a:gd name="connsiteY5" fmla="*/ 7727 h 9973"/>
              <a:gd name="connsiteX6" fmla="*/ 0 w 10232"/>
              <a:gd name="connsiteY6" fmla="*/ 5168 h 9973"/>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10005"/>
              <a:gd name="connsiteY0" fmla="*/ 5182 h 10000"/>
              <a:gd name="connsiteX1" fmla="*/ 2882 w 10005"/>
              <a:gd name="connsiteY1" fmla="*/ 2878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8953"/>
              <a:gd name="connsiteY0" fmla="*/ 5180 h 10000"/>
              <a:gd name="connsiteX1" fmla="*/ 1830 w 8953"/>
              <a:gd name="connsiteY1" fmla="*/ 2878 h 10000"/>
              <a:gd name="connsiteX2" fmla="*/ 5427 w 8953"/>
              <a:gd name="connsiteY2" fmla="*/ 0 h 10000"/>
              <a:gd name="connsiteX3" fmla="*/ 8946 w 8953"/>
              <a:gd name="connsiteY3" fmla="*/ 5066 h 10000"/>
              <a:gd name="connsiteX4" fmla="*/ 5979 w 8953"/>
              <a:gd name="connsiteY4" fmla="*/ 10000 h 10000"/>
              <a:gd name="connsiteX5" fmla="*/ 2031 w 8953"/>
              <a:gd name="connsiteY5" fmla="*/ 7324 h 10000"/>
              <a:gd name="connsiteX6" fmla="*/ 0 w 8953"/>
              <a:gd name="connsiteY6" fmla="*/ 5180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3618 w 11349"/>
              <a:gd name="connsiteY5" fmla="*/ 7324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41"/>
              <a:gd name="connsiteY0" fmla="*/ 5187 h 9379"/>
              <a:gd name="connsiteX1" fmla="*/ 3393 w 11341"/>
              <a:gd name="connsiteY1" fmla="*/ 2878 h 9379"/>
              <a:gd name="connsiteX2" fmla="*/ 7411 w 11341"/>
              <a:gd name="connsiteY2" fmla="*/ 0 h 9379"/>
              <a:gd name="connsiteX3" fmla="*/ 11341 w 11341"/>
              <a:gd name="connsiteY3" fmla="*/ 5066 h 9379"/>
              <a:gd name="connsiteX4" fmla="*/ 7161 w 11341"/>
              <a:gd name="connsiteY4" fmla="*/ 9379 h 9379"/>
              <a:gd name="connsiteX5" fmla="*/ 4115 w 11341"/>
              <a:gd name="connsiteY5" fmla="*/ 7619 h 9379"/>
              <a:gd name="connsiteX6" fmla="*/ 0 w 11341"/>
              <a:gd name="connsiteY6" fmla="*/ 5187 h 9379"/>
              <a:gd name="connsiteX0" fmla="*/ 0 w 10000"/>
              <a:gd name="connsiteY0" fmla="*/ 5530 h 10000"/>
              <a:gd name="connsiteX1" fmla="*/ 2992 w 10000"/>
              <a:gd name="connsiteY1" fmla="*/ 3069 h 10000"/>
              <a:gd name="connsiteX2" fmla="*/ 6535 w 10000"/>
              <a:gd name="connsiteY2" fmla="*/ 0 h 10000"/>
              <a:gd name="connsiteX3" fmla="*/ 10000 w 10000"/>
              <a:gd name="connsiteY3" fmla="*/ 5401 h 10000"/>
              <a:gd name="connsiteX4" fmla="*/ 6314 w 10000"/>
              <a:gd name="connsiteY4" fmla="*/ 10000 h 10000"/>
              <a:gd name="connsiteX5" fmla="*/ 3628 w 10000"/>
              <a:gd name="connsiteY5" fmla="*/ 8123 h 10000"/>
              <a:gd name="connsiteX6" fmla="*/ 0 w 10000"/>
              <a:gd name="connsiteY6" fmla="*/ 5530 h 10000"/>
              <a:gd name="connsiteX0" fmla="*/ 0 w 10012"/>
              <a:gd name="connsiteY0" fmla="*/ 5530 h 10628"/>
              <a:gd name="connsiteX1" fmla="*/ 2992 w 10012"/>
              <a:gd name="connsiteY1" fmla="*/ 3069 h 10628"/>
              <a:gd name="connsiteX2" fmla="*/ 6535 w 10012"/>
              <a:gd name="connsiteY2" fmla="*/ 0 h 10628"/>
              <a:gd name="connsiteX3" fmla="*/ 10000 w 10012"/>
              <a:gd name="connsiteY3" fmla="*/ 5401 h 10628"/>
              <a:gd name="connsiteX4" fmla="*/ 7191 w 10012"/>
              <a:gd name="connsiteY4" fmla="*/ 10628 h 10628"/>
              <a:gd name="connsiteX5" fmla="*/ 3628 w 10012"/>
              <a:gd name="connsiteY5" fmla="*/ 8123 h 10628"/>
              <a:gd name="connsiteX6" fmla="*/ 0 w 10012"/>
              <a:gd name="connsiteY6" fmla="*/ 5530 h 10628"/>
              <a:gd name="connsiteX0" fmla="*/ 0 w 10647"/>
              <a:gd name="connsiteY0" fmla="*/ 5530 h 10628"/>
              <a:gd name="connsiteX1" fmla="*/ 2992 w 10647"/>
              <a:gd name="connsiteY1" fmla="*/ 3069 h 10628"/>
              <a:gd name="connsiteX2" fmla="*/ 6535 w 10647"/>
              <a:gd name="connsiteY2" fmla="*/ 0 h 10628"/>
              <a:gd name="connsiteX3" fmla="*/ 10641 w 10647"/>
              <a:gd name="connsiteY3" fmla="*/ 4959 h 10628"/>
              <a:gd name="connsiteX4" fmla="*/ 7191 w 10647"/>
              <a:gd name="connsiteY4" fmla="*/ 10628 h 10628"/>
              <a:gd name="connsiteX5" fmla="*/ 3628 w 10647"/>
              <a:gd name="connsiteY5" fmla="*/ 8123 h 10628"/>
              <a:gd name="connsiteX6" fmla="*/ 0 w 10647"/>
              <a:gd name="connsiteY6" fmla="*/ 5530 h 10628"/>
              <a:gd name="connsiteX0" fmla="*/ 0 w 10653"/>
              <a:gd name="connsiteY0" fmla="*/ 5523 h 10621"/>
              <a:gd name="connsiteX1" fmla="*/ 2992 w 10653"/>
              <a:gd name="connsiteY1" fmla="*/ 3062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171 w 10653"/>
              <a:gd name="connsiteY1" fmla="*/ 272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950 w 10653"/>
              <a:gd name="connsiteY1" fmla="*/ 3207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3874 w 10653"/>
              <a:gd name="connsiteY1" fmla="*/ 306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9773"/>
              <a:gd name="connsiteY0" fmla="*/ 5664 h 10621"/>
              <a:gd name="connsiteX1" fmla="*/ 2994 w 9773"/>
              <a:gd name="connsiteY1" fmla="*/ 3065 h 10621"/>
              <a:gd name="connsiteX2" fmla="*/ 7222 w 9773"/>
              <a:gd name="connsiteY2" fmla="*/ 0 h 10621"/>
              <a:gd name="connsiteX3" fmla="*/ 9761 w 9773"/>
              <a:gd name="connsiteY3" fmla="*/ 4952 h 10621"/>
              <a:gd name="connsiteX4" fmla="*/ 6311 w 9773"/>
              <a:gd name="connsiteY4" fmla="*/ 10621 h 10621"/>
              <a:gd name="connsiteX5" fmla="*/ 2748 w 9773"/>
              <a:gd name="connsiteY5" fmla="*/ 8116 h 10621"/>
              <a:gd name="connsiteX6" fmla="*/ 0 w 9773"/>
              <a:gd name="connsiteY6" fmla="*/ 5664 h 10621"/>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5"/>
              <a:gd name="connsiteY0" fmla="*/ 5138 h 9872"/>
              <a:gd name="connsiteX1" fmla="*/ 3563 w 10495"/>
              <a:gd name="connsiteY1" fmla="*/ 2886 h 9872"/>
              <a:gd name="connsiteX2" fmla="*/ 7889 w 10495"/>
              <a:gd name="connsiteY2" fmla="*/ 0 h 9872"/>
              <a:gd name="connsiteX3" fmla="*/ 10487 w 10495"/>
              <a:gd name="connsiteY3" fmla="*/ 4662 h 9872"/>
              <a:gd name="connsiteX4" fmla="*/ 7159 w 10495"/>
              <a:gd name="connsiteY4" fmla="*/ 9872 h 9872"/>
              <a:gd name="connsiteX5" fmla="*/ 3860 w 10495"/>
              <a:gd name="connsiteY5" fmla="*/ 7869 h 9872"/>
              <a:gd name="connsiteX6" fmla="*/ 0 w 10495"/>
              <a:gd name="connsiteY6" fmla="*/ 5138 h 9872"/>
              <a:gd name="connsiteX0" fmla="*/ 0 w 9994"/>
              <a:gd name="connsiteY0" fmla="*/ 5205 h 9035"/>
              <a:gd name="connsiteX1" fmla="*/ 3395 w 9994"/>
              <a:gd name="connsiteY1" fmla="*/ 2923 h 9035"/>
              <a:gd name="connsiteX2" fmla="*/ 7517 w 9994"/>
              <a:gd name="connsiteY2" fmla="*/ 0 h 9035"/>
              <a:gd name="connsiteX3" fmla="*/ 9992 w 9994"/>
              <a:gd name="connsiteY3" fmla="*/ 4722 h 9035"/>
              <a:gd name="connsiteX4" fmla="*/ 7165 w 9994"/>
              <a:gd name="connsiteY4" fmla="*/ 8990 h 9035"/>
              <a:gd name="connsiteX5" fmla="*/ 3678 w 9994"/>
              <a:gd name="connsiteY5" fmla="*/ 7971 h 9035"/>
              <a:gd name="connsiteX6" fmla="*/ 0 w 9994"/>
              <a:gd name="connsiteY6" fmla="*/ 5205 h 9035"/>
              <a:gd name="connsiteX0" fmla="*/ 0 w 10008"/>
              <a:gd name="connsiteY0" fmla="*/ 5761 h 11103"/>
              <a:gd name="connsiteX1" fmla="*/ 3397 w 10008"/>
              <a:gd name="connsiteY1" fmla="*/ 3235 h 11103"/>
              <a:gd name="connsiteX2" fmla="*/ 7522 w 10008"/>
              <a:gd name="connsiteY2" fmla="*/ 0 h 11103"/>
              <a:gd name="connsiteX3" fmla="*/ 9998 w 10008"/>
              <a:gd name="connsiteY3" fmla="*/ 5226 h 11103"/>
              <a:gd name="connsiteX4" fmla="*/ 6681 w 10008"/>
              <a:gd name="connsiteY4" fmla="*/ 11103 h 11103"/>
              <a:gd name="connsiteX5" fmla="*/ 3680 w 10008"/>
              <a:gd name="connsiteY5" fmla="*/ 8822 h 11103"/>
              <a:gd name="connsiteX6" fmla="*/ 0 w 10008"/>
              <a:gd name="connsiteY6" fmla="*/ 5761 h 11103"/>
              <a:gd name="connsiteX0" fmla="*/ 0 w 7949"/>
              <a:gd name="connsiteY0" fmla="*/ 5361 h 11103"/>
              <a:gd name="connsiteX1" fmla="*/ 1338 w 7949"/>
              <a:gd name="connsiteY1" fmla="*/ 3235 h 11103"/>
              <a:gd name="connsiteX2" fmla="*/ 5463 w 7949"/>
              <a:gd name="connsiteY2" fmla="*/ 0 h 11103"/>
              <a:gd name="connsiteX3" fmla="*/ 7939 w 7949"/>
              <a:gd name="connsiteY3" fmla="*/ 5226 h 11103"/>
              <a:gd name="connsiteX4" fmla="*/ 4622 w 7949"/>
              <a:gd name="connsiteY4" fmla="*/ 11103 h 11103"/>
              <a:gd name="connsiteX5" fmla="*/ 1621 w 7949"/>
              <a:gd name="connsiteY5" fmla="*/ 8822 h 11103"/>
              <a:gd name="connsiteX6" fmla="*/ 0 w 7949"/>
              <a:gd name="connsiteY6" fmla="*/ 5361 h 11103"/>
              <a:gd name="connsiteX0" fmla="*/ 0 w 10638"/>
              <a:gd name="connsiteY0" fmla="*/ 4651 h 10000"/>
              <a:gd name="connsiteX1" fmla="*/ 2321 w 10638"/>
              <a:gd name="connsiteY1" fmla="*/ 2914 h 10000"/>
              <a:gd name="connsiteX2" fmla="*/ 7511 w 10638"/>
              <a:gd name="connsiteY2" fmla="*/ 0 h 10000"/>
              <a:gd name="connsiteX3" fmla="*/ 10625 w 10638"/>
              <a:gd name="connsiteY3" fmla="*/ 4707 h 10000"/>
              <a:gd name="connsiteX4" fmla="*/ 6453 w 10638"/>
              <a:gd name="connsiteY4" fmla="*/ 10000 h 10000"/>
              <a:gd name="connsiteX5" fmla="*/ 2677 w 10638"/>
              <a:gd name="connsiteY5" fmla="*/ 7946 h 10000"/>
              <a:gd name="connsiteX6" fmla="*/ 0 w 10638"/>
              <a:gd name="connsiteY6" fmla="*/ 4651 h 10000"/>
              <a:gd name="connsiteX0" fmla="*/ 0 w 10638"/>
              <a:gd name="connsiteY0" fmla="*/ 4651 h 10000"/>
              <a:gd name="connsiteX1" fmla="*/ 3763 w 10638"/>
              <a:gd name="connsiteY1" fmla="*/ 2236 h 10000"/>
              <a:gd name="connsiteX2" fmla="*/ 7511 w 10638"/>
              <a:gd name="connsiteY2" fmla="*/ 0 h 10000"/>
              <a:gd name="connsiteX3" fmla="*/ 10625 w 10638"/>
              <a:gd name="connsiteY3" fmla="*/ 4707 h 10000"/>
              <a:gd name="connsiteX4" fmla="*/ 6453 w 10638"/>
              <a:gd name="connsiteY4" fmla="*/ 10000 h 10000"/>
              <a:gd name="connsiteX5" fmla="*/ 2677 w 10638"/>
              <a:gd name="connsiteY5" fmla="*/ 7946 h 10000"/>
              <a:gd name="connsiteX6" fmla="*/ 0 w 10638"/>
              <a:gd name="connsiteY6" fmla="*/ 4651 h 10000"/>
              <a:gd name="connsiteX0" fmla="*/ 0 w 10638"/>
              <a:gd name="connsiteY0" fmla="*/ 4651 h 10000"/>
              <a:gd name="connsiteX1" fmla="*/ 3763 w 10638"/>
              <a:gd name="connsiteY1" fmla="*/ 2236 h 10000"/>
              <a:gd name="connsiteX2" fmla="*/ 7511 w 10638"/>
              <a:gd name="connsiteY2" fmla="*/ 0 h 10000"/>
              <a:gd name="connsiteX3" fmla="*/ 10625 w 10638"/>
              <a:gd name="connsiteY3" fmla="*/ 4707 h 10000"/>
              <a:gd name="connsiteX4" fmla="*/ 6453 w 10638"/>
              <a:gd name="connsiteY4" fmla="*/ 10000 h 10000"/>
              <a:gd name="connsiteX5" fmla="*/ 3840 w 10638"/>
              <a:gd name="connsiteY5" fmla="*/ 7502 h 10000"/>
              <a:gd name="connsiteX6" fmla="*/ 0 w 10638"/>
              <a:gd name="connsiteY6" fmla="*/ 4651 h 10000"/>
              <a:gd name="connsiteX0" fmla="*/ 0 w 10631"/>
              <a:gd name="connsiteY0" fmla="*/ 4651 h 9952"/>
              <a:gd name="connsiteX1" fmla="*/ 3763 w 10631"/>
              <a:gd name="connsiteY1" fmla="*/ 2236 h 9952"/>
              <a:gd name="connsiteX2" fmla="*/ 7511 w 10631"/>
              <a:gd name="connsiteY2" fmla="*/ 0 h 9952"/>
              <a:gd name="connsiteX3" fmla="*/ 10625 w 10631"/>
              <a:gd name="connsiteY3" fmla="*/ 4707 h 9952"/>
              <a:gd name="connsiteX4" fmla="*/ 6804 w 10631"/>
              <a:gd name="connsiteY4" fmla="*/ 9952 h 9952"/>
              <a:gd name="connsiteX5" fmla="*/ 3840 w 10631"/>
              <a:gd name="connsiteY5" fmla="*/ 7502 h 9952"/>
              <a:gd name="connsiteX6" fmla="*/ 0 w 10631"/>
              <a:gd name="connsiteY6" fmla="*/ 4651 h 9952"/>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9998"/>
              <a:gd name="connsiteY0" fmla="*/ 4673 h 10000"/>
              <a:gd name="connsiteX1" fmla="*/ 3540 w 9998"/>
              <a:gd name="connsiteY1" fmla="*/ 2247 h 10000"/>
              <a:gd name="connsiteX2" fmla="*/ 7065 w 9998"/>
              <a:gd name="connsiteY2" fmla="*/ 0 h 10000"/>
              <a:gd name="connsiteX3" fmla="*/ 9994 w 9998"/>
              <a:gd name="connsiteY3" fmla="*/ 4730 h 10000"/>
              <a:gd name="connsiteX4" fmla="*/ 6400 w 9998"/>
              <a:gd name="connsiteY4" fmla="*/ 10000 h 10000"/>
              <a:gd name="connsiteX5" fmla="*/ 3304 w 9998"/>
              <a:gd name="connsiteY5" fmla="*/ 7280 h 10000"/>
              <a:gd name="connsiteX6" fmla="*/ 0 w 9998"/>
              <a:gd name="connsiteY6" fmla="*/ 4673 h 10000"/>
              <a:gd name="connsiteX0" fmla="*/ 0 w 10001"/>
              <a:gd name="connsiteY0" fmla="*/ 4673 h 10000"/>
              <a:gd name="connsiteX1" fmla="*/ 3541 w 10001"/>
              <a:gd name="connsiteY1" fmla="*/ 2247 h 10000"/>
              <a:gd name="connsiteX2" fmla="*/ 7066 w 10001"/>
              <a:gd name="connsiteY2" fmla="*/ 0 h 10000"/>
              <a:gd name="connsiteX3" fmla="*/ 9996 w 10001"/>
              <a:gd name="connsiteY3" fmla="*/ 4730 h 10000"/>
              <a:gd name="connsiteX4" fmla="*/ 6401 w 10001"/>
              <a:gd name="connsiteY4" fmla="*/ 10000 h 10000"/>
              <a:gd name="connsiteX5" fmla="*/ 3305 w 10001"/>
              <a:gd name="connsiteY5" fmla="*/ 7280 h 10000"/>
              <a:gd name="connsiteX6" fmla="*/ 0 w 10001"/>
              <a:gd name="connsiteY6" fmla="*/ 4673 h 10000"/>
              <a:gd name="connsiteX0" fmla="*/ 0 w 9471"/>
              <a:gd name="connsiteY0" fmla="*/ 4673 h 10000"/>
              <a:gd name="connsiteX1" fmla="*/ 3541 w 9471"/>
              <a:gd name="connsiteY1" fmla="*/ 2247 h 10000"/>
              <a:gd name="connsiteX2" fmla="*/ 7066 w 9471"/>
              <a:gd name="connsiteY2" fmla="*/ 0 h 10000"/>
              <a:gd name="connsiteX3" fmla="*/ 9464 w 9471"/>
              <a:gd name="connsiteY3" fmla="*/ 4739 h 10000"/>
              <a:gd name="connsiteX4" fmla="*/ 6401 w 9471"/>
              <a:gd name="connsiteY4" fmla="*/ 10000 h 10000"/>
              <a:gd name="connsiteX5" fmla="*/ 3305 w 9471"/>
              <a:gd name="connsiteY5" fmla="*/ 7280 h 10000"/>
              <a:gd name="connsiteX6" fmla="*/ 0 w 9471"/>
              <a:gd name="connsiteY6" fmla="*/ 4673 h 10000"/>
              <a:gd name="connsiteX0" fmla="*/ 0 w 10172"/>
              <a:gd name="connsiteY0" fmla="*/ 4673 h 10000"/>
              <a:gd name="connsiteX1" fmla="*/ 3739 w 10172"/>
              <a:gd name="connsiteY1" fmla="*/ 2247 h 10000"/>
              <a:gd name="connsiteX2" fmla="*/ 7461 w 10172"/>
              <a:gd name="connsiteY2" fmla="*/ 0 h 10000"/>
              <a:gd name="connsiteX3" fmla="*/ 10165 w 10172"/>
              <a:gd name="connsiteY3" fmla="*/ 4746 h 10000"/>
              <a:gd name="connsiteX4" fmla="*/ 6759 w 10172"/>
              <a:gd name="connsiteY4" fmla="*/ 10000 h 10000"/>
              <a:gd name="connsiteX5" fmla="*/ 3490 w 10172"/>
              <a:gd name="connsiteY5" fmla="*/ 7280 h 10000"/>
              <a:gd name="connsiteX6" fmla="*/ 0 w 10172"/>
              <a:gd name="connsiteY6" fmla="*/ 4673 h 10000"/>
              <a:gd name="connsiteX0" fmla="*/ 0 w 10177"/>
              <a:gd name="connsiteY0" fmla="*/ 4911 h 10238"/>
              <a:gd name="connsiteX1" fmla="*/ 3739 w 10177"/>
              <a:gd name="connsiteY1" fmla="*/ 2485 h 10238"/>
              <a:gd name="connsiteX2" fmla="*/ 7652 w 10177"/>
              <a:gd name="connsiteY2" fmla="*/ 0 h 10238"/>
              <a:gd name="connsiteX3" fmla="*/ 10165 w 10177"/>
              <a:gd name="connsiteY3" fmla="*/ 4984 h 10238"/>
              <a:gd name="connsiteX4" fmla="*/ 6759 w 10177"/>
              <a:gd name="connsiteY4" fmla="*/ 10238 h 10238"/>
              <a:gd name="connsiteX5" fmla="*/ 3490 w 10177"/>
              <a:gd name="connsiteY5" fmla="*/ 7518 h 10238"/>
              <a:gd name="connsiteX6" fmla="*/ 0 w 10177"/>
              <a:gd name="connsiteY6" fmla="*/ 4911 h 10238"/>
              <a:gd name="connsiteX0" fmla="*/ 0 w 10175"/>
              <a:gd name="connsiteY0" fmla="*/ 4911 h 10238"/>
              <a:gd name="connsiteX1" fmla="*/ 3739 w 10175"/>
              <a:gd name="connsiteY1" fmla="*/ 2485 h 10238"/>
              <a:gd name="connsiteX2" fmla="*/ 7652 w 10175"/>
              <a:gd name="connsiteY2" fmla="*/ 0 h 10238"/>
              <a:gd name="connsiteX3" fmla="*/ 10165 w 10175"/>
              <a:gd name="connsiteY3" fmla="*/ 4984 h 10238"/>
              <a:gd name="connsiteX4" fmla="*/ 6759 w 10175"/>
              <a:gd name="connsiteY4" fmla="*/ 10238 h 10238"/>
              <a:gd name="connsiteX5" fmla="*/ 3490 w 10175"/>
              <a:gd name="connsiteY5" fmla="*/ 7518 h 10238"/>
              <a:gd name="connsiteX6" fmla="*/ 0 w 10175"/>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65"/>
              <a:gd name="connsiteY0" fmla="*/ 4911 h 9621"/>
              <a:gd name="connsiteX1" fmla="*/ 3739 w 10165"/>
              <a:gd name="connsiteY1" fmla="*/ 2485 h 9621"/>
              <a:gd name="connsiteX2" fmla="*/ 7652 w 10165"/>
              <a:gd name="connsiteY2" fmla="*/ 0 h 9621"/>
              <a:gd name="connsiteX3" fmla="*/ 10165 w 10165"/>
              <a:gd name="connsiteY3" fmla="*/ 4984 h 9621"/>
              <a:gd name="connsiteX4" fmla="*/ 7453 w 10165"/>
              <a:gd name="connsiteY4" fmla="*/ 9621 h 9621"/>
              <a:gd name="connsiteX5" fmla="*/ 3490 w 10165"/>
              <a:gd name="connsiteY5" fmla="*/ 7518 h 9621"/>
              <a:gd name="connsiteX6" fmla="*/ 0 w 10165"/>
              <a:gd name="connsiteY6" fmla="*/ 4911 h 9621"/>
              <a:gd name="connsiteX0" fmla="*/ 0 w 10009"/>
              <a:gd name="connsiteY0" fmla="*/ 5104 h 10645"/>
              <a:gd name="connsiteX1" fmla="*/ 3678 w 10009"/>
              <a:gd name="connsiteY1" fmla="*/ 2583 h 10645"/>
              <a:gd name="connsiteX2" fmla="*/ 7528 w 10009"/>
              <a:gd name="connsiteY2" fmla="*/ 0 h 10645"/>
              <a:gd name="connsiteX3" fmla="*/ 10000 w 10009"/>
              <a:gd name="connsiteY3" fmla="*/ 5180 h 10645"/>
              <a:gd name="connsiteX4" fmla="*/ 6734 w 10009"/>
              <a:gd name="connsiteY4" fmla="*/ 10645 h 10645"/>
              <a:gd name="connsiteX5" fmla="*/ 3433 w 10009"/>
              <a:gd name="connsiteY5" fmla="*/ 7814 h 10645"/>
              <a:gd name="connsiteX6" fmla="*/ 0 w 10009"/>
              <a:gd name="connsiteY6" fmla="*/ 5104 h 10645"/>
              <a:gd name="connsiteX0" fmla="*/ 0 w 10009"/>
              <a:gd name="connsiteY0" fmla="*/ 5104 h 10645"/>
              <a:gd name="connsiteX1" fmla="*/ 3678 w 10009"/>
              <a:gd name="connsiteY1" fmla="*/ 2583 h 10645"/>
              <a:gd name="connsiteX2" fmla="*/ 7528 w 10009"/>
              <a:gd name="connsiteY2" fmla="*/ 0 h 10645"/>
              <a:gd name="connsiteX3" fmla="*/ 10000 w 10009"/>
              <a:gd name="connsiteY3" fmla="*/ 5180 h 10645"/>
              <a:gd name="connsiteX4" fmla="*/ 6734 w 10009"/>
              <a:gd name="connsiteY4" fmla="*/ 10645 h 10645"/>
              <a:gd name="connsiteX5" fmla="*/ 3433 w 10009"/>
              <a:gd name="connsiteY5" fmla="*/ 7814 h 10645"/>
              <a:gd name="connsiteX6" fmla="*/ 0 w 10009"/>
              <a:gd name="connsiteY6" fmla="*/ 5104 h 10645"/>
              <a:gd name="connsiteX0" fmla="*/ 0 w 10008"/>
              <a:gd name="connsiteY0" fmla="*/ 5104 h 10359"/>
              <a:gd name="connsiteX1" fmla="*/ 3678 w 10008"/>
              <a:gd name="connsiteY1" fmla="*/ 2583 h 10359"/>
              <a:gd name="connsiteX2" fmla="*/ 7528 w 10008"/>
              <a:gd name="connsiteY2" fmla="*/ 0 h 10359"/>
              <a:gd name="connsiteX3" fmla="*/ 10000 w 10008"/>
              <a:gd name="connsiteY3" fmla="*/ 5180 h 10359"/>
              <a:gd name="connsiteX4" fmla="*/ 6780 w 10008"/>
              <a:gd name="connsiteY4" fmla="*/ 10359 h 10359"/>
              <a:gd name="connsiteX5" fmla="*/ 3433 w 10008"/>
              <a:gd name="connsiteY5" fmla="*/ 7814 h 10359"/>
              <a:gd name="connsiteX6" fmla="*/ 0 w 10008"/>
              <a:gd name="connsiteY6" fmla="*/ 5104 h 10359"/>
              <a:gd name="connsiteX0" fmla="*/ 0 w 10008"/>
              <a:gd name="connsiteY0" fmla="*/ 5104 h 10359"/>
              <a:gd name="connsiteX1" fmla="*/ 3678 w 10008"/>
              <a:gd name="connsiteY1" fmla="*/ 2583 h 10359"/>
              <a:gd name="connsiteX2" fmla="*/ 7528 w 10008"/>
              <a:gd name="connsiteY2" fmla="*/ 0 h 10359"/>
              <a:gd name="connsiteX3" fmla="*/ 10000 w 10008"/>
              <a:gd name="connsiteY3" fmla="*/ 5180 h 10359"/>
              <a:gd name="connsiteX4" fmla="*/ 6780 w 10008"/>
              <a:gd name="connsiteY4" fmla="*/ 10359 h 10359"/>
              <a:gd name="connsiteX5" fmla="*/ 3433 w 10008"/>
              <a:gd name="connsiteY5" fmla="*/ 7814 h 10359"/>
              <a:gd name="connsiteX6" fmla="*/ 0 w 10008"/>
              <a:gd name="connsiteY6" fmla="*/ 5104 h 10359"/>
              <a:gd name="connsiteX0" fmla="*/ 0 w 10269"/>
              <a:gd name="connsiteY0" fmla="*/ 5104 h 10359"/>
              <a:gd name="connsiteX1" fmla="*/ 3678 w 10269"/>
              <a:gd name="connsiteY1" fmla="*/ 2583 h 10359"/>
              <a:gd name="connsiteX2" fmla="*/ 7528 w 10269"/>
              <a:gd name="connsiteY2" fmla="*/ 0 h 10359"/>
              <a:gd name="connsiteX3" fmla="*/ 10262 w 10269"/>
              <a:gd name="connsiteY3" fmla="*/ 4482 h 10359"/>
              <a:gd name="connsiteX4" fmla="*/ 6780 w 10269"/>
              <a:gd name="connsiteY4" fmla="*/ 10359 h 10359"/>
              <a:gd name="connsiteX5" fmla="*/ 3433 w 10269"/>
              <a:gd name="connsiteY5" fmla="*/ 7814 h 10359"/>
              <a:gd name="connsiteX6" fmla="*/ 0 w 10269"/>
              <a:gd name="connsiteY6" fmla="*/ 5104 h 10359"/>
              <a:gd name="connsiteX0" fmla="*/ 0 w 10270"/>
              <a:gd name="connsiteY0" fmla="*/ 5708 h 10963"/>
              <a:gd name="connsiteX1" fmla="*/ 3678 w 10270"/>
              <a:gd name="connsiteY1" fmla="*/ 3187 h 10963"/>
              <a:gd name="connsiteX2" fmla="*/ 7577 w 10270"/>
              <a:gd name="connsiteY2" fmla="*/ 0 h 10963"/>
              <a:gd name="connsiteX3" fmla="*/ 10262 w 10270"/>
              <a:gd name="connsiteY3" fmla="*/ 5086 h 10963"/>
              <a:gd name="connsiteX4" fmla="*/ 6780 w 10270"/>
              <a:gd name="connsiteY4" fmla="*/ 10963 h 10963"/>
              <a:gd name="connsiteX5" fmla="*/ 3433 w 10270"/>
              <a:gd name="connsiteY5" fmla="*/ 8418 h 10963"/>
              <a:gd name="connsiteX6" fmla="*/ 0 w 10270"/>
              <a:gd name="connsiteY6" fmla="*/ 5708 h 10963"/>
              <a:gd name="connsiteX0" fmla="*/ 0 w 10270"/>
              <a:gd name="connsiteY0" fmla="*/ 5708 h 10963"/>
              <a:gd name="connsiteX1" fmla="*/ 3467 w 10270"/>
              <a:gd name="connsiteY1" fmla="*/ 3090 h 10963"/>
              <a:gd name="connsiteX2" fmla="*/ 7577 w 10270"/>
              <a:gd name="connsiteY2" fmla="*/ 0 h 10963"/>
              <a:gd name="connsiteX3" fmla="*/ 10262 w 10270"/>
              <a:gd name="connsiteY3" fmla="*/ 5086 h 10963"/>
              <a:gd name="connsiteX4" fmla="*/ 6780 w 10270"/>
              <a:gd name="connsiteY4" fmla="*/ 10963 h 10963"/>
              <a:gd name="connsiteX5" fmla="*/ 3433 w 10270"/>
              <a:gd name="connsiteY5" fmla="*/ 8418 h 10963"/>
              <a:gd name="connsiteX6" fmla="*/ 0 w 10270"/>
              <a:gd name="connsiteY6" fmla="*/ 5708 h 10963"/>
              <a:gd name="connsiteX0" fmla="*/ 0 w 10012"/>
              <a:gd name="connsiteY0" fmla="*/ 5708 h 10963"/>
              <a:gd name="connsiteX1" fmla="*/ 3467 w 10012"/>
              <a:gd name="connsiteY1" fmla="*/ 3090 h 10963"/>
              <a:gd name="connsiteX2" fmla="*/ 7577 w 10012"/>
              <a:gd name="connsiteY2" fmla="*/ 0 h 10963"/>
              <a:gd name="connsiteX3" fmla="*/ 10003 w 10012"/>
              <a:gd name="connsiteY3" fmla="*/ 5530 h 10963"/>
              <a:gd name="connsiteX4" fmla="*/ 6780 w 10012"/>
              <a:gd name="connsiteY4" fmla="*/ 10963 h 10963"/>
              <a:gd name="connsiteX5" fmla="*/ 3433 w 10012"/>
              <a:gd name="connsiteY5" fmla="*/ 8418 h 10963"/>
              <a:gd name="connsiteX6" fmla="*/ 0 w 10012"/>
              <a:gd name="connsiteY6" fmla="*/ 5708 h 10963"/>
              <a:gd name="connsiteX0" fmla="*/ 0 w 10222"/>
              <a:gd name="connsiteY0" fmla="*/ 5708 h 10963"/>
              <a:gd name="connsiteX1" fmla="*/ 3467 w 10222"/>
              <a:gd name="connsiteY1" fmla="*/ 3090 h 10963"/>
              <a:gd name="connsiteX2" fmla="*/ 7577 w 10222"/>
              <a:gd name="connsiteY2" fmla="*/ 0 h 10963"/>
              <a:gd name="connsiteX3" fmla="*/ 10214 w 10222"/>
              <a:gd name="connsiteY3" fmla="*/ 5627 h 10963"/>
              <a:gd name="connsiteX4" fmla="*/ 6780 w 10222"/>
              <a:gd name="connsiteY4" fmla="*/ 10963 h 10963"/>
              <a:gd name="connsiteX5" fmla="*/ 3433 w 10222"/>
              <a:gd name="connsiteY5" fmla="*/ 8418 h 10963"/>
              <a:gd name="connsiteX6" fmla="*/ 0 w 10222"/>
              <a:gd name="connsiteY6" fmla="*/ 5708 h 10963"/>
              <a:gd name="connsiteX0" fmla="*/ 0 w 10226"/>
              <a:gd name="connsiteY0" fmla="*/ 5708 h 10963"/>
              <a:gd name="connsiteX1" fmla="*/ 3467 w 10226"/>
              <a:gd name="connsiteY1" fmla="*/ 3090 h 10963"/>
              <a:gd name="connsiteX2" fmla="*/ 7577 w 10226"/>
              <a:gd name="connsiteY2" fmla="*/ 0 h 10963"/>
              <a:gd name="connsiteX3" fmla="*/ 10214 w 10226"/>
              <a:gd name="connsiteY3" fmla="*/ 5627 h 10963"/>
              <a:gd name="connsiteX4" fmla="*/ 6780 w 10226"/>
              <a:gd name="connsiteY4" fmla="*/ 10963 h 10963"/>
              <a:gd name="connsiteX5" fmla="*/ 3433 w 10226"/>
              <a:gd name="connsiteY5" fmla="*/ 8418 h 10963"/>
              <a:gd name="connsiteX6" fmla="*/ 0 w 10226"/>
              <a:gd name="connsiteY6" fmla="*/ 5708 h 10963"/>
              <a:gd name="connsiteX0" fmla="*/ 0 w 10226"/>
              <a:gd name="connsiteY0" fmla="*/ 5708 h 10963"/>
              <a:gd name="connsiteX1" fmla="*/ 3467 w 10226"/>
              <a:gd name="connsiteY1" fmla="*/ 3090 h 10963"/>
              <a:gd name="connsiteX2" fmla="*/ 7577 w 10226"/>
              <a:gd name="connsiteY2" fmla="*/ 0 h 10963"/>
              <a:gd name="connsiteX3" fmla="*/ 10214 w 10226"/>
              <a:gd name="connsiteY3" fmla="*/ 5627 h 10963"/>
              <a:gd name="connsiteX4" fmla="*/ 6780 w 10226"/>
              <a:gd name="connsiteY4" fmla="*/ 10963 h 10963"/>
              <a:gd name="connsiteX5" fmla="*/ 3433 w 10226"/>
              <a:gd name="connsiteY5" fmla="*/ 8418 h 10963"/>
              <a:gd name="connsiteX6" fmla="*/ 0 w 10226"/>
              <a:gd name="connsiteY6" fmla="*/ 5708 h 10963"/>
              <a:gd name="connsiteX0" fmla="*/ 0 w 10226"/>
              <a:gd name="connsiteY0" fmla="*/ 5708 h 10963"/>
              <a:gd name="connsiteX1" fmla="*/ 3467 w 10226"/>
              <a:gd name="connsiteY1" fmla="*/ 3090 h 10963"/>
              <a:gd name="connsiteX2" fmla="*/ 7577 w 10226"/>
              <a:gd name="connsiteY2" fmla="*/ 0 h 10963"/>
              <a:gd name="connsiteX3" fmla="*/ 10214 w 10226"/>
              <a:gd name="connsiteY3" fmla="*/ 5627 h 10963"/>
              <a:gd name="connsiteX4" fmla="*/ 6780 w 10226"/>
              <a:gd name="connsiteY4" fmla="*/ 10963 h 10963"/>
              <a:gd name="connsiteX5" fmla="*/ 3433 w 10226"/>
              <a:gd name="connsiteY5" fmla="*/ 8418 h 10963"/>
              <a:gd name="connsiteX6" fmla="*/ 0 w 10226"/>
              <a:gd name="connsiteY6" fmla="*/ 5708 h 10963"/>
              <a:gd name="connsiteX0" fmla="*/ 0 w 10228"/>
              <a:gd name="connsiteY0" fmla="*/ 5612 h 10867"/>
              <a:gd name="connsiteX1" fmla="*/ 3467 w 10228"/>
              <a:gd name="connsiteY1" fmla="*/ 2994 h 10867"/>
              <a:gd name="connsiteX2" fmla="*/ 7618 w 10228"/>
              <a:gd name="connsiteY2" fmla="*/ 0 h 10867"/>
              <a:gd name="connsiteX3" fmla="*/ 10214 w 10228"/>
              <a:gd name="connsiteY3" fmla="*/ 5531 h 10867"/>
              <a:gd name="connsiteX4" fmla="*/ 6780 w 10228"/>
              <a:gd name="connsiteY4" fmla="*/ 10867 h 10867"/>
              <a:gd name="connsiteX5" fmla="*/ 3433 w 10228"/>
              <a:gd name="connsiteY5" fmla="*/ 8322 h 10867"/>
              <a:gd name="connsiteX6" fmla="*/ 0 w 10228"/>
              <a:gd name="connsiteY6" fmla="*/ 5612 h 10867"/>
              <a:gd name="connsiteX0" fmla="*/ 0 w 10222"/>
              <a:gd name="connsiteY0" fmla="*/ 5231 h 10486"/>
              <a:gd name="connsiteX1" fmla="*/ 3467 w 10222"/>
              <a:gd name="connsiteY1" fmla="*/ 2613 h 10486"/>
              <a:gd name="connsiteX2" fmla="*/ 7444 w 10222"/>
              <a:gd name="connsiteY2" fmla="*/ 0 h 10486"/>
              <a:gd name="connsiteX3" fmla="*/ 10214 w 10222"/>
              <a:gd name="connsiteY3" fmla="*/ 5150 h 10486"/>
              <a:gd name="connsiteX4" fmla="*/ 6780 w 10222"/>
              <a:gd name="connsiteY4" fmla="*/ 10486 h 10486"/>
              <a:gd name="connsiteX5" fmla="*/ 3433 w 10222"/>
              <a:gd name="connsiteY5" fmla="*/ 7941 h 10486"/>
              <a:gd name="connsiteX6" fmla="*/ 0 w 10222"/>
              <a:gd name="connsiteY6" fmla="*/ 5231 h 10486"/>
              <a:gd name="connsiteX0" fmla="*/ 0 w 10226"/>
              <a:gd name="connsiteY0" fmla="*/ 5644 h 10899"/>
              <a:gd name="connsiteX1" fmla="*/ 3467 w 10226"/>
              <a:gd name="connsiteY1" fmla="*/ 3026 h 10899"/>
              <a:gd name="connsiteX2" fmla="*/ 7576 w 10226"/>
              <a:gd name="connsiteY2" fmla="*/ 0 h 10899"/>
              <a:gd name="connsiteX3" fmla="*/ 10214 w 10226"/>
              <a:gd name="connsiteY3" fmla="*/ 5563 h 10899"/>
              <a:gd name="connsiteX4" fmla="*/ 6780 w 10226"/>
              <a:gd name="connsiteY4" fmla="*/ 10899 h 10899"/>
              <a:gd name="connsiteX5" fmla="*/ 3433 w 10226"/>
              <a:gd name="connsiteY5" fmla="*/ 8354 h 10899"/>
              <a:gd name="connsiteX6" fmla="*/ 0 w 10226"/>
              <a:gd name="connsiteY6" fmla="*/ 5644 h 10899"/>
              <a:gd name="connsiteX0" fmla="*/ 0 w 10225"/>
              <a:gd name="connsiteY0" fmla="*/ 5612 h 10867"/>
              <a:gd name="connsiteX1" fmla="*/ 3467 w 10225"/>
              <a:gd name="connsiteY1" fmla="*/ 2994 h 10867"/>
              <a:gd name="connsiteX2" fmla="*/ 7533 w 10225"/>
              <a:gd name="connsiteY2" fmla="*/ 0 h 10867"/>
              <a:gd name="connsiteX3" fmla="*/ 10214 w 10225"/>
              <a:gd name="connsiteY3" fmla="*/ 5531 h 10867"/>
              <a:gd name="connsiteX4" fmla="*/ 6780 w 10225"/>
              <a:gd name="connsiteY4" fmla="*/ 10867 h 10867"/>
              <a:gd name="connsiteX5" fmla="*/ 3433 w 10225"/>
              <a:gd name="connsiteY5" fmla="*/ 8322 h 10867"/>
              <a:gd name="connsiteX6" fmla="*/ 0 w 10225"/>
              <a:gd name="connsiteY6" fmla="*/ 5612 h 10867"/>
              <a:gd name="connsiteX0" fmla="*/ 0 w 10226"/>
              <a:gd name="connsiteY0" fmla="*/ 5612 h 10867"/>
              <a:gd name="connsiteX1" fmla="*/ 3467 w 10226"/>
              <a:gd name="connsiteY1" fmla="*/ 2994 h 10867"/>
              <a:gd name="connsiteX2" fmla="*/ 7533 w 10226"/>
              <a:gd name="connsiteY2" fmla="*/ 0 h 10867"/>
              <a:gd name="connsiteX3" fmla="*/ 10214 w 10226"/>
              <a:gd name="connsiteY3" fmla="*/ 5531 h 10867"/>
              <a:gd name="connsiteX4" fmla="*/ 6780 w 10226"/>
              <a:gd name="connsiteY4" fmla="*/ 10867 h 10867"/>
              <a:gd name="connsiteX5" fmla="*/ 3433 w 10226"/>
              <a:gd name="connsiteY5" fmla="*/ 8322 h 10867"/>
              <a:gd name="connsiteX6" fmla="*/ 0 w 10226"/>
              <a:gd name="connsiteY6" fmla="*/ 5612 h 10867"/>
              <a:gd name="connsiteX0" fmla="*/ 0 w 10226"/>
              <a:gd name="connsiteY0" fmla="*/ 5612 h 10867"/>
              <a:gd name="connsiteX1" fmla="*/ 3467 w 10226"/>
              <a:gd name="connsiteY1" fmla="*/ 2994 h 10867"/>
              <a:gd name="connsiteX2" fmla="*/ 7533 w 10226"/>
              <a:gd name="connsiteY2" fmla="*/ 0 h 10867"/>
              <a:gd name="connsiteX3" fmla="*/ 10214 w 10226"/>
              <a:gd name="connsiteY3" fmla="*/ 5531 h 10867"/>
              <a:gd name="connsiteX4" fmla="*/ 6780 w 10226"/>
              <a:gd name="connsiteY4" fmla="*/ 10867 h 10867"/>
              <a:gd name="connsiteX5" fmla="*/ 3433 w 10226"/>
              <a:gd name="connsiteY5" fmla="*/ 8322 h 10867"/>
              <a:gd name="connsiteX6" fmla="*/ 0 w 10226"/>
              <a:gd name="connsiteY6" fmla="*/ 5612 h 10867"/>
              <a:gd name="connsiteX0" fmla="*/ 0 w 10226"/>
              <a:gd name="connsiteY0" fmla="*/ 5612 h 10867"/>
              <a:gd name="connsiteX1" fmla="*/ 3467 w 10226"/>
              <a:gd name="connsiteY1" fmla="*/ 2994 h 10867"/>
              <a:gd name="connsiteX2" fmla="*/ 7533 w 10226"/>
              <a:gd name="connsiteY2" fmla="*/ 0 h 10867"/>
              <a:gd name="connsiteX3" fmla="*/ 10214 w 10226"/>
              <a:gd name="connsiteY3" fmla="*/ 5531 h 10867"/>
              <a:gd name="connsiteX4" fmla="*/ 6780 w 10226"/>
              <a:gd name="connsiteY4" fmla="*/ 10867 h 10867"/>
              <a:gd name="connsiteX5" fmla="*/ 3433 w 10226"/>
              <a:gd name="connsiteY5" fmla="*/ 8322 h 10867"/>
              <a:gd name="connsiteX6" fmla="*/ 0 w 10226"/>
              <a:gd name="connsiteY6" fmla="*/ 5612 h 1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6" h="10867">
                <a:moveTo>
                  <a:pt x="0" y="5612"/>
                </a:moveTo>
                <a:lnTo>
                  <a:pt x="3467" y="2994"/>
                </a:lnTo>
                <a:lnTo>
                  <a:pt x="7533" y="0"/>
                </a:lnTo>
                <a:cubicBezTo>
                  <a:pt x="9495" y="1939"/>
                  <a:pt x="10339" y="3720"/>
                  <a:pt x="10214" y="5531"/>
                </a:cubicBezTo>
                <a:cubicBezTo>
                  <a:pt x="10089" y="7342"/>
                  <a:pt x="8684" y="9917"/>
                  <a:pt x="6780" y="10867"/>
                </a:cubicBezTo>
                <a:cubicBezTo>
                  <a:pt x="3983" y="8738"/>
                  <a:pt x="6443" y="10751"/>
                  <a:pt x="3433" y="8322"/>
                </a:cubicBezTo>
                <a:cubicBezTo>
                  <a:pt x="80" y="5679"/>
                  <a:pt x="3290" y="8131"/>
                  <a:pt x="0" y="5612"/>
                </a:cubicBezTo>
                <a:close/>
              </a:path>
            </a:pathLst>
          </a:custGeom>
          <a:solidFill>
            <a:schemeClr val="tx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epper Image" descr="A bowl of chopped vegetables&#10;&#10;Description automatically generated">
            <a:extLst>
              <a:ext uri="{FF2B5EF4-FFF2-40B4-BE49-F238E27FC236}">
                <a16:creationId xmlns:a16="http://schemas.microsoft.com/office/drawing/2014/main" id="{ED0F3BD9-FD17-0D8D-DB00-05204A0107D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671200" y="4161574"/>
            <a:ext cx="1987307" cy="1821243"/>
          </a:xfrm>
          <a:prstGeom prst="ellipse">
            <a:avLst/>
          </a:prstGeom>
          <a:ln>
            <a:noFill/>
          </a:ln>
          <a:effectLst>
            <a:softEdge rad="112500"/>
          </a:effectLst>
        </p:spPr>
      </p:pic>
      <p:sp>
        <p:nvSpPr>
          <p:cNvPr id="6" name="Pepper Textbox">
            <a:extLst>
              <a:ext uri="{FF2B5EF4-FFF2-40B4-BE49-F238E27FC236}">
                <a16:creationId xmlns:a16="http://schemas.microsoft.com/office/drawing/2014/main" id="{E91E2E18-ECA0-DFFC-D62D-2A33DA9F8488}"/>
              </a:ext>
            </a:extLst>
          </p:cNvPr>
          <p:cNvSpPr txBox="1"/>
          <p:nvPr/>
        </p:nvSpPr>
        <p:spPr>
          <a:xfrm>
            <a:off x="4166800" y="4421036"/>
            <a:ext cx="1278853" cy="1338828"/>
          </a:xfrm>
          <a:prstGeom prst="rect">
            <a:avLst/>
          </a:prstGeom>
          <a:solidFill>
            <a:schemeClr val="accent6">
              <a:lumMod val="20000"/>
              <a:lumOff val="80000"/>
            </a:schemeClr>
          </a:solidFill>
        </p:spPr>
        <p:txBody>
          <a:bodyPr wrap="square" rtlCol="0">
            <a:spAutoFit/>
          </a:bodyPr>
          <a:lstStyle/>
          <a:p>
            <a:pPr algn="ctr"/>
            <a:r>
              <a:rPr lang="en-US" sz="900" dirty="0">
                <a:solidFill>
                  <a:srgbClr val="00B050"/>
                </a:solidFill>
                <a:latin typeface="Helvetica" pitchFamily="2" charset="0"/>
              </a:rPr>
              <a:t>Change up your usual choices. Grab a bag of mini multi-colored sweet peppers or try swapping your green pepper for a red, purple or yellow bell pepper.</a:t>
            </a:r>
          </a:p>
        </p:txBody>
      </p:sp>
      <p:sp>
        <p:nvSpPr>
          <p:cNvPr id="11" name="Potato Clickbox">
            <a:extLst>
              <a:ext uri="{FF2B5EF4-FFF2-40B4-BE49-F238E27FC236}">
                <a16:creationId xmlns:a16="http://schemas.microsoft.com/office/drawing/2014/main" id="{AD7A159C-1203-8925-E19A-5E671EF4B71E}"/>
              </a:ext>
            </a:extLst>
          </p:cNvPr>
          <p:cNvSpPr/>
          <p:nvPr/>
        </p:nvSpPr>
        <p:spPr>
          <a:xfrm rot="18715507">
            <a:off x="5493338" y="2339114"/>
            <a:ext cx="1885081" cy="2671126"/>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5126 w 10000"/>
              <a:gd name="connsiteY1" fmla="*/ 1679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1667 w 10111"/>
              <a:gd name="connsiteY5" fmla="*/ 10232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4499 w 10111"/>
              <a:gd name="connsiteY5" fmla="*/ 8513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52 w 10066"/>
              <a:gd name="connsiteY5" fmla="*/ 7936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3"/>
              <a:gd name="connsiteY0" fmla="*/ 4709 h 9601"/>
              <a:gd name="connsiteX1" fmla="*/ 4026 w 10063"/>
              <a:gd name="connsiteY1" fmla="*/ 1533 h 9601"/>
              <a:gd name="connsiteX2" fmla="*/ 7043 w 10063"/>
              <a:gd name="connsiteY2" fmla="*/ 0 h 9601"/>
              <a:gd name="connsiteX3" fmla="*/ 10063 w 10063"/>
              <a:gd name="connsiteY3" fmla="*/ 4425 h 9601"/>
              <a:gd name="connsiteX4" fmla="*/ 7179 w 10063"/>
              <a:gd name="connsiteY4" fmla="*/ 9601 h 9601"/>
              <a:gd name="connsiteX5" fmla="*/ 3946 w 10063"/>
              <a:gd name="connsiteY5" fmla="*/ 7300 h 9601"/>
              <a:gd name="connsiteX6" fmla="*/ 0 w 10063"/>
              <a:gd name="connsiteY6" fmla="*/ 4709 h 9601"/>
              <a:gd name="connsiteX0" fmla="*/ 0 w 10000"/>
              <a:gd name="connsiteY0" fmla="*/ 4905 h 10000"/>
              <a:gd name="connsiteX1" fmla="*/ 4001 w 10000"/>
              <a:gd name="connsiteY1" fmla="*/ 1597 h 10000"/>
              <a:gd name="connsiteX2" fmla="*/ 6999 w 10000"/>
              <a:gd name="connsiteY2" fmla="*/ 0 h 10000"/>
              <a:gd name="connsiteX3" fmla="*/ 10000 w 10000"/>
              <a:gd name="connsiteY3" fmla="*/ 4609 h 10000"/>
              <a:gd name="connsiteX4" fmla="*/ 7134 w 10000"/>
              <a:gd name="connsiteY4" fmla="*/ 10000 h 10000"/>
              <a:gd name="connsiteX5" fmla="*/ 3921 w 10000"/>
              <a:gd name="connsiteY5" fmla="*/ 7603 h 10000"/>
              <a:gd name="connsiteX6" fmla="*/ 0 w 10000"/>
              <a:gd name="connsiteY6" fmla="*/ 4905 h 10000"/>
              <a:gd name="connsiteX0" fmla="*/ 0 w 10003"/>
              <a:gd name="connsiteY0" fmla="*/ 5450 h 10545"/>
              <a:gd name="connsiteX1" fmla="*/ 4001 w 10003"/>
              <a:gd name="connsiteY1" fmla="*/ 2142 h 10545"/>
              <a:gd name="connsiteX2" fmla="*/ 6537 w 10003"/>
              <a:gd name="connsiteY2" fmla="*/ 0 h 10545"/>
              <a:gd name="connsiteX3" fmla="*/ 10000 w 10003"/>
              <a:gd name="connsiteY3" fmla="*/ 5154 h 10545"/>
              <a:gd name="connsiteX4" fmla="*/ 7134 w 10003"/>
              <a:gd name="connsiteY4" fmla="*/ 10545 h 10545"/>
              <a:gd name="connsiteX5" fmla="*/ 3921 w 10003"/>
              <a:gd name="connsiteY5" fmla="*/ 8148 h 10545"/>
              <a:gd name="connsiteX6" fmla="*/ 0 w 10003"/>
              <a:gd name="connsiteY6" fmla="*/ 5450 h 10545"/>
              <a:gd name="connsiteX0" fmla="*/ 0 w 9861"/>
              <a:gd name="connsiteY0" fmla="*/ 5450 h 10545"/>
              <a:gd name="connsiteX1" fmla="*/ 4001 w 9861"/>
              <a:gd name="connsiteY1" fmla="*/ 2142 h 10545"/>
              <a:gd name="connsiteX2" fmla="*/ 6537 w 9861"/>
              <a:gd name="connsiteY2" fmla="*/ 0 h 10545"/>
              <a:gd name="connsiteX3" fmla="*/ 9858 w 9861"/>
              <a:gd name="connsiteY3" fmla="*/ 4717 h 10545"/>
              <a:gd name="connsiteX4" fmla="*/ 7134 w 9861"/>
              <a:gd name="connsiteY4" fmla="*/ 10545 h 10545"/>
              <a:gd name="connsiteX5" fmla="*/ 3921 w 9861"/>
              <a:gd name="connsiteY5" fmla="*/ 8148 h 10545"/>
              <a:gd name="connsiteX6" fmla="*/ 0 w 9861"/>
              <a:gd name="connsiteY6" fmla="*/ 5450 h 10545"/>
              <a:gd name="connsiteX0" fmla="*/ 0 w 10233"/>
              <a:gd name="connsiteY0" fmla="*/ 5168 h 10000"/>
              <a:gd name="connsiteX1" fmla="*/ 4057 w 10233"/>
              <a:gd name="connsiteY1" fmla="*/ 2031 h 10000"/>
              <a:gd name="connsiteX2" fmla="*/ 6629 w 10233"/>
              <a:gd name="connsiteY2" fmla="*/ 0 h 10000"/>
              <a:gd name="connsiteX3" fmla="*/ 10230 w 10233"/>
              <a:gd name="connsiteY3" fmla="*/ 5052 h 10000"/>
              <a:gd name="connsiteX4" fmla="*/ 7235 w 10233"/>
              <a:gd name="connsiteY4" fmla="*/ 10000 h 10000"/>
              <a:gd name="connsiteX5" fmla="*/ 3976 w 10233"/>
              <a:gd name="connsiteY5" fmla="*/ 7727 h 10000"/>
              <a:gd name="connsiteX6" fmla="*/ 0 w 10233"/>
              <a:gd name="connsiteY6" fmla="*/ 5168 h 10000"/>
              <a:gd name="connsiteX0" fmla="*/ 0 w 10232"/>
              <a:gd name="connsiteY0" fmla="*/ 5168 h 9973"/>
              <a:gd name="connsiteX1" fmla="*/ 4057 w 10232"/>
              <a:gd name="connsiteY1" fmla="*/ 2031 h 9973"/>
              <a:gd name="connsiteX2" fmla="*/ 6629 w 10232"/>
              <a:gd name="connsiteY2" fmla="*/ 0 h 9973"/>
              <a:gd name="connsiteX3" fmla="*/ 10230 w 10232"/>
              <a:gd name="connsiteY3" fmla="*/ 5052 h 9973"/>
              <a:gd name="connsiteX4" fmla="*/ 7194 w 10232"/>
              <a:gd name="connsiteY4" fmla="*/ 9973 h 9973"/>
              <a:gd name="connsiteX5" fmla="*/ 3976 w 10232"/>
              <a:gd name="connsiteY5" fmla="*/ 7727 h 9973"/>
              <a:gd name="connsiteX6" fmla="*/ 0 w 10232"/>
              <a:gd name="connsiteY6" fmla="*/ 5168 h 9973"/>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10005"/>
              <a:gd name="connsiteY0" fmla="*/ 5182 h 10000"/>
              <a:gd name="connsiteX1" fmla="*/ 2882 w 10005"/>
              <a:gd name="connsiteY1" fmla="*/ 2878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8953"/>
              <a:gd name="connsiteY0" fmla="*/ 5180 h 10000"/>
              <a:gd name="connsiteX1" fmla="*/ 1830 w 8953"/>
              <a:gd name="connsiteY1" fmla="*/ 2878 h 10000"/>
              <a:gd name="connsiteX2" fmla="*/ 5427 w 8953"/>
              <a:gd name="connsiteY2" fmla="*/ 0 h 10000"/>
              <a:gd name="connsiteX3" fmla="*/ 8946 w 8953"/>
              <a:gd name="connsiteY3" fmla="*/ 5066 h 10000"/>
              <a:gd name="connsiteX4" fmla="*/ 5979 w 8953"/>
              <a:gd name="connsiteY4" fmla="*/ 10000 h 10000"/>
              <a:gd name="connsiteX5" fmla="*/ 2031 w 8953"/>
              <a:gd name="connsiteY5" fmla="*/ 7324 h 10000"/>
              <a:gd name="connsiteX6" fmla="*/ 0 w 8953"/>
              <a:gd name="connsiteY6" fmla="*/ 5180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3618 w 11349"/>
              <a:gd name="connsiteY5" fmla="*/ 7324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41"/>
              <a:gd name="connsiteY0" fmla="*/ 5187 h 9379"/>
              <a:gd name="connsiteX1" fmla="*/ 3393 w 11341"/>
              <a:gd name="connsiteY1" fmla="*/ 2878 h 9379"/>
              <a:gd name="connsiteX2" fmla="*/ 7411 w 11341"/>
              <a:gd name="connsiteY2" fmla="*/ 0 h 9379"/>
              <a:gd name="connsiteX3" fmla="*/ 11341 w 11341"/>
              <a:gd name="connsiteY3" fmla="*/ 5066 h 9379"/>
              <a:gd name="connsiteX4" fmla="*/ 7161 w 11341"/>
              <a:gd name="connsiteY4" fmla="*/ 9379 h 9379"/>
              <a:gd name="connsiteX5" fmla="*/ 4115 w 11341"/>
              <a:gd name="connsiteY5" fmla="*/ 7619 h 9379"/>
              <a:gd name="connsiteX6" fmla="*/ 0 w 11341"/>
              <a:gd name="connsiteY6" fmla="*/ 5187 h 9379"/>
              <a:gd name="connsiteX0" fmla="*/ 0 w 10000"/>
              <a:gd name="connsiteY0" fmla="*/ 5530 h 10000"/>
              <a:gd name="connsiteX1" fmla="*/ 2992 w 10000"/>
              <a:gd name="connsiteY1" fmla="*/ 3069 h 10000"/>
              <a:gd name="connsiteX2" fmla="*/ 6535 w 10000"/>
              <a:gd name="connsiteY2" fmla="*/ 0 h 10000"/>
              <a:gd name="connsiteX3" fmla="*/ 10000 w 10000"/>
              <a:gd name="connsiteY3" fmla="*/ 5401 h 10000"/>
              <a:gd name="connsiteX4" fmla="*/ 6314 w 10000"/>
              <a:gd name="connsiteY4" fmla="*/ 10000 h 10000"/>
              <a:gd name="connsiteX5" fmla="*/ 3628 w 10000"/>
              <a:gd name="connsiteY5" fmla="*/ 8123 h 10000"/>
              <a:gd name="connsiteX6" fmla="*/ 0 w 10000"/>
              <a:gd name="connsiteY6" fmla="*/ 5530 h 10000"/>
              <a:gd name="connsiteX0" fmla="*/ 0 w 10012"/>
              <a:gd name="connsiteY0" fmla="*/ 5530 h 10628"/>
              <a:gd name="connsiteX1" fmla="*/ 2992 w 10012"/>
              <a:gd name="connsiteY1" fmla="*/ 3069 h 10628"/>
              <a:gd name="connsiteX2" fmla="*/ 6535 w 10012"/>
              <a:gd name="connsiteY2" fmla="*/ 0 h 10628"/>
              <a:gd name="connsiteX3" fmla="*/ 10000 w 10012"/>
              <a:gd name="connsiteY3" fmla="*/ 5401 h 10628"/>
              <a:gd name="connsiteX4" fmla="*/ 7191 w 10012"/>
              <a:gd name="connsiteY4" fmla="*/ 10628 h 10628"/>
              <a:gd name="connsiteX5" fmla="*/ 3628 w 10012"/>
              <a:gd name="connsiteY5" fmla="*/ 8123 h 10628"/>
              <a:gd name="connsiteX6" fmla="*/ 0 w 10012"/>
              <a:gd name="connsiteY6" fmla="*/ 5530 h 10628"/>
              <a:gd name="connsiteX0" fmla="*/ 0 w 10647"/>
              <a:gd name="connsiteY0" fmla="*/ 5530 h 10628"/>
              <a:gd name="connsiteX1" fmla="*/ 2992 w 10647"/>
              <a:gd name="connsiteY1" fmla="*/ 3069 h 10628"/>
              <a:gd name="connsiteX2" fmla="*/ 6535 w 10647"/>
              <a:gd name="connsiteY2" fmla="*/ 0 h 10628"/>
              <a:gd name="connsiteX3" fmla="*/ 10641 w 10647"/>
              <a:gd name="connsiteY3" fmla="*/ 4959 h 10628"/>
              <a:gd name="connsiteX4" fmla="*/ 7191 w 10647"/>
              <a:gd name="connsiteY4" fmla="*/ 10628 h 10628"/>
              <a:gd name="connsiteX5" fmla="*/ 3628 w 10647"/>
              <a:gd name="connsiteY5" fmla="*/ 8123 h 10628"/>
              <a:gd name="connsiteX6" fmla="*/ 0 w 10647"/>
              <a:gd name="connsiteY6" fmla="*/ 5530 h 10628"/>
              <a:gd name="connsiteX0" fmla="*/ 0 w 10653"/>
              <a:gd name="connsiteY0" fmla="*/ 5523 h 10621"/>
              <a:gd name="connsiteX1" fmla="*/ 2992 w 10653"/>
              <a:gd name="connsiteY1" fmla="*/ 3062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171 w 10653"/>
              <a:gd name="connsiteY1" fmla="*/ 272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950 w 10653"/>
              <a:gd name="connsiteY1" fmla="*/ 3207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3874 w 10653"/>
              <a:gd name="connsiteY1" fmla="*/ 306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9773"/>
              <a:gd name="connsiteY0" fmla="*/ 5664 h 10621"/>
              <a:gd name="connsiteX1" fmla="*/ 2994 w 9773"/>
              <a:gd name="connsiteY1" fmla="*/ 3065 h 10621"/>
              <a:gd name="connsiteX2" fmla="*/ 7222 w 9773"/>
              <a:gd name="connsiteY2" fmla="*/ 0 h 10621"/>
              <a:gd name="connsiteX3" fmla="*/ 9761 w 9773"/>
              <a:gd name="connsiteY3" fmla="*/ 4952 h 10621"/>
              <a:gd name="connsiteX4" fmla="*/ 6311 w 9773"/>
              <a:gd name="connsiteY4" fmla="*/ 10621 h 10621"/>
              <a:gd name="connsiteX5" fmla="*/ 2748 w 9773"/>
              <a:gd name="connsiteY5" fmla="*/ 8116 h 10621"/>
              <a:gd name="connsiteX6" fmla="*/ 0 w 9773"/>
              <a:gd name="connsiteY6" fmla="*/ 5664 h 10621"/>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5"/>
              <a:gd name="connsiteY0" fmla="*/ 5138 h 9872"/>
              <a:gd name="connsiteX1" fmla="*/ 3563 w 10495"/>
              <a:gd name="connsiteY1" fmla="*/ 2886 h 9872"/>
              <a:gd name="connsiteX2" fmla="*/ 7889 w 10495"/>
              <a:gd name="connsiteY2" fmla="*/ 0 h 9872"/>
              <a:gd name="connsiteX3" fmla="*/ 10487 w 10495"/>
              <a:gd name="connsiteY3" fmla="*/ 4662 h 9872"/>
              <a:gd name="connsiteX4" fmla="*/ 7159 w 10495"/>
              <a:gd name="connsiteY4" fmla="*/ 9872 h 9872"/>
              <a:gd name="connsiteX5" fmla="*/ 3860 w 10495"/>
              <a:gd name="connsiteY5" fmla="*/ 7869 h 9872"/>
              <a:gd name="connsiteX6" fmla="*/ 0 w 10495"/>
              <a:gd name="connsiteY6" fmla="*/ 5138 h 9872"/>
              <a:gd name="connsiteX0" fmla="*/ 0 w 9994"/>
              <a:gd name="connsiteY0" fmla="*/ 5205 h 9035"/>
              <a:gd name="connsiteX1" fmla="*/ 3395 w 9994"/>
              <a:gd name="connsiteY1" fmla="*/ 2923 h 9035"/>
              <a:gd name="connsiteX2" fmla="*/ 7517 w 9994"/>
              <a:gd name="connsiteY2" fmla="*/ 0 h 9035"/>
              <a:gd name="connsiteX3" fmla="*/ 9992 w 9994"/>
              <a:gd name="connsiteY3" fmla="*/ 4722 h 9035"/>
              <a:gd name="connsiteX4" fmla="*/ 7165 w 9994"/>
              <a:gd name="connsiteY4" fmla="*/ 8990 h 9035"/>
              <a:gd name="connsiteX5" fmla="*/ 3678 w 9994"/>
              <a:gd name="connsiteY5" fmla="*/ 7971 h 9035"/>
              <a:gd name="connsiteX6" fmla="*/ 0 w 9994"/>
              <a:gd name="connsiteY6" fmla="*/ 5205 h 9035"/>
              <a:gd name="connsiteX0" fmla="*/ 0 w 10008"/>
              <a:gd name="connsiteY0" fmla="*/ 5761 h 11103"/>
              <a:gd name="connsiteX1" fmla="*/ 3397 w 10008"/>
              <a:gd name="connsiteY1" fmla="*/ 3235 h 11103"/>
              <a:gd name="connsiteX2" fmla="*/ 7522 w 10008"/>
              <a:gd name="connsiteY2" fmla="*/ 0 h 11103"/>
              <a:gd name="connsiteX3" fmla="*/ 9998 w 10008"/>
              <a:gd name="connsiteY3" fmla="*/ 5226 h 11103"/>
              <a:gd name="connsiteX4" fmla="*/ 6681 w 10008"/>
              <a:gd name="connsiteY4" fmla="*/ 11103 h 11103"/>
              <a:gd name="connsiteX5" fmla="*/ 3680 w 10008"/>
              <a:gd name="connsiteY5" fmla="*/ 8822 h 11103"/>
              <a:gd name="connsiteX6" fmla="*/ 0 w 10008"/>
              <a:gd name="connsiteY6" fmla="*/ 5761 h 11103"/>
              <a:gd name="connsiteX0" fmla="*/ 0 w 7949"/>
              <a:gd name="connsiteY0" fmla="*/ 5361 h 11103"/>
              <a:gd name="connsiteX1" fmla="*/ 1338 w 7949"/>
              <a:gd name="connsiteY1" fmla="*/ 3235 h 11103"/>
              <a:gd name="connsiteX2" fmla="*/ 5463 w 7949"/>
              <a:gd name="connsiteY2" fmla="*/ 0 h 11103"/>
              <a:gd name="connsiteX3" fmla="*/ 7939 w 7949"/>
              <a:gd name="connsiteY3" fmla="*/ 5226 h 11103"/>
              <a:gd name="connsiteX4" fmla="*/ 4622 w 7949"/>
              <a:gd name="connsiteY4" fmla="*/ 11103 h 11103"/>
              <a:gd name="connsiteX5" fmla="*/ 1621 w 7949"/>
              <a:gd name="connsiteY5" fmla="*/ 8822 h 11103"/>
              <a:gd name="connsiteX6" fmla="*/ 0 w 7949"/>
              <a:gd name="connsiteY6" fmla="*/ 5361 h 11103"/>
              <a:gd name="connsiteX0" fmla="*/ 0 w 10638"/>
              <a:gd name="connsiteY0" fmla="*/ 4651 h 10000"/>
              <a:gd name="connsiteX1" fmla="*/ 2321 w 10638"/>
              <a:gd name="connsiteY1" fmla="*/ 2914 h 10000"/>
              <a:gd name="connsiteX2" fmla="*/ 7511 w 10638"/>
              <a:gd name="connsiteY2" fmla="*/ 0 h 10000"/>
              <a:gd name="connsiteX3" fmla="*/ 10625 w 10638"/>
              <a:gd name="connsiteY3" fmla="*/ 4707 h 10000"/>
              <a:gd name="connsiteX4" fmla="*/ 6453 w 10638"/>
              <a:gd name="connsiteY4" fmla="*/ 10000 h 10000"/>
              <a:gd name="connsiteX5" fmla="*/ 2677 w 10638"/>
              <a:gd name="connsiteY5" fmla="*/ 7946 h 10000"/>
              <a:gd name="connsiteX6" fmla="*/ 0 w 10638"/>
              <a:gd name="connsiteY6" fmla="*/ 4651 h 10000"/>
              <a:gd name="connsiteX0" fmla="*/ 0 w 10638"/>
              <a:gd name="connsiteY0" fmla="*/ 4651 h 10000"/>
              <a:gd name="connsiteX1" fmla="*/ 3763 w 10638"/>
              <a:gd name="connsiteY1" fmla="*/ 2236 h 10000"/>
              <a:gd name="connsiteX2" fmla="*/ 7511 w 10638"/>
              <a:gd name="connsiteY2" fmla="*/ 0 h 10000"/>
              <a:gd name="connsiteX3" fmla="*/ 10625 w 10638"/>
              <a:gd name="connsiteY3" fmla="*/ 4707 h 10000"/>
              <a:gd name="connsiteX4" fmla="*/ 6453 w 10638"/>
              <a:gd name="connsiteY4" fmla="*/ 10000 h 10000"/>
              <a:gd name="connsiteX5" fmla="*/ 2677 w 10638"/>
              <a:gd name="connsiteY5" fmla="*/ 7946 h 10000"/>
              <a:gd name="connsiteX6" fmla="*/ 0 w 10638"/>
              <a:gd name="connsiteY6" fmla="*/ 4651 h 10000"/>
              <a:gd name="connsiteX0" fmla="*/ 0 w 10638"/>
              <a:gd name="connsiteY0" fmla="*/ 4651 h 10000"/>
              <a:gd name="connsiteX1" fmla="*/ 3763 w 10638"/>
              <a:gd name="connsiteY1" fmla="*/ 2236 h 10000"/>
              <a:gd name="connsiteX2" fmla="*/ 7511 w 10638"/>
              <a:gd name="connsiteY2" fmla="*/ 0 h 10000"/>
              <a:gd name="connsiteX3" fmla="*/ 10625 w 10638"/>
              <a:gd name="connsiteY3" fmla="*/ 4707 h 10000"/>
              <a:gd name="connsiteX4" fmla="*/ 6453 w 10638"/>
              <a:gd name="connsiteY4" fmla="*/ 10000 h 10000"/>
              <a:gd name="connsiteX5" fmla="*/ 3840 w 10638"/>
              <a:gd name="connsiteY5" fmla="*/ 7502 h 10000"/>
              <a:gd name="connsiteX6" fmla="*/ 0 w 10638"/>
              <a:gd name="connsiteY6" fmla="*/ 4651 h 10000"/>
              <a:gd name="connsiteX0" fmla="*/ 0 w 10631"/>
              <a:gd name="connsiteY0" fmla="*/ 4651 h 9952"/>
              <a:gd name="connsiteX1" fmla="*/ 3763 w 10631"/>
              <a:gd name="connsiteY1" fmla="*/ 2236 h 9952"/>
              <a:gd name="connsiteX2" fmla="*/ 7511 w 10631"/>
              <a:gd name="connsiteY2" fmla="*/ 0 h 9952"/>
              <a:gd name="connsiteX3" fmla="*/ 10625 w 10631"/>
              <a:gd name="connsiteY3" fmla="*/ 4707 h 9952"/>
              <a:gd name="connsiteX4" fmla="*/ 6804 w 10631"/>
              <a:gd name="connsiteY4" fmla="*/ 9952 h 9952"/>
              <a:gd name="connsiteX5" fmla="*/ 3840 w 10631"/>
              <a:gd name="connsiteY5" fmla="*/ 7502 h 9952"/>
              <a:gd name="connsiteX6" fmla="*/ 0 w 10631"/>
              <a:gd name="connsiteY6" fmla="*/ 4651 h 9952"/>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10000"/>
              <a:gd name="connsiteY0" fmla="*/ 4673 h 10000"/>
              <a:gd name="connsiteX1" fmla="*/ 3540 w 10000"/>
              <a:gd name="connsiteY1" fmla="*/ 2247 h 10000"/>
              <a:gd name="connsiteX2" fmla="*/ 7065 w 10000"/>
              <a:gd name="connsiteY2" fmla="*/ 0 h 10000"/>
              <a:gd name="connsiteX3" fmla="*/ 9994 w 10000"/>
              <a:gd name="connsiteY3" fmla="*/ 4730 h 10000"/>
              <a:gd name="connsiteX4" fmla="*/ 6400 w 10000"/>
              <a:gd name="connsiteY4" fmla="*/ 10000 h 10000"/>
              <a:gd name="connsiteX5" fmla="*/ 3304 w 10000"/>
              <a:gd name="connsiteY5" fmla="*/ 7280 h 10000"/>
              <a:gd name="connsiteX6" fmla="*/ 0 w 10000"/>
              <a:gd name="connsiteY6" fmla="*/ 4673 h 10000"/>
              <a:gd name="connsiteX0" fmla="*/ 0 w 9998"/>
              <a:gd name="connsiteY0" fmla="*/ 4673 h 10000"/>
              <a:gd name="connsiteX1" fmla="*/ 3540 w 9998"/>
              <a:gd name="connsiteY1" fmla="*/ 2247 h 10000"/>
              <a:gd name="connsiteX2" fmla="*/ 7065 w 9998"/>
              <a:gd name="connsiteY2" fmla="*/ 0 h 10000"/>
              <a:gd name="connsiteX3" fmla="*/ 9994 w 9998"/>
              <a:gd name="connsiteY3" fmla="*/ 4730 h 10000"/>
              <a:gd name="connsiteX4" fmla="*/ 6400 w 9998"/>
              <a:gd name="connsiteY4" fmla="*/ 10000 h 10000"/>
              <a:gd name="connsiteX5" fmla="*/ 3304 w 9998"/>
              <a:gd name="connsiteY5" fmla="*/ 7280 h 10000"/>
              <a:gd name="connsiteX6" fmla="*/ 0 w 9998"/>
              <a:gd name="connsiteY6" fmla="*/ 4673 h 10000"/>
              <a:gd name="connsiteX0" fmla="*/ 0 w 10001"/>
              <a:gd name="connsiteY0" fmla="*/ 4673 h 10000"/>
              <a:gd name="connsiteX1" fmla="*/ 3541 w 10001"/>
              <a:gd name="connsiteY1" fmla="*/ 2247 h 10000"/>
              <a:gd name="connsiteX2" fmla="*/ 7066 w 10001"/>
              <a:gd name="connsiteY2" fmla="*/ 0 h 10000"/>
              <a:gd name="connsiteX3" fmla="*/ 9996 w 10001"/>
              <a:gd name="connsiteY3" fmla="*/ 4730 h 10000"/>
              <a:gd name="connsiteX4" fmla="*/ 6401 w 10001"/>
              <a:gd name="connsiteY4" fmla="*/ 10000 h 10000"/>
              <a:gd name="connsiteX5" fmla="*/ 3305 w 10001"/>
              <a:gd name="connsiteY5" fmla="*/ 7280 h 10000"/>
              <a:gd name="connsiteX6" fmla="*/ 0 w 10001"/>
              <a:gd name="connsiteY6" fmla="*/ 4673 h 10000"/>
              <a:gd name="connsiteX0" fmla="*/ 0 w 9471"/>
              <a:gd name="connsiteY0" fmla="*/ 4673 h 10000"/>
              <a:gd name="connsiteX1" fmla="*/ 3541 w 9471"/>
              <a:gd name="connsiteY1" fmla="*/ 2247 h 10000"/>
              <a:gd name="connsiteX2" fmla="*/ 7066 w 9471"/>
              <a:gd name="connsiteY2" fmla="*/ 0 h 10000"/>
              <a:gd name="connsiteX3" fmla="*/ 9464 w 9471"/>
              <a:gd name="connsiteY3" fmla="*/ 4739 h 10000"/>
              <a:gd name="connsiteX4" fmla="*/ 6401 w 9471"/>
              <a:gd name="connsiteY4" fmla="*/ 10000 h 10000"/>
              <a:gd name="connsiteX5" fmla="*/ 3305 w 9471"/>
              <a:gd name="connsiteY5" fmla="*/ 7280 h 10000"/>
              <a:gd name="connsiteX6" fmla="*/ 0 w 9471"/>
              <a:gd name="connsiteY6" fmla="*/ 4673 h 10000"/>
              <a:gd name="connsiteX0" fmla="*/ 0 w 10172"/>
              <a:gd name="connsiteY0" fmla="*/ 4673 h 10000"/>
              <a:gd name="connsiteX1" fmla="*/ 3739 w 10172"/>
              <a:gd name="connsiteY1" fmla="*/ 2247 h 10000"/>
              <a:gd name="connsiteX2" fmla="*/ 7461 w 10172"/>
              <a:gd name="connsiteY2" fmla="*/ 0 h 10000"/>
              <a:gd name="connsiteX3" fmla="*/ 10165 w 10172"/>
              <a:gd name="connsiteY3" fmla="*/ 4746 h 10000"/>
              <a:gd name="connsiteX4" fmla="*/ 6759 w 10172"/>
              <a:gd name="connsiteY4" fmla="*/ 10000 h 10000"/>
              <a:gd name="connsiteX5" fmla="*/ 3490 w 10172"/>
              <a:gd name="connsiteY5" fmla="*/ 7280 h 10000"/>
              <a:gd name="connsiteX6" fmla="*/ 0 w 10172"/>
              <a:gd name="connsiteY6" fmla="*/ 4673 h 10000"/>
              <a:gd name="connsiteX0" fmla="*/ 0 w 10177"/>
              <a:gd name="connsiteY0" fmla="*/ 4911 h 10238"/>
              <a:gd name="connsiteX1" fmla="*/ 3739 w 10177"/>
              <a:gd name="connsiteY1" fmla="*/ 2485 h 10238"/>
              <a:gd name="connsiteX2" fmla="*/ 7652 w 10177"/>
              <a:gd name="connsiteY2" fmla="*/ 0 h 10238"/>
              <a:gd name="connsiteX3" fmla="*/ 10165 w 10177"/>
              <a:gd name="connsiteY3" fmla="*/ 4984 h 10238"/>
              <a:gd name="connsiteX4" fmla="*/ 6759 w 10177"/>
              <a:gd name="connsiteY4" fmla="*/ 10238 h 10238"/>
              <a:gd name="connsiteX5" fmla="*/ 3490 w 10177"/>
              <a:gd name="connsiteY5" fmla="*/ 7518 h 10238"/>
              <a:gd name="connsiteX6" fmla="*/ 0 w 10177"/>
              <a:gd name="connsiteY6" fmla="*/ 4911 h 10238"/>
              <a:gd name="connsiteX0" fmla="*/ 0 w 10175"/>
              <a:gd name="connsiteY0" fmla="*/ 4911 h 10238"/>
              <a:gd name="connsiteX1" fmla="*/ 3739 w 10175"/>
              <a:gd name="connsiteY1" fmla="*/ 2485 h 10238"/>
              <a:gd name="connsiteX2" fmla="*/ 7652 w 10175"/>
              <a:gd name="connsiteY2" fmla="*/ 0 h 10238"/>
              <a:gd name="connsiteX3" fmla="*/ 10165 w 10175"/>
              <a:gd name="connsiteY3" fmla="*/ 4984 h 10238"/>
              <a:gd name="connsiteX4" fmla="*/ 6759 w 10175"/>
              <a:gd name="connsiteY4" fmla="*/ 10238 h 10238"/>
              <a:gd name="connsiteX5" fmla="*/ 3490 w 10175"/>
              <a:gd name="connsiteY5" fmla="*/ 7518 h 10238"/>
              <a:gd name="connsiteX6" fmla="*/ 0 w 10175"/>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76"/>
              <a:gd name="connsiteY0" fmla="*/ 4911 h 10238"/>
              <a:gd name="connsiteX1" fmla="*/ 3739 w 10176"/>
              <a:gd name="connsiteY1" fmla="*/ 2485 h 10238"/>
              <a:gd name="connsiteX2" fmla="*/ 7652 w 10176"/>
              <a:gd name="connsiteY2" fmla="*/ 0 h 10238"/>
              <a:gd name="connsiteX3" fmla="*/ 10165 w 10176"/>
              <a:gd name="connsiteY3" fmla="*/ 4984 h 10238"/>
              <a:gd name="connsiteX4" fmla="*/ 6759 w 10176"/>
              <a:gd name="connsiteY4" fmla="*/ 10238 h 10238"/>
              <a:gd name="connsiteX5" fmla="*/ 3490 w 10176"/>
              <a:gd name="connsiteY5" fmla="*/ 7518 h 10238"/>
              <a:gd name="connsiteX6" fmla="*/ 0 w 10176"/>
              <a:gd name="connsiteY6" fmla="*/ 4911 h 10238"/>
              <a:gd name="connsiteX0" fmla="*/ 0 w 10165"/>
              <a:gd name="connsiteY0" fmla="*/ 4911 h 9621"/>
              <a:gd name="connsiteX1" fmla="*/ 3739 w 10165"/>
              <a:gd name="connsiteY1" fmla="*/ 2485 h 9621"/>
              <a:gd name="connsiteX2" fmla="*/ 7652 w 10165"/>
              <a:gd name="connsiteY2" fmla="*/ 0 h 9621"/>
              <a:gd name="connsiteX3" fmla="*/ 10165 w 10165"/>
              <a:gd name="connsiteY3" fmla="*/ 4984 h 9621"/>
              <a:gd name="connsiteX4" fmla="*/ 7453 w 10165"/>
              <a:gd name="connsiteY4" fmla="*/ 9621 h 9621"/>
              <a:gd name="connsiteX5" fmla="*/ 3490 w 10165"/>
              <a:gd name="connsiteY5" fmla="*/ 7518 h 9621"/>
              <a:gd name="connsiteX6" fmla="*/ 0 w 10165"/>
              <a:gd name="connsiteY6" fmla="*/ 4911 h 9621"/>
              <a:gd name="connsiteX0" fmla="*/ 0 w 10009"/>
              <a:gd name="connsiteY0" fmla="*/ 5104 h 10645"/>
              <a:gd name="connsiteX1" fmla="*/ 3678 w 10009"/>
              <a:gd name="connsiteY1" fmla="*/ 2583 h 10645"/>
              <a:gd name="connsiteX2" fmla="*/ 7528 w 10009"/>
              <a:gd name="connsiteY2" fmla="*/ 0 h 10645"/>
              <a:gd name="connsiteX3" fmla="*/ 10000 w 10009"/>
              <a:gd name="connsiteY3" fmla="*/ 5180 h 10645"/>
              <a:gd name="connsiteX4" fmla="*/ 6734 w 10009"/>
              <a:gd name="connsiteY4" fmla="*/ 10645 h 10645"/>
              <a:gd name="connsiteX5" fmla="*/ 3433 w 10009"/>
              <a:gd name="connsiteY5" fmla="*/ 7814 h 10645"/>
              <a:gd name="connsiteX6" fmla="*/ 0 w 10009"/>
              <a:gd name="connsiteY6" fmla="*/ 5104 h 10645"/>
              <a:gd name="connsiteX0" fmla="*/ 0 w 10009"/>
              <a:gd name="connsiteY0" fmla="*/ 5104 h 10645"/>
              <a:gd name="connsiteX1" fmla="*/ 3678 w 10009"/>
              <a:gd name="connsiteY1" fmla="*/ 2583 h 10645"/>
              <a:gd name="connsiteX2" fmla="*/ 7528 w 10009"/>
              <a:gd name="connsiteY2" fmla="*/ 0 h 10645"/>
              <a:gd name="connsiteX3" fmla="*/ 10000 w 10009"/>
              <a:gd name="connsiteY3" fmla="*/ 5180 h 10645"/>
              <a:gd name="connsiteX4" fmla="*/ 6734 w 10009"/>
              <a:gd name="connsiteY4" fmla="*/ 10645 h 10645"/>
              <a:gd name="connsiteX5" fmla="*/ 3433 w 10009"/>
              <a:gd name="connsiteY5" fmla="*/ 7814 h 10645"/>
              <a:gd name="connsiteX6" fmla="*/ 0 w 10009"/>
              <a:gd name="connsiteY6" fmla="*/ 5104 h 1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9" h="10645">
                <a:moveTo>
                  <a:pt x="0" y="5104"/>
                </a:moveTo>
                <a:lnTo>
                  <a:pt x="3678" y="2583"/>
                </a:lnTo>
                <a:cubicBezTo>
                  <a:pt x="5120" y="1621"/>
                  <a:pt x="5011" y="1823"/>
                  <a:pt x="7528" y="0"/>
                </a:cubicBezTo>
                <a:cubicBezTo>
                  <a:pt x="8817" y="1489"/>
                  <a:pt x="10132" y="3406"/>
                  <a:pt x="10000" y="5180"/>
                </a:cubicBezTo>
                <a:cubicBezTo>
                  <a:pt x="9868" y="6954"/>
                  <a:pt x="9750" y="8747"/>
                  <a:pt x="6734" y="10645"/>
                </a:cubicBezTo>
                <a:cubicBezTo>
                  <a:pt x="4612" y="8838"/>
                  <a:pt x="6443" y="10243"/>
                  <a:pt x="3433" y="7814"/>
                </a:cubicBezTo>
                <a:cubicBezTo>
                  <a:pt x="80" y="5171"/>
                  <a:pt x="3290" y="7623"/>
                  <a:pt x="0" y="5104"/>
                </a:cubicBezTo>
                <a:close/>
              </a:path>
            </a:pathLst>
          </a:custGeom>
          <a:solidFill>
            <a:schemeClr val="tx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otato Image" descr="A group of sliced sweet potatoes">
            <a:extLst>
              <a:ext uri="{FF2B5EF4-FFF2-40B4-BE49-F238E27FC236}">
                <a16:creationId xmlns:a16="http://schemas.microsoft.com/office/drawing/2014/main" id="{15715687-CF70-E3C4-6B15-0C6CF5F29C9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724431" y="2694552"/>
            <a:ext cx="1654254" cy="1701305"/>
          </a:xfrm>
          <a:prstGeom prst="ellipse">
            <a:avLst/>
          </a:prstGeom>
          <a:ln>
            <a:noFill/>
          </a:ln>
          <a:effectLst>
            <a:softEdge rad="112500"/>
          </a:effectLst>
        </p:spPr>
      </p:pic>
      <p:sp>
        <p:nvSpPr>
          <p:cNvPr id="4" name="Potato Textbox">
            <a:extLst>
              <a:ext uri="{FF2B5EF4-FFF2-40B4-BE49-F238E27FC236}">
                <a16:creationId xmlns:a16="http://schemas.microsoft.com/office/drawing/2014/main" id="{53EF58D3-6D10-5E67-2587-8ED3E27F6ADF}"/>
              </a:ext>
            </a:extLst>
          </p:cNvPr>
          <p:cNvSpPr txBox="1">
            <a:spLocks noGrp="1"/>
          </p:cNvSpPr>
          <p:nvPr>
            <p:ph type="title"/>
          </p:nvPr>
        </p:nvSpPr>
        <p:spPr>
          <a:xfrm>
            <a:off x="5857125" y="2974784"/>
            <a:ext cx="1386011" cy="1214179"/>
          </a:xfrm>
          <a:prstGeom prst="rect">
            <a:avLst/>
          </a:prstGeom>
          <a:solidFill>
            <a:schemeClr val="accent4">
              <a:lumMod val="60000"/>
              <a:lumOff val="40000"/>
            </a:schemeClr>
          </a:solidFill>
        </p:spPr>
        <p:txBody>
          <a:bodyPr wrap="square" rtlCol="0">
            <a:spAutoFit/>
          </a:bodyPr>
          <a:lstStyle/>
          <a:p>
            <a:pPr algn="ctr"/>
            <a:r>
              <a:rPr lang="en-US" sz="900" dirty="0">
                <a:solidFill>
                  <a:schemeClr val="accent4">
                    <a:lumMod val="50000"/>
                  </a:schemeClr>
                </a:solidFill>
                <a:latin typeface="Helvetica Light" panose="020B0403020202020204"/>
              </a:rPr>
              <a:t>Swap french fries for roasted sweet potatoes fries. Simply cut a whole sweet potato into shoestring pieces, drizzle with extra virgin olive oil, sprinkle with salt and roast at 400F until tender.</a:t>
            </a:r>
          </a:p>
        </p:txBody>
      </p:sp>
      <p:sp>
        <p:nvSpPr>
          <p:cNvPr id="8" name="Berries Clickbox">
            <a:extLst>
              <a:ext uri="{FF2B5EF4-FFF2-40B4-BE49-F238E27FC236}">
                <a16:creationId xmlns:a16="http://schemas.microsoft.com/office/drawing/2014/main" id="{B36A9D89-D38D-A708-2FFF-467A3A9E8CD3}"/>
              </a:ext>
            </a:extLst>
          </p:cNvPr>
          <p:cNvSpPr/>
          <p:nvPr/>
        </p:nvSpPr>
        <p:spPr>
          <a:xfrm rot="13477825">
            <a:off x="4006819" y="2276916"/>
            <a:ext cx="1671814" cy="2455366"/>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3745 w 10000"/>
              <a:gd name="connsiteY1" fmla="*/ 1747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5126 w 10000"/>
              <a:gd name="connsiteY1" fmla="*/ 1679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4026 w 10000"/>
              <a:gd name="connsiteY1" fmla="*/ 1824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050"/>
              <a:gd name="connsiteY0" fmla="*/ 5232 h 10232"/>
              <a:gd name="connsiteX1" fmla="*/ 4026 w 10050"/>
              <a:gd name="connsiteY1" fmla="*/ 2056 h 10232"/>
              <a:gd name="connsiteX2" fmla="*/ 6578 w 10050"/>
              <a:gd name="connsiteY2" fmla="*/ 0 h 10232"/>
              <a:gd name="connsiteX3" fmla="*/ 10000 w 10050"/>
              <a:gd name="connsiteY3" fmla="*/ 5232 h 10232"/>
              <a:gd name="connsiteX4" fmla="*/ 8333 w 10050"/>
              <a:gd name="connsiteY4" fmla="*/ 10232 h 10232"/>
              <a:gd name="connsiteX5" fmla="*/ 1667 w 10050"/>
              <a:gd name="connsiteY5" fmla="*/ 10232 h 10232"/>
              <a:gd name="connsiteX6" fmla="*/ 0 w 10050"/>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1667 w 10111"/>
              <a:gd name="connsiteY5" fmla="*/ 10232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4499 w 10111"/>
              <a:gd name="connsiteY5" fmla="*/ 8513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111"/>
              <a:gd name="connsiteY0" fmla="*/ 5232 h 10232"/>
              <a:gd name="connsiteX1" fmla="*/ 4026 w 10111"/>
              <a:gd name="connsiteY1" fmla="*/ 2056 h 10232"/>
              <a:gd name="connsiteX2" fmla="*/ 6578 w 10111"/>
              <a:gd name="connsiteY2" fmla="*/ 0 h 10232"/>
              <a:gd name="connsiteX3" fmla="*/ 10063 w 10111"/>
              <a:gd name="connsiteY3" fmla="*/ 4948 h 10232"/>
              <a:gd name="connsiteX4" fmla="*/ 8333 w 10111"/>
              <a:gd name="connsiteY4" fmla="*/ 10232 h 10232"/>
              <a:gd name="connsiteX5" fmla="*/ 3952 w 10111"/>
              <a:gd name="connsiteY5" fmla="*/ 7936 h 10232"/>
              <a:gd name="connsiteX6" fmla="*/ 0 w 10111"/>
              <a:gd name="connsiteY6" fmla="*/ 5232 h 10232"/>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53"/>
              <a:gd name="connsiteX1" fmla="*/ 4026 w 10066"/>
              <a:gd name="connsiteY1" fmla="*/ 2056 h 10153"/>
              <a:gd name="connsiteX2" fmla="*/ 6578 w 10066"/>
              <a:gd name="connsiteY2" fmla="*/ 0 h 10153"/>
              <a:gd name="connsiteX3" fmla="*/ 10063 w 10066"/>
              <a:gd name="connsiteY3" fmla="*/ 4948 h 10153"/>
              <a:gd name="connsiteX4" fmla="*/ 7141 w 10066"/>
              <a:gd name="connsiteY4" fmla="*/ 10153 h 10153"/>
              <a:gd name="connsiteX5" fmla="*/ 3952 w 10066"/>
              <a:gd name="connsiteY5" fmla="*/ 7936 h 10153"/>
              <a:gd name="connsiteX6" fmla="*/ 0 w 10066"/>
              <a:gd name="connsiteY6" fmla="*/ 5232 h 10153"/>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52 w 10066"/>
              <a:gd name="connsiteY5" fmla="*/ 7936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6"/>
              <a:gd name="connsiteY0" fmla="*/ 5232 h 10124"/>
              <a:gd name="connsiteX1" fmla="*/ 4026 w 10066"/>
              <a:gd name="connsiteY1" fmla="*/ 2056 h 10124"/>
              <a:gd name="connsiteX2" fmla="*/ 6578 w 10066"/>
              <a:gd name="connsiteY2" fmla="*/ 0 h 10124"/>
              <a:gd name="connsiteX3" fmla="*/ 10063 w 10066"/>
              <a:gd name="connsiteY3" fmla="*/ 4948 h 10124"/>
              <a:gd name="connsiteX4" fmla="*/ 7179 w 10066"/>
              <a:gd name="connsiteY4" fmla="*/ 10124 h 10124"/>
              <a:gd name="connsiteX5" fmla="*/ 3946 w 10066"/>
              <a:gd name="connsiteY5" fmla="*/ 7823 h 10124"/>
              <a:gd name="connsiteX6" fmla="*/ 0 w 10066"/>
              <a:gd name="connsiteY6" fmla="*/ 5232 h 10124"/>
              <a:gd name="connsiteX0" fmla="*/ 0 w 10063"/>
              <a:gd name="connsiteY0" fmla="*/ 4709 h 9601"/>
              <a:gd name="connsiteX1" fmla="*/ 4026 w 10063"/>
              <a:gd name="connsiteY1" fmla="*/ 1533 h 9601"/>
              <a:gd name="connsiteX2" fmla="*/ 7043 w 10063"/>
              <a:gd name="connsiteY2" fmla="*/ 0 h 9601"/>
              <a:gd name="connsiteX3" fmla="*/ 10063 w 10063"/>
              <a:gd name="connsiteY3" fmla="*/ 4425 h 9601"/>
              <a:gd name="connsiteX4" fmla="*/ 7179 w 10063"/>
              <a:gd name="connsiteY4" fmla="*/ 9601 h 9601"/>
              <a:gd name="connsiteX5" fmla="*/ 3946 w 10063"/>
              <a:gd name="connsiteY5" fmla="*/ 7300 h 9601"/>
              <a:gd name="connsiteX6" fmla="*/ 0 w 10063"/>
              <a:gd name="connsiteY6" fmla="*/ 4709 h 9601"/>
              <a:gd name="connsiteX0" fmla="*/ 0 w 10000"/>
              <a:gd name="connsiteY0" fmla="*/ 4905 h 10000"/>
              <a:gd name="connsiteX1" fmla="*/ 4001 w 10000"/>
              <a:gd name="connsiteY1" fmla="*/ 1597 h 10000"/>
              <a:gd name="connsiteX2" fmla="*/ 6999 w 10000"/>
              <a:gd name="connsiteY2" fmla="*/ 0 h 10000"/>
              <a:gd name="connsiteX3" fmla="*/ 10000 w 10000"/>
              <a:gd name="connsiteY3" fmla="*/ 4609 h 10000"/>
              <a:gd name="connsiteX4" fmla="*/ 7134 w 10000"/>
              <a:gd name="connsiteY4" fmla="*/ 10000 h 10000"/>
              <a:gd name="connsiteX5" fmla="*/ 3921 w 10000"/>
              <a:gd name="connsiteY5" fmla="*/ 7603 h 10000"/>
              <a:gd name="connsiteX6" fmla="*/ 0 w 10000"/>
              <a:gd name="connsiteY6" fmla="*/ 4905 h 10000"/>
              <a:gd name="connsiteX0" fmla="*/ 0 w 10003"/>
              <a:gd name="connsiteY0" fmla="*/ 5450 h 10545"/>
              <a:gd name="connsiteX1" fmla="*/ 4001 w 10003"/>
              <a:gd name="connsiteY1" fmla="*/ 2142 h 10545"/>
              <a:gd name="connsiteX2" fmla="*/ 6537 w 10003"/>
              <a:gd name="connsiteY2" fmla="*/ 0 h 10545"/>
              <a:gd name="connsiteX3" fmla="*/ 10000 w 10003"/>
              <a:gd name="connsiteY3" fmla="*/ 5154 h 10545"/>
              <a:gd name="connsiteX4" fmla="*/ 7134 w 10003"/>
              <a:gd name="connsiteY4" fmla="*/ 10545 h 10545"/>
              <a:gd name="connsiteX5" fmla="*/ 3921 w 10003"/>
              <a:gd name="connsiteY5" fmla="*/ 8148 h 10545"/>
              <a:gd name="connsiteX6" fmla="*/ 0 w 10003"/>
              <a:gd name="connsiteY6" fmla="*/ 5450 h 10545"/>
              <a:gd name="connsiteX0" fmla="*/ 0 w 9861"/>
              <a:gd name="connsiteY0" fmla="*/ 5450 h 10545"/>
              <a:gd name="connsiteX1" fmla="*/ 4001 w 9861"/>
              <a:gd name="connsiteY1" fmla="*/ 2142 h 10545"/>
              <a:gd name="connsiteX2" fmla="*/ 6537 w 9861"/>
              <a:gd name="connsiteY2" fmla="*/ 0 h 10545"/>
              <a:gd name="connsiteX3" fmla="*/ 9858 w 9861"/>
              <a:gd name="connsiteY3" fmla="*/ 4717 h 10545"/>
              <a:gd name="connsiteX4" fmla="*/ 7134 w 9861"/>
              <a:gd name="connsiteY4" fmla="*/ 10545 h 10545"/>
              <a:gd name="connsiteX5" fmla="*/ 3921 w 9861"/>
              <a:gd name="connsiteY5" fmla="*/ 8148 h 10545"/>
              <a:gd name="connsiteX6" fmla="*/ 0 w 9861"/>
              <a:gd name="connsiteY6" fmla="*/ 5450 h 10545"/>
              <a:gd name="connsiteX0" fmla="*/ 0 w 10233"/>
              <a:gd name="connsiteY0" fmla="*/ 5168 h 10000"/>
              <a:gd name="connsiteX1" fmla="*/ 4057 w 10233"/>
              <a:gd name="connsiteY1" fmla="*/ 2031 h 10000"/>
              <a:gd name="connsiteX2" fmla="*/ 6629 w 10233"/>
              <a:gd name="connsiteY2" fmla="*/ 0 h 10000"/>
              <a:gd name="connsiteX3" fmla="*/ 10230 w 10233"/>
              <a:gd name="connsiteY3" fmla="*/ 5052 h 10000"/>
              <a:gd name="connsiteX4" fmla="*/ 7235 w 10233"/>
              <a:gd name="connsiteY4" fmla="*/ 10000 h 10000"/>
              <a:gd name="connsiteX5" fmla="*/ 3976 w 10233"/>
              <a:gd name="connsiteY5" fmla="*/ 7727 h 10000"/>
              <a:gd name="connsiteX6" fmla="*/ 0 w 10233"/>
              <a:gd name="connsiteY6" fmla="*/ 5168 h 10000"/>
              <a:gd name="connsiteX0" fmla="*/ 0 w 10232"/>
              <a:gd name="connsiteY0" fmla="*/ 5168 h 9973"/>
              <a:gd name="connsiteX1" fmla="*/ 4057 w 10232"/>
              <a:gd name="connsiteY1" fmla="*/ 2031 h 9973"/>
              <a:gd name="connsiteX2" fmla="*/ 6629 w 10232"/>
              <a:gd name="connsiteY2" fmla="*/ 0 h 9973"/>
              <a:gd name="connsiteX3" fmla="*/ 10230 w 10232"/>
              <a:gd name="connsiteY3" fmla="*/ 5052 h 9973"/>
              <a:gd name="connsiteX4" fmla="*/ 7194 w 10232"/>
              <a:gd name="connsiteY4" fmla="*/ 9973 h 9973"/>
              <a:gd name="connsiteX5" fmla="*/ 3976 w 10232"/>
              <a:gd name="connsiteY5" fmla="*/ 7727 h 9973"/>
              <a:gd name="connsiteX6" fmla="*/ 0 w 10232"/>
              <a:gd name="connsiteY6" fmla="*/ 5168 h 9973"/>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886 w 10005"/>
              <a:gd name="connsiteY5" fmla="*/ 7748 h 10000"/>
              <a:gd name="connsiteX6" fmla="*/ 0 w 10005"/>
              <a:gd name="connsiteY6" fmla="*/ 5182 h 10000"/>
              <a:gd name="connsiteX0" fmla="*/ 0 w 10005"/>
              <a:gd name="connsiteY0" fmla="*/ 5182 h 10000"/>
              <a:gd name="connsiteX1" fmla="*/ 3965 w 10005"/>
              <a:gd name="connsiteY1" fmla="*/ 2036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10005"/>
              <a:gd name="connsiteY0" fmla="*/ 5182 h 10000"/>
              <a:gd name="connsiteX1" fmla="*/ 2882 w 10005"/>
              <a:gd name="connsiteY1" fmla="*/ 2878 h 10000"/>
              <a:gd name="connsiteX2" fmla="*/ 6479 w 10005"/>
              <a:gd name="connsiteY2" fmla="*/ 0 h 10000"/>
              <a:gd name="connsiteX3" fmla="*/ 9998 w 10005"/>
              <a:gd name="connsiteY3" fmla="*/ 5066 h 10000"/>
              <a:gd name="connsiteX4" fmla="*/ 7031 w 10005"/>
              <a:gd name="connsiteY4" fmla="*/ 10000 h 10000"/>
              <a:gd name="connsiteX5" fmla="*/ 3083 w 10005"/>
              <a:gd name="connsiteY5" fmla="*/ 7324 h 10000"/>
              <a:gd name="connsiteX6" fmla="*/ 0 w 10005"/>
              <a:gd name="connsiteY6" fmla="*/ 5182 h 10000"/>
              <a:gd name="connsiteX0" fmla="*/ 0 w 8953"/>
              <a:gd name="connsiteY0" fmla="*/ 5180 h 10000"/>
              <a:gd name="connsiteX1" fmla="*/ 1830 w 8953"/>
              <a:gd name="connsiteY1" fmla="*/ 2878 h 10000"/>
              <a:gd name="connsiteX2" fmla="*/ 5427 w 8953"/>
              <a:gd name="connsiteY2" fmla="*/ 0 h 10000"/>
              <a:gd name="connsiteX3" fmla="*/ 8946 w 8953"/>
              <a:gd name="connsiteY3" fmla="*/ 5066 h 10000"/>
              <a:gd name="connsiteX4" fmla="*/ 5979 w 8953"/>
              <a:gd name="connsiteY4" fmla="*/ 10000 h 10000"/>
              <a:gd name="connsiteX5" fmla="*/ 2031 w 8953"/>
              <a:gd name="connsiteY5" fmla="*/ 7324 h 10000"/>
              <a:gd name="connsiteX6" fmla="*/ 0 w 8953"/>
              <a:gd name="connsiteY6" fmla="*/ 5180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3618 w 11349"/>
              <a:gd name="connsiteY5" fmla="*/ 7324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49"/>
              <a:gd name="connsiteY0" fmla="*/ 5187 h 10000"/>
              <a:gd name="connsiteX1" fmla="*/ 3393 w 11349"/>
              <a:gd name="connsiteY1" fmla="*/ 2878 h 10000"/>
              <a:gd name="connsiteX2" fmla="*/ 7411 w 11349"/>
              <a:gd name="connsiteY2" fmla="*/ 0 h 10000"/>
              <a:gd name="connsiteX3" fmla="*/ 11341 w 11349"/>
              <a:gd name="connsiteY3" fmla="*/ 5066 h 10000"/>
              <a:gd name="connsiteX4" fmla="*/ 8027 w 11349"/>
              <a:gd name="connsiteY4" fmla="*/ 10000 h 10000"/>
              <a:gd name="connsiteX5" fmla="*/ 4115 w 11349"/>
              <a:gd name="connsiteY5" fmla="*/ 7619 h 10000"/>
              <a:gd name="connsiteX6" fmla="*/ 0 w 11349"/>
              <a:gd name="connsiteY6" fmla="*/ 5187 h 10000"/>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53"/>
              <a:gd name="connsiteY0" fmla="*/ 5187 h 10109"/>
              <a:gd name="connsiteX1" fmla="*/ 3393 w 11353"/>
              <a:gd name="connsiteY1" fmla="*/ 2878 h 10109"/>
              <a:gd name="connsiteX2" fmla="*/ 7411 w 11353"/>
              <a:gd name="connsiteY2" fmla="*/ 0 h 10109"/>
              <a:gd name="connsiteX3" fmla="*/ 11341 w 11353"/>
              <a:gd name="connsiteY3" fmla="*/ 5066 h 10109"/>
              <a:gd name="connsiteX4" fmla="*/ 8121 w 11353"/>
              <a:gd name="connsiteY4" fmla="*/ 10109 h 10109"/>
              <a:gd name="connsiteX5" fmla="*/ 4115 w 11353"/>
              <a:gd name="connsiteY5" fmla="*/ 7619 h 10109"/>
              <a:gd name="connsiteX6" fmla="*/ 0 w 11353"/>
              <a:gd name="connsiteY6" fmla="*/ 5187 h 10109"/>
              <a:gd name="connsiteX0" fmla="*/ 0 w 11341"/>
              <a:gd name="connsiteY0" fmla="*/ 5187 h 9379"/>
              <a:gd name="connsiteX1" fmla="*/ 3393 w 11341"/>
              <a:gd name="connsiteY1" fmla="*/ 2878 h 9379"/>
              <a:gd name="connsiteX2" fmla="*/ 7411 w 11341"/>
              <a:gd name="connsiteY2" fmla="*/ 0 h 9379"/>
              <a:gd name="connsiteX3" fmla="*/ 11341 w 11341"/>
              <a:gd name="connsiteY3" fmla="*/ 5066 h 9379"/>
              <a:gd name="connsiteX4" fmla="*/ 7161 w 11341"/>
              <a:gd name="connsiteY4" fmla="*/ 9379 h 9379"/>
              <a:gd name="connsiteX5" fmla="*/ 4115 w 11341"/>
              <a:gd name="connsiteY5" fmla="*/ 7619 h 9379"/>
              <a:gd name="connsiteX6" fmla="*/ 0 w 11341"/>
              <a:gd name="connsiteY6" fmla="*/ 5187 h 9379"/>
              <a:gd name="connsiteX0" fmla="*/ 0 w 10000"/>
              <a:gd name="connsiteY0" fmla="*/ 5530 h 10000"/>
              <a:gd name="connsiteX1" fmla="*/ 2992 w 10000"/>
              <a:gd name="connsiteY1" fmla="*/ 3069 h 10000"/>
              <a:gd name="connsiteX2" fmla="*/ 6535 w 10000"/>
              <a:gd name="connsiteY2" fmla="*/ 0 h 10000"/>
              <a:gd name="connsiteX3" fmla="*/ 10000 w 10000"/>
              <a:gd name="connsiteY3" fmla="*/ 5401 h 10000"/>
              <a:gd name="connsiteX4" fmla="*/ 6314 w 10000"/>
              <a:gd name="connsiteY4" fmla="*/ 10000 h 10000"/>
              <a:gd name="connsiteX5" fmla="*/ 3628 w 10000"/>
              <a:gd name="connsiteY5" fmla="*/ 8123 h 10000"/>
              <a:gd name="connsiteX6" fmla="*/ 0 w 10000"/>
              <a:gd name="connsiteY6" fmla="*/ 5530 h 10000"/>
              <a:gd name="connsiteX0" fmla="*/ 0 w 10012"/>
              <a:gd name="connsiteY0" fmla="*/ 5530 h 10628"/>
              <a:gd name="connsiteX1" fmla="*/ 2992 w 10012"/>
              <a:gd name="connsiteY1" fmla="*/ 3069 h 10628"/>
              <a:gd name="connsiteX2" fmla="*/ 6535 w 10012"/>
              <a:gd name="connsiteY2" fmla="*/ 0 h 10628"/>
              <a:gd name="connsiteX3" fmla="*/ 10000 w 10012"/>
              <a:gd name="connsiteY3" fmla="*/ 5401 h 10628"/>
              <a:gd name="connsiteX4" fmla="*/ 7191 w 10012"/>
              <a:gd name="connsiteY4" fmla="*/ 10628 h 10628"/>
              <a:gd name="connsiteX5" fmla="*/ 3628 w 10012"/>
              <a:gd name="connsiteY5" fmla="*/ 8123 h 10628"/>
              <a:gd name="connsiteX6" fmla="*/ 0 w 10012"/>
              <a:gd name="connsiteY6" fmla="*/ 5530 h 10628"/>
              <a:gd name="connsiteX0" fmla="*/ 0 w 10647"/>
              <a:gd name="connsiteY0" fmla="*/ 5530 h 10628"/>
              <a:gd name="connsiteX1" fmla="*/ 2992 w 10647"/>
              <a:gd name="connsiteY1" fmla="*/ 3069 h 10628"/>
              <a:gd name="connsiteX2" fmla="*/ 6535 w 10647"/>
              <a:gd name="connsiteY2" fmla="*/ 0 h 10628"/>
              <a:gd name="connsiteX3" fmla="*/ 10641 w 10647"/>
              <a:gd name="connsiteY3" fmla="*/ 4959 h 10628"/>
              <a:gd name="connsiteX4" fmla="*/ 7191 w 10647"/>
              <a:gd name="connsiteY4" fmla="*/ 10628 h 10628"/>
              <a:gd name="connsiteX5" fmla="*/ 3628 w 10647"/>
              <a:gd name="connsiteY5" fmla="*/ 8123 h 10628"/>
              <a:gd name="connsiteX6" fmla="*/ 0 w 10647"/>
              <a:gd name="connsiteY6" fmla="*/ 5530 h 10628"/>
              <a:gd name="connsiteX0" fmla="*/ 0 w 10653"/>
              <a:gd name="connsiteY0" fmla="*/ 5523 h 10621"/>
              <a:gd name="connsiteX1" fmla="*/ 2992 w 10653"/>
              <a:gd name="connsiteY1" fmla="*/ 3062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171 w 10653"/>
              <a:gd name="connsiteY1" fmla="*/ 272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950 w 10653"/>
              <a:gd name="connsiteY1" fmla="*/ 3207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4662 w 10653"/>
              <a:gd name="connsiteY1" fmla="*/ 2590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10653"/>
              <a:gd name="connsiteY0" fmla="*/ 5523 h 10621"/>
              <a:gd name="connsiteX1" fmla="*/ 3874 w 10653"/>
              <a:gd name="connsiteY1" fmla="*/ 3065 h 10621"/>
              <a:gd name="connsiteX2" fmla="*/ 8102 w 10653"/>
              <a:gd name="connsiteY2" fmla="*/ 0 h 10621"/>
              <a:gd name="connsiteX3" fmla="*/ 10641 w 10653"/>
              <a:gd name="connsiteY3" fmla="*/ 4952 h 10621"/>
              <a:gd name="connsiteX4" fmla="*/ 7191 w 10653"/>
              <a:gd name="connsiteY4" fmla="*/ 10621 h 10621"/>
              <a:gd name="connsiteX5" fmla="*/ 3628 w 10653"/>
              <a:gd name="connsiteY5" fmla="*/ 8116 h 10621"/>
              <a:gd name="connsiteX6" fmla="*/ 0 w 10653"/>
              <a:gd name="connsiteY6" fmla="*/ 5523 h 10621"/>
              <a:gd name="connsiteX0" fmla="*/ 0 w 9773"/>
              <a:gd name="connsiteY0" fmla="*/ 5664 h 10621"/>
              <a:gd name="connsiteX1" fmla="*/ 2994 w 9773"/>
              <a:gd name="connsiteY1" fmla="*/ 3065 h 10621"/>
              <a:gd name="connsiteX2" fmla="*/ 7222 w 9773"/>
              <a:gd name="connsiteY2" fmla="*/ 0 h 10621"/>
              <a:gd name="connsiteX3" fmla="*/ 9761 w 9773"/>
              <a:gd name="connsiteY3" fmla="*/ 4952 h 10621"/>
              <a:gd name="connsiteX4" fmla="*/ 6311 w 9773"/>
              <a:gd name="connsiteY4" fmla="*/ 10621 h 10621"/>
              <a:gd name="connsiteX5" fmla="*/ 2748 w 9773"/>
              <a:gd name="connsiteY5" fmla="*/ 8116 h 10621"/>
              <a:gd name="connsiteX6" fmla="*/ 0 w 9773"/>
              <a:gd name="connsiteY6" fmla="*/ 5664 h 10621"/>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311 w 10499"/>
              <a:gd name="connsiteY5" fmla="*/ 7641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9"/>
              <a:gd name="connsiteY0" fmla="*/ 5138 h 10000"/>
              <a:gd name="connsiteX1" fmla="*/ 3563 w 10499"/>
              <a:gd name="connsiteY1" fmla="*/ 2886 h 10000"/>
              <a:gd name="connsiteX2" fmla="*/ 7889 w 10499"/>
              <a:gd name="connsiteY2" fmla="*/ 0 h 10000"/>
              <a:gd name="connsiteX3" fmla="*/ 10487 w 10499"/>
              <a:gd name="connsiteY3" fmla="*/ 4662 h 10000"/>
              <a:gd name="connsiteX4" fmla="*/ 6957 w 10499"/>
              <a:gd name="connsiteY4" fmla="*/ 10000 h 10000"/>
              <a:gd name="connsiteX5" fmla="*/ 3860 w 10499"/>
              <a:gd name="connsiteY5" fmla="*/ 7869 h 10000"/>
              <a:gd name="connsiteX6" fmla="*/ 0 w 10499"/>
              <a:gd name="connsiteY6" fmla="*/ 5138 h 10000"/>
              <a:gd name="connsiteX0" fmla="*/ 0 w 10495"/>
              <a:gd name="connsiteY0" fmla="*/ 5138 h 9872"/>
              <a:gd name="connsiteX1" fmla="*/ 3563 w 10495"/>
              <a:gd name="connsiteY1" fmla="*/ 2886 h 9872"/>
              <a:gd name="connsiteX2" fmla="*/ 7889 w 10495"/>
              <a:gd name="connsiteY2" fmla="*/ 0 h 9872"/>
              <a:gd name="connsiteX3" fmla="*/ 10487 w 10495"/>
              <a:gd name="connsiteY3" fmla="*/ 4662 h 9872"/>
              <a:gd name="connsiteX4" fmla="*/ 7159 w 10495"/>
              <a:gd name="connsiteY4" fmla="*/ 9872 h 9872"/>
              <a:gd name="connsiteX5" fmla="*/ 3860 w 10495"/>
              <a:gd name="connsiteY5" fmla="*/ 7869 h 9872"/>
              <a:gd name="connsiteX6" fmla="*/ 0 w 10495"/>
              <a:gd name="connsiteY6" fmla="*/ 5138 h 9872"/>
              <a:gd name="connsiteX0" fmla="*/ 0 w 9994"/>
              <a:gd name="connsiteY0" fmla="*/ 5205 h 9035"/>
              <a:gd name="connsiteX1" fmla="*/ 3395 w 9994"/>
              <a:gd name="connsiteY1" fmla="*/ 2923 h 9035"/>
              <a:gd name="connsiteX2" fmla="*/ 7517 w 9994"/>
              <a:gd name="connsiteY2" fmla="*/ 0 h 9035"/>
              <a:gd name="connsiteX3" fmla="*/ 9992 w 9994"/>
              <a:gd name="connsiteY3" fmla="*/ 4722 h 9035"/>
              <a:gd name="connsiteX4" fmla="*/ 7165 w 9994"/>
              <a:gd name="connsiteY4" fmla="*/ 8990 h 9035"/>
              <a:gd name="connsiteX5" fmla="*/ 3678 w 9994"/>
              <a:gd name="connsiteY5" fmla="*/ 7971 h 9035"/>
              <a:gd name="connsiteX6" fmla="*/ 0 w 9994"/>
              <a:gd name="connsiteY6" fmla="*/ 5205 h 9035"/>
              <a:gd name="connsiteX0" fmla="*/ 0 w 10008"/>
              <a:gd name="connsiteY0" fmla="*/ 5761 h 11103"/>
              <a:gd name="connsiteX1" fmla="*/ 3397 w 10008"/>
              <a:gd name="connsiteY1" fmla="*/ 3235 h 11103"/>
              <a:gd name="connsiteX2" fmla="*/ 7522 w 10008"/>
              <a:gd name="connsiteY2" fmla="*/ 0 h 11103"/>
              <a:gd name="connsiteX3" fmla="*/ 9998 w 10008"/>
              <a:gd name="connsiteY3" fmla="*/ 5226 h 11103"/>
              <a:gd name="connsiteX4" fmla="*/ 6681 w 10008"/>
              <a:gd name="connsiteY4" fmla="*/ 11103 h 11103"/>
              <a:gd name="connsiteX5" fmla="*/ 3680 w 10008"/>
              <a:gd name="connsiteY5" fmla="*/ 8822 h 11103"/>
              <a:gd name="connsiteX6" fmla="*/ 0 w 10008"/>
              <a:gd name="connsiteY6" fmla="*/ 5761 h 1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8" h="11103">
                <a:moveTo>
                  <a:pt x="0" y="5761"/>
                </a:moveTo>
                <a:lnTo>
                  <a:pt x="3397" y="3235"/>
                </a:lnTo>
                <a:cubicBezTo>
                  <a:pt x="4570" y="2214"/>
                  <a:pt x="5320" y="1626"/>
                  <a:pt x="7522" y="0"/>
                </a:cubicBezTo>
                <a:cubicBezTo>
                  <a:pt x="8904" y="517"/>
                  <a:pt x="10138" y="3376"/>
                  <a:pt x="9998" y="5226"/>
                </a:cubicBezTo>
                <a:cubicBezTo>
                  <a:pt x="9858" y="7077"/>
                  <a:pt x="8937" y="9515"/>
                  <a:pt x="6681" y="11103"/>
                </a:cubicBezTo>
                <a:cubicBezTo>
                  <a:pt x="5683" y="10406"/>
                  <a:pt x="6629" y="11092"/>
                  <a:pt x="3680" y="8822"/>
                </a:cubicBezTo>
                <a:cubicBezTo>
                  <a:pt x="782" y="6613"/>
                  <a:pt x="2006" y="7419"/>
                  <a:pt x="0" y="5761"/>
                </a:cubicBezTo>
                <a:close/>
              </a:path>
            </a:pathLst>
          </a:custGeom>
          <a:solidFill>
            <a:schemeClr val="bg2">
              <a:lumMod val="90000"/>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Berries Image" descr="A bowl of oatmeal with berries and yogurt&#10;&#10;Description automatically generated">
            <a:extLst>
              <a:ext uri="{FF2B5EF4-FFF2-40B4-BE49-F238E27FC236}">
                <a16:creationId xmlns:a16="http://schemas.microsoft.com/office/drawing/2014/main" id="{B3747D2D-DDD4-919A-0125-94F8203E43C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38629" t="11173" r="10614" b="24986"/>
          <a:stretch/>
        </p:blipFill>
        <p:spPr>
          <a:xfrm>
            <a:off x="3896810" y="2657258"/>
            <a:ext cx="1649023" cy="1379410"/>
          </a:xfrm>
          <a:prstGeom prst="ellipse">
            <a:avLst/>
          </a:prstGeom>
          <a:ln>
            <a:noFill/>
          </a:ln>
          <a:effectLst>
            <a:softEdge rad="112500"/>
          </a:effectLst>
        </p:spPr>
      </p:pic>
      <p:sp>
        <p:nvSpPr>
          <p:cNvPr id="10" name="Berries Textbox">
            <a:extLst>
              <a:ext uri="{FF2B5EF4-FFF2-40B4-BE49-F238E27FC236}">
                <a16:creationId xmlns:a16="http://schemas.microsoft.com/office/drawing/2014/main" id="{DDD7EC56-0C7F-D1CE-0CF1-4B459BA23968}"/>
              </a:ext>
            </a:extLst>
          </p:cNvPr>
          <p:cNvSpPr txBox="1"/>
          <p:nvPr/>
        </p:nvSpPr>
        <p:spPr>
          <a:xfrm>
            <a:off x="4280494" y="2838980"/>
            <a:ext cx="1058668" cy="1015663"/>
          </a:xfrm>
          <a:prstGeom prst="rect">
            <a:avLst/>
          </a:prstGeom>
          <a:solidFill>
            <a:schemeClr val="accent2">
              <a:lumMod val="20000"/>
              <a:lumOff val="80000"/>
            </a:schemeClr>
          </a:solidFill>
        </p:spPr>
        <p:txBody>
          <a:bodyPr wrap="square" rtlCol="0">
            <a:spAutoFit/>
          </a:bodyPr>
          <a:lstStyle/>
          <a:p>
            <a:pPr algn="ctr"/>
            <a:r>
              <a:rPr lang="en-US" sz="1000" dirty="0">
                <a:solidFill>
                  <a:srgbClr val="FF0000"/>
                </a:solidFill>
                <a:latin typeface="Helvetica Light" panose="020B0403020202020204"/>
              </a:rPr>
              <a:t>Add frozen blackberries to your cereal or Greek yogurt for a snack or breakfast.</a:t>
            </a:r>
          </a:p>
        </p:txBody>
      </p:sp>
      <p:sp>
        <p:nvSpPr>
          <p:cNvPr id="16" name="Dairy Clickbox">
            <a:extLst>
              <a:ext uri="{FF2B5EF4-FFF2-40B4-BE49-F238E27FC236}">
                <a16:creationId xmlns:a16="http://schemas.microsoft.com/office/drawing/2014/main" id="{26898CD2-4BA0-058E-4683-D5CDDE78A0F1}"/>
              </a:ext>
            </a:extLst>
          </p:cNvPr>
          <p:cNvSpPr/>
          <p:nvPr/>
        </p:nvSpPr>
        <p:spPr>
          <a:xfrm>
            <a:off x="7207938" y="2136163"/>
            <a:ext cx="1022139" cy="102213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iry Textbox">
            <a:extLst>
              <a:ext uri="{FF2B5EF4-FFF2-40B4-BE49-F238E27FC236}">
                <a16:creationId xmlns:a16="http://schemas.microsoft.com/office/drawing/2014/main" id="{595628F1-DD2C-7204-3A14-F45D7E350209}"/>
              </a:ext>
            </a:extLst>
          </p:cNvPr>
          <p:cNvSpPr txBox="1"/>
          <p:nvPr/>
        </p:nvSpPr>
        <p:spPr>
          <a:xfrm>
            <a:off x="7289857" y="2293016"/>
            <a:ext cx="858301" cy="707886"/>
          </a:xfrm>
          <a:prstGeom prst="rect">
            <a:avLst/>
          </a:prstGeom>
          <a:solidFill>
            <a:schemeClr val="accent1">
              <a:lumMod val="20000"/>
              <a:lumOff val="80000"/>
            </a:schemeClr>
          </a:solidFill>
        </p:spPr>
        <p:txBody>
          <a:bodyPr wrap="square" rtlCol="0">
            <a:spAutoFit/>
          </a:bodyPr>
          <a:lstStyle/>
          <a:p>
            <a:pPr algn="ctr"/>
            <a:r>
              <a:rPr lang="en-US" sz="1000" dirty="0">
                <a:solidFill>
                  <a:srgbClr val="0070C0"/>
                </a:solidFill>
                <a:latin typeface="Helvetica" pitchFamily="2" charset="0"/>
              </a:rPr>
              <a:t>Choose water or  low fat dairy more often</a:t>
            </a:r>
          </a:p>
        </p:txBody>
      </p:sp>
      <p:pic>
        <p:nvPicPr>
          <p:cNvPr id="7" name="Picture 6" descr="A picture containing text, sign&#10;&#10;Description automatically generated">
            <a:extLst>
              <a:ext uri="{FF2B5EF4-FFF2-40B4-BE49-F238E27FC236}">
                <a16:creationId xmlns:a16="http://schemas.microsoft.com/office/drawing/2014/main" id="{BA8C5C83-99A1-ACAC-4D0B-6D0AC50AA4C3}"/>
              </a:ext>
            </a:extLst>
          </p:cNvPr>
          <p:cNvPicPr>
            <a:picLocks noChangeAspect="1"/>
          </p:cNvPicPr>
          <p:nvPr/>
        </p:nvPicPr>
        <p:blipFill>
          <a:blip r:embed="rId12"/>
          <a:stretch>
            <a:fillRect/>
          </a:stretch>
        </p:blipFill>
        <p:spPr>
          <a:xfrm>
            <a:off x="552995" y="6166206"/>
            <a:ext cx="2179319" cy="357750"/>
          </a:xfrm>
          <a:prstGeom prst="rect">
            <a:avLst/>
          </a:prstGeom>
        </p:spPr>
      </p:pic>
      <p:sp>
        <p:nvSpPr>
          <p:cNvPr id="2" name="Title Textbox">
            <a:extLst>
              <a:ext uri="{FF2B5EF4-FFF2-40B4-BE49-F238E27FC236}">
                <a16:creationId xmlns:a16="http://schemas.microsoft.com/office/drawing/2014/main" id="{D35A64E0-A73F-2433-9798-1A7A3357EC44}"/>
              </a:ext>
            </a:extLst>
          </p:cNvPr>
          <p:cNvSpPr txBox="1"/>
          <p:nvPr/>
        </p:nvSpPr>
        <p:spPr>
          <a:xfrm>
            <a:off x="2490591" y="253596"/>
            <a:ext cx="6747325" cy="92333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b="1" dirty="0">
                <a:solidFill>
                  <a:srgbClr val="3999B3"/>
                </a:solidFill>
                <a:latin typeface="Helvetica" pitchFamily="2" charset="0"/>
              </a:rPr>
              <a:t>Can you think of ways to make your meals and snacks colorful with fruits and vegetables? </a:t>
            </a:r>
          </a:p>
          <a:p>
            <a:pPr algn="ctr"/>
            <a:r>
              <a:rPr lang="en-US" sz="1400" dirty="0">
                <a:solidFill>
                  <a:schemeClr val="bg1">
                    <a:lumMod val="50000"/>
                  </a:schemeClr>
                </a:solidFill>
                <a:latin typeface="Helvetica Light" panose="020B0403020202020204"/>
              </a:rPr>
              <a:t>Click on each section of the plate for ideas!</a:t>
            </a:r>
          </a:p>
        </p:txBody>
      </p:sp>
    </p:spTree>
    <p:extLst>
      <p:ext uri="{BB962C8B-B14F-4D97-AF65-F5344CB8AC3E}">
        <p14:creationId xmlns:p14="http://schemas.microsoft.com/office/powerpoint/2010/main" val="3418241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6" grpId="0" animBg="1"/>
      <p:bldP spid="4" grpId="0" animBg="1"/>
      <p:bldP spid="1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2FF62F-AAE3-7937-ADEE-291562BA19E0}"/>
              </a:ext>
            </a:extLst>
          </p:cNvPr>
          <p:cNvSpPr txBox="1"/>
          <p:nvPr/>
        </p:nvSpPr>
        <p:spPr>
          <a:xfrm>
            <a:off x="612648" y="364729"/>
            <a:ext cx="5295015" cy="153955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solidFill>
                  <a:srgbClr val="3999B3"/>
                </a:solidFill>
                <a:latin typeface="Helvetica" pitchFamily="2" charset="0"/>
                <a:ea typeface="+mj-ea"/>
                <a:cs typeface="+mj-cs"/>
              </a:rPr>
              <a:t>Estimating Your Portion Sizes</a:t>
            </a:r>
          </a:p>
        </p:txBody>
      </p:sp>
      <p:pic>
        <p:nvPicPr>
          <p:cNvPr id="6" name="Content Placeholder 11" descr="A picture containing table&#10;&#10;Description automatically generated">
            <a:extLst>
              <a:ext uri="{FF2B5EF4-FFF2-40B4-BE49-F238E27FC236}">
                <a16:creationId xmlns:a16="http://schemas.microsoft.com/office/drawing/2014/main" id="{124F19E8-AD44-A60D-1305-7ABF677EE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594" y="149571"/>
            <a:ext cx="4534833" cy="6558857"/>
          </a:xfrm>
          <a:prstGeom prst="rect">
            <a:avLst/>
          </a:prstGeom>
          <a:noFill/>
        </p:spPr>
      </p:pic>
      <p:sp>
        <p:nvSpPr>
          <p:cNvPr id="2060"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65007" y="2106900"/>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rgbClr val="3999B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5F1707C-F3CC-79D8-52F0-5BAC0E9E49B8}"/>
              </a:ext>
            </a:extLst>
          </p:cNvPr>
          <p:cNvSpPr/>
          <p:nvPr/>
        </p:nvSpPr>
        <p:spPr>
          <a:xfrm>
            <a:off x="665007" y="2615193"/>
            <a:ext cx="5430993" cy="629529"/>
          </a:xfrm>
          <a:custGeom>
            <a:avLst/>
            <a:gdLst>
              <a:gd name="connsiteX0" fmla="*/ 104924 w 629529"/>
              <a:gd name="connsiteY0" fmla="*/ 0 h 3388809"/>
              <a:gd name="connsiteX1" fmla="*/ 524605 w 629529"/>
              <a:gd name="connsiteY1" fmla="*/ 0 h 3388809"/>
              <a:gd name="connsiteX2" fmla="*/ 629529 w 629529"/>
              <a:gd name="connsiteY2" fmla="*/ 104924 h 3388809"/>
              <a:gd name="connsiteX3" fmla="*/ 629529 w 629529"/>
              <a:gd name="connsiteY3" fmla="*/ 3388809 h 3388809"/>
              <a:gd name="connsiteX4" fmla="*/ 629529 w 629529"/>
              <a:gd name="connsiteY4" fmla="*/ 3388809 h 3388809"/>
              <a:gd name="connsiteX5" fmla="*/ 0 w 629529"/>
              <a:gd name="connsiteY5" fmla="*/ 3388809 h 3388809"/>
              <a:gd name="connsiteX6" fmla="*/ 0 w 629529"/>
              <a:gd name="connsiteY6" fmla="*/ 3388809 h 3388809"/>
              <a:gd name="connsiteX7" fmla="*/ 0 w 629529"/>
              <a:gd name="connsiteY7" fmla="*/ 104924 h 3388809"/>
              <a:gd name="connsiteX8" fmla="*/ 104924 w 629529"/>
              <a:gd name="connsiteY8" fmla="*/ 0 h 3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529" h="3388809">
                <a:moveTo>
                  <a:pt x="629529" y="564817"/>
                </a:moveTo>
                <a:lnTo>
                  <a:pt x="629529" y="2823992"/>
                </a:lnTo>
                <a:cubicBezTo>
                  <a:pt x="629529" y="3135931"/>
                  <a:pt x="620802" y="3388806"/>
                  <a:pt x="610038" y="3388806"/>
                </a:cubicBezTo>
                <a:lnTo>
                  <a:pt x="0" y="3388806"/>
                </a:lnTo>
                <a:lnTo>
                  <a:pt x="0" y="3388806"/>
                </a:lnTo>
                <a:lnTo>
                  <a:pt x="0" y="3"/>
                </a:lnTo>
                <a:lnTo>
                  <a:pt x="0" y="3"/>
                </a:lnTo>
                <a:lnTo>
                  <a:pt x="610038" y="3"/>
                </a:lnTo>
                <a:cubicBezTo>
                  <a:pt x="620802" y="3"/>
                  <a:pt x="629529" y="252878"/>
                  <a:pt x="629529" y="564817"/>
                </a:cubicBez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82880" tIns="63115" rIns="91440" bIns="63117" numCol="1" spcCol="1270" anchor="ctr" anchorCtr="0">
            <a:noAutofit/>
          </a:bodyPr>
          <a:lstStyle/>
          <a:p>
            <a:pPr marL="0" lvl="1" algn="l" defTabSz="755650">
              <a:lnSpc>
                <a:spcPct val="90000"/>
              </a:lnSpc>
              <a:spcBef>
                <a:spcPct val="0"/>
              </a:spcBef>
              <a:spcAft>
                <a:spcPct val="15000"/>
              </a:spcAft>
            </a:pPr>
            <a:r>
              <a:rPr lang="en-US" sz="1600" kern="1200" dirty="0">
                <a:solidFill>
                  <a:srgbClr val="5B6770"/>
                </a:solidFill>
                <a:latin typeface="Helvetica" pitchFamily="2" charset="0"/>
              </a:rPr>
              <a:t>Use a 9-inch plate to keep portions in check</a:t>
            </a:r>
          </a:p>
        </p:txBody>
      </p:sp>
      <p:sp>
        <p:nvSpPr>
          <p:cNvPr id="8" name="Freeform 7">
            <a:extLst>
              <a:ext uri="{FF2B5EF4-FFF2-40B4-BE49-F238E27FC236}">
                <a16:creationId xmlns:a16="http://schemas.microsoft.com/office/drawing/2014/main" id="{705B9D38-F48D-3E1A-0238-532E88FCE011}"/>
              </a:ext>
            </a:extLst>
          </p:cNvPr>
          <p:cNvSpPr/>
          <p:nvPr/>
        </p:nvSpPr>
        <p:spPr>
          <a:xfrm>
            <a:off x="665007" y="3441450"/>
            <a:ext cx="5430993" cy="629529"/>
          </a:xfrm>
          <a:custGeom>
            <a:avLst/>
            <a:gdLst>
              <a:gd name="connsiteX0" fmla="*/ 104924 w 629529"/>
              <a:gd name="connsiteY0" fmla="*/ 0 h 3388809"/>
              <a:gd name="connsiteX1" fmla="*/ 524605 w 629529"/>
              <a:gd name="connsiteY1" fmla="*/ 0 h 3388809"/>
              <a:gd name="connsiteX2" fmla="*/ 629529 w 629529"/>
              <a:gd name="connsiteY2" fmla="*/ 104924 h 3388809"/>
              <a:gd name="connsiteX3" fmla="*/ 629529 w 629529"/>
              <a:gd name="connsiteY3" fmla="*/ 3388809 h 3388809"/>
              <a:gd name="connsiteX4" fmla="*/ 629529 w 629529"/>
              <a:gd name="connsiteY4" fmla="*/ 3388809 h 3388809"/>
              <a:gd name="connsiteX5" fmla="*/ 0 w 629529"/>
              <a:gd name="connsiteY5" fmla="*/ 3388809 h 3388809"/>
              <a:gd name="connsiteX6" fmla="*/ 0 w 629529"/>
              <a:gd name="connsiteY6" fmla="*/ 3388809 h 3388809"/>
              <a:gd name="connsiteX7" fmla="*/ 0 w 629529"/>
              <a:gd name="connsiteY7" fmla="*/ 104924 h 3388809"/>
              <a:gd name="connsiteX8" fmla="*/ 104924 w 629529"/>
              <a:gd name="connsiteY8" fmla="*/ 0 h 3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529" h="3388809">
                <a:moveTo>
                  <a:pt x="629529" y="564817"/>
                </a:moveTo>
                <a:lnTo>
                  <a:pt x="629529" y="2823992"/>
                </a:lnTo>
                <a:cubicBezTo>
                  <a:pt x="629529" y="3135931"/>
                  <a:pt x="620802" y="3388806"/>
                  <a:pt x="610038" y="3388806"/>
                </a:cubicBezTo>
                <a:lnTo>
                  <a:pt x="0" y="3388806"/>
                </a:lnTo>
                <a:lnTo>
                  <a:pt x="0" y="3388806"/>
                </a:lnTo>
                <a:lnTo>
                  <a:pt x="0" y="3"/>
                </a:lnTo>
                <a:lnTo>
                  <a:pt x="0" y="3"/>
                </a:lnTo>
                <a:lnTo>
                  <a:pt x="610038" y="3"/>
                </a:lnTo>
                <a:cubicBezTo>
                  <a:pt x="620802" y="3"/>
                  <a:pt x="629529" y="252878"/>
                  <a:pt x="629529" y="564817"/>
                </a:cubicBezTo>
                <a:close/>
              </a:path>
            </a:pathLst>
          </a:custGeom>
        </p:spPr>
        <p:style>
          <a:lnRef idx="1">
            <a:schemeClr val="accent5">
              <a:tint val="40000"/>
              <a:alpha val="90000"/>
              <a:hueOff val="-2246587"/>
              <a:satOff val="-7611"/>
              <a:lumOff val="-976"/>
              <a:alphaOff val="0"/>
            </a:schemeClr>
          </a:lnRef>
          <a:fillRef idx="1">
            <a:schemeClr val="accent5">
              <a:tint val="40000"/>
              <a:alpha val="90000"/>
              <a:hueOff val="-2246587"/>
              <a:satOff val="-7611"/>
              <a:lumOff val="-976"/>
              <a:alphaOff val="0"/>
            </a:schemeClr>
          </a:fillRef>
          <a:effectRef idx="0">
            <a:schemeClr val="accent5">
              <a:tint val="40000"/>
              <a:alpha val="90000"/>
              <a:hueOff val="-2246587"/>
              <a:satOff val="-7611"/>
              <a:lumOff val="-976"/>
              <a:alphaOff val="0"/>
            </a:schemeClr>
          </a:effectRef>
          <a:fontRef idx="minor">
            <a:schemeClr val="dk1">
              <a:hueOff val="0"/>
              <a:satOff val="0"/>
              <a:lumOff val="0"/>
              <a:alphaOff val="0"/>
            </a:schemeClr>
          </a:fontRef>
        </p:style>
        <p:txBody>
          <a:bodyPr spcFirstLastPara="0" vert="horz" wrap="square" lIns="182880" tIns="63115" rIns="95500" bIns="63117" numCol="1" spcCol="1270" anchor="ctr" anchorCtr="0">
            <a:noAutofit/>
          </a:bodyPr>
          <a:lstStyle/>
          <a:p>
            <a:pPr marL="0" lvl="1" algn="l" defTabSz="755650">
              <a:lnSpc>
                <a:spcPct val="90000"/>
              </a:lnSpc>
              <a:spcBef>
                <a:spcPct val="0"/>
              </a:spcBef>
              <a:spcAft>
                <a:spcPct val="15000"/>
              </a:spcAft>
            </a:pPr>
            <a:r>
              <a:rPr lang="en-US" sz="1600" kern="1200" dirty="0">
                <a:solidFill>
                  <a:srgbClr val="5B6770"/>
                </a:solidFill>
                <a:latin typeface="Helvetica" pitchFamily="2" charset="0"/>
              </a:rPr>
              <a:t>Try these hand symbols to gauge portions </a:t>
            </a:r>
          </a:p>
        </p:txBody>
      </p:sp>
      <p:sp>
        <p:nvSpPr>
          <p:cNvPr id="10" name="Freeform 9">
            <a:extLst>
              <a:ext uri="{FF2B5EF4-FFF2-40B4-BE49-F238E27FC236}">
                <a16:creationId xmlns:a16="http://schemas.microsoft.com/office/drawing/2014/main" id="{865C0ED6-A899-A9D4-0484-48334FF9D8B2}"/>
              </a:ext>
            </a:extLst>
          </p:cNvPr>
          <p:cNvSpPr/>
          <p:nvPr/>
        </p:nvSpPr>
        <p:spPr>
          <a:xfrm>
            <a:off x="665007" y="4267707"/>
            <a:ext cx="5430993" cy="629529"/>
          </a:xfrm>
          <a:custGeom>
            <a:avLst/>
            <a:gdLst>
              <a:gd name="connsiteX0" fmla="*/ 104924 w 629529"/>
              <a:gd name="connsiteY0" fmla="*/ 0 h 3388809"/>
              <a:gd name="connsiteX1" fmla="*/ 524605 w 629529"/>
              <a:gd name="connsiteY1" fmla="*/ 0 h 3388809"/>
              <a:gd name="connsiteX2" fmla="*/ 629529 w 629529"/>
              <a:gd name="connsiteY2" fmla="*/ 104924 h 3388809"/>
              <a:gd name="connsiteX3" fmla="*/ 629529 w 629529"/>
              <a:gd name="connsiteY3" fmla="*/ 3388809 h 3388809"/>
              <a:gd name="connsiteX4" fmla="*/ 629529 w 629529"/>
              <a:gd name="connsiteY4" fmla="*/ 3388809 h 3388809"/>
              <a:gd name="connsiteX5" fmla="*/ 0 w 629529"/>
              <a:gd name="connsiteY5" fmla="*/ 3388809 h 3388809"/>
              <a:gd name="connsiteX6" fmla="*/ 0 w 629529"/>
              <a:gd name="connsiteY6" fmla="*/ 3388809 h 3388809"/>
              <a:gd name="connsiteX7" fmla="*/ 0 w 629529"/>
              <a:gd name="connsiteY7" fmla="*/ 104924 h 3388809"/>
              <a:gd name="connsiteX8" fmla="*/ 104924 w 629529"/>
              <a:gd name="connsiteY8" fmla="*/ 0 h 3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529" h="3388809">
                <a:moveTo>
                  <a:pt x="629529" y="564817"/>
                </a:moveTo>
                <a:lnTo>
                  <a:pt x="629529" y="2823992"/>
                </a:lnTo>
                <a:cubicBezTo>
                  <a:pt x="629529" y="3135931"/>
                  <a:pt x="620802" y="3388806"/>
                  <a:pt x="610038" y="3388806"/>
                </a:cubicBezTo>
                <a:lnTo>
                  <a:pt x="0" y="3388806"/>
                </a:lnTo>
                <a:lnTo>
                  <a:pt x="0" y="3388806"/>
                </a:lnTo>
                <a:lnTo>
                  <a:pt x="0" y="3"/>
                </a:lnTo>
                <a:lnTo>
                  <a:pt x="0" y="3"/>
                </a:lnTo>
                <a:lnTo>
                  <a:pt x="610038" y="3"/>
                </a:lnTo>
                <a:cubicBezTo>
                  <a:pt x="620802" y="3"/>
                  <a:pt x="629529" y="252878"/>
                  <a:pt x="629529" y="564817"/>
                </a:cubicBezTo>
                <a:close/>
              </a:path>
            </a:pathLst>
          </a:custGeom>
        </p:spPr>
        <p:style>
          <a:lnRef idx="1">
            <a:schemeClr val="accent5">
              <a:tint val="40000"/>
              <a:alpha val="90000"/>
              <a:hueOff val="-4493175"/>
              <a:satOff val="-15221"/>
              <a:lumOff val="-1952"/>
              <a:alphaOff val="0"/>
            </a:schemeClr>
          </a:lnRef>
          <a:fillRef idx="1">
            <a:schemeClr val="accent5">
              <a:tint val="40000"/>
              <a:alpha val="90000"/>
              <a:hueOff val="-4493175"/>
              <a:satOff val="-15221"/>
              <a:lumOff val="-1952"/>
              <a:alphaOff val="0"/>
            </a:schemeClr>
          </a:fillRef>
          <a:effectRef idx="0">
            <a:schemeClr val="accent5">
              <a:tint val="40000"/>
              <a:alpha val="90000"/>
              <a:hueOff val="-4493175"/>
              <a:satOff val="-15221"/>
              <a:lumOff val="-1952"/>
              <a:alphaOff val="0"/>
            </a:schemeClr>
          </a:effectRef>
          <a:fontRef idx="minor">
            <a:schemeClr val="dk1">
              <a:hueOff val="0"/>
              <a:satOff val="0"/>
              <a:lumOff val="0"/>
              <a:alphaOff val="0"/>
            </a:schemeClr>
          </a:fontRef>
        </p:style>
        <p:txBody>
          <a:bodyPr spcFirstLastPara="0" vert="horz" wrap="square" lIns="182880" tIns="63116" rIns="95500" bIns="63116" numCol="1" spcCol="1270" anchor="ctr" anchorCtr="0">
            <a:noAutofit/>
          </a:bodyPr>
          <a:lstStyle/>
          <a:p>
            <a:pPr marL="0" lvl="1" algn="l" defTabSz="755650">
              <a:lnSpc>
                <a:spcPct val="90000"/>
              </a:lnSpc>
              <a:spcBef>
                <a:spcPct val="0"/>
              </a:spcBef>
              <a:spcAft>
                <a:spcPct val="15000"/>
              </a:spcAft>
            </a:pPr>
            <a:r>
              <a:rPr lang="en-US" sz="1600" kern="1200" dirty="0">
                <a:solidFill>
                  <a:srgbClr val="5B6770"/>
                </a:solidFill>
                <a:latin typeface="Helvetica" pitchFamily="2" charset="0"/>
              </a:rPr>
              <a:t>Use measuring cups instead of serving spoons when plating food</a:t>
            </a:r>
          </a:p>
        </p:txBody>
      </p:sp>
      <p:sp>
        <p:nvSpPr>
          <p:cNvPr id="12" name="Freeform 11">
            <a:extLst>
              <a:ext uri="{FF2B5EF4-FFF2-40B4-BE49-F238E27FC236}">
                <a16:creationId xmlns:a16="http://schemas.microsoft.com/office/drawing/2014/main" id="{BC576E57-1D2A-3B0C-502F-44AFBE6FAED6}"/>
              </a:ext>
            </a:extLst>
          </p:cNvPr>
          <p:cNvSpPr/>
          <p:nvPr/>
        </p:nvSpPr>
        <p:spPr>
          <a:xfrm>
            <a:off x="665007" y="5093965"/>
            <a:ext cx="5430993" cy="629530"/>
          </a:xfrm>
          <a:custGeom>
            <a:avLst/>
            <a:gdLst>
              <a:gd name="connsiteX0" fmla="*/ 104924 w 629529"/>
              <a:gd name="connsiteY0" fmla="*/ 0 h 3388809"/>
              <a:gd name="connsiteX1" fmla="*/ 524605 w 629529"/>
              <a:gd name="connsiteY1" fmla="*/ 0 h 3388809"/>
              <a:gd name="connsiteX2" fmla="*/ 629529 w 629529"/>
              <a:gd name="connsiteY2" fmla="*/ 104924 h 3388809"/>
              <a:gd name="connsiteX3" fmla="*/ 629529 w 629529"/>
              <a:gd name="connsiteY3" fmla="*/ 3388809 h 3388809"/>
              <a:gd name="connsiteX4" fmla="*/ 629529 w 629529"/>
              <a:gd name="connsiteY4" fmla="*/ 3388809 h 3388809"/>
              <a:gd name="connsiteX5" fmla="*/ 0 w 629529"/>
              <a:gd name="connsiteY5" fmla="*/ 3388809 h 3388809"/>
              <a:gd name="connsiteX6" fmla="*/ 0 w 629529"/>
              <a:gd name="connsiteY6" fmla="*/ 3388809 h 3388809"/>
              <a:gd name="connsiteX7" fmla="*/ 0 w 629529"/>
              <a:gd name="connsiteY7" fmla="*/ 104924 h 3388809"/>
              <a:gd name="connsiteX8" fmla="*/ 104924 w 629529"/>
              <a:gd name="connsiteY8" fmla="*/ 0 h 3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529" h="3388809">
                <a:moveTo>
                  <a:pt x="629529" y="564817"/>
                </a:moveTo>
                <a:lnTo>
                  <a:pt x="629529" y="2823992"/>
                </a:lnTo>
                <a:cubicBezTo>
                  <a:pt x="629529" y="3135931"/>
                  <a:pt x="620802" y="3388806"/>
                  <a:pt x="610038" y="3388806"/>
                </a:cubicBezTo>
                <a:lnTo>
                  <a:pt x="0" y="3388806"/>
                </a:lnTo>
                <a:lnTo>
                  <a:pt x="0" y="3388806"/>
                </a:lnTo>
                <a:lnTo>
                  <a:pt x="0" y="3"/>
                </a:lnTo>
                <a:lnTo>
                  <a:pt x="0" y="3"/>
                </a:lnTo>
                <a:lnTo>
                  <a:pt x="610038" y="3"/>
                </a:lnTo>
                <a:cubicBezTo>
                  <a:pt x="620802" y="3"/>
                  <a:pt x="629529" y="252878"/>
                  <a:pt x="629529" y="564817"/>
                </a:cubicBezTo>
                <a:close/>
              </a:path>
            </a:pathLst>
          </a:custGeom>
        </p:spPr>
        <p:style>
          <a:lnRef idx="1">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182880" tIns="63116" rIns="95500" bIns="63117" numCol="1" spcCol="1270" anchor="ctr" anchorCtr="0">
            <a:noAutofit/>
          </a:bodyPr>
          <a:lstStyle/>
          <a:p>
            <a:pPr marL="0" lvl="1" algn="l" defTabSz="755650">
              <a:lnSpc>
                <a:spcPct val="90000"/>
              </a:lnSpc>
              <a:spcBef>
                <a:spcPct val="0"/>
              </a:spcBef>
              <a:spcAft>
                <a:spcPct val="15000"/>
              </a:spcAft>
            </a:pPr>
            <a:r>
              <a:rPr lang="en-US" sz="1600" kern="1200" dirty="0">
                <a:solidFill>
                  <a:srgbClr val="5B6770"/>
                </a:solidFill>
                <a:latin typeface="Helvetica" pitchFamily="2" charset="0"/>
              </a:rPr>
              <a:t>Read labels for recommended serving size</a:t>
            </a:r>
          </a:p>
        </p:txBody>
      </p:sp>
      <p:pic>
        <p:nvPicPr>
          <p:cNvPr id="14" name="Picture 13" descr="A picture containing text, sign&#10;&#10;Description automatically generated">
            <a:extLst>
              <a:ext uri="{FF2B5EF4-FFF2-40B4-BE49-F238E27FC236}">
                <a16:creationId xmlns:a16="http://schemas.microsoft.com/office/drawing/2014/main" id="{C83546D7-45AF-A4CF-B43E-0C03B24AD1C1}"/>
              </a:ext>
            </a:extLst>
          </p:cNvPr>
          <p:cNvPicPr>
            <a:picLocks noChangeAspect="1"/>
          </p:cNvPicPr>
          <p:nvPr/>
        </p:nvPicPr>
        <p:blipFill>
          <a:blip r:embed="rId4"/>
          <a:stretch>
            <a:fillRect/>
          </a:stretch>
        </p:blipFill>
        <p:spPr>
          <a:xfrm>
            <a:off x="552995" y="6166206"/>
            <a:ext cx="2179319" cy="357750"/>
          </a:xfrm>
          <a:prstGeom prst="rect">
            <a:avLst/>
          </a:prstGeom>
        </p:spPr>
      </p:pic>
    </p:spTree>
    <p:extLst>
      <p:ext uri="{BB962C8B-B14F-4D97-AF65-F5344CB8AC3E}">
        <p14:creationId xmlns:p14="http://schemas.microsoft.com/office/powerpoint/2010/main" val="133351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6" name="Picture 8" descr="Healthy party food for kids - Jamie Oliver | Features">
            <a:extLst>
              <a:ext uri="{FF2B5EF4-FFF2-40B4-BE49-F238E27FC236}">
                <a16:creationId xmlns:a16="http://schemas.microsoft.com/office/drawing/2014/main" id="{CD4EFE7C-C3FF-D555-C36D-E4BBC16040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00" r="3036" b="-689"/>
          <a:stretch/>
        </p:blipFill>
        <p:spPr bwMode="auto">
          <a:xfrm>
            <a:off x="0" y="-26014"/>
            <a:ext cx="8339800" cy="6931448"/>
          </a:xfrm>
          <a:prstGeom prst="rect">
            <a:avLst/>
          </a:prstGeom>
          <a:extLst>
            <a:ext uri="{909E8E84-426E-40DD-AFC4-6F175D3DCCD1}">
              <a14:hiddenFill xmlns:a14="http://schemas.microsoft.com/office/drawing/2010/main">
                <a:solidFill>
                  <a:srgbClr val="FFFFFF"/>
                </a:solidFill>
              </a14:hiddenFill>
            </a:ext>
          </a:extLst>
        </p:spPr>
      </p:pic>
      <p:sp>
        <p:nvSpPr>
          <p:cNvPr id="4" name="Freeform: Shape 12322">
            <a:extLst>
              <a:ext uri="{FF2B5EF4-FFF2-40B4-BE49-F238E27FC236}">
                <a16:creationId xmlns:a16="http://schemas.microsoft.com/office/drawing/2014/main" id="{8724CA0B-1776-16BC-EE24-929C986B91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5348" y="0"/>
            <a:ext cx="6466632"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3999B3"/>
          </a:solidFill>
          <a:ln w="6857" cap="flat">
            <a:noFill/>
            <a:prstDash val="solid"/>
            <a:miter/>
          </a:ln>
        </p:spPr>
        <p:txBody>
          <a:bodyPr wrap="square" rtlCol="0" anchor="ctr">
            <a:noAutofit/>
          </a:bodyPr>
          <a:lstStyle/>
          <a:p>
            <a:endParaRPr lang="en-US"/>
          </a:p>
        </p:txBody>
      </p:sp>
      <p:sp>
        <p:nvSpPr>
          <p:cNvPr id="5" name="Title 5">
            <a:extLst>
              <a:ext uri="{FF2B5EF4-FFF2-40B4-BE49-F238E27FC236}">
                <a16:creationId xmlns:a16="http://schemas.microsoft.com/office/drawing/2014/main" id="{88952C50-8CC3-0EA2-99FA-216B61836A56}"/>
              </a:ext>
            </a:extLst>
          </p:cNvPr>
          <p:cNvSpPr txBox="1">
            <a:spLocks noGrp="1"/>
          </p:cNvSpPr>
          <p:nvPr>
            <p:ph type="title"/>
          </p:nvPr>
        </p:nvSpPr>
        <p:spPr>
          <a:xfrm>
            <a:off x="6690004" y="542509"/>
            <a:ext cx="3920674" cy="1462235"/>
          </a:xfrm>
          <a:prstGeom prst="rect">
            <a:avLst/>
          </a:prstGeom>
        </p:spPr>
        <p:txBody>
          <a:bodyPr vert="horz" lIns="91440" tIns="45720" rIns="91440" bIns="45720" rtlCol="0" anchor="b">
            <a:normAutofit/>
          </a:bodyPr>
          <a:lstStyle/>
          <a:p>
            <a:r>
              <a:rPr lang="en-US" b="1" kern="1200" dirty="0">
                <a:solidFill>
                  <a:srgbClr val="FFFFFF"/>
                </a:solidFill>
                <a:latin typeface="Helvetica" pitchFamily="2" charset="0"/>
              </a:rPr>
              <a:t>Can I have snacks? </a:t>
            </a:r>
          </a:p>
        </p:txBody>
      </p:sp>
      <p:sp>
        <p:nvSpPr>
          <p:cNvPr id="7" name="sketch line">
            <a:extLst>
              <a:ext uri="{FF2B5EF4-FFF2-40B4-BE49-F238E27FC236}">
                <a16:creationId xmlns:a16="http://schemas.microsoft.com/office/drawing/2014/main" id="{6A188E70-BDBD-6B83-B006-41FA36DFD7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690004" y="2264223"/>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6FE341-237B-E063-9470-AD111AEADA05}"/>
              </a:ext>
            </a:extLst>
          </p:cNvPr>
          <p:cNvSpPr txBox="1"/>
          <p:nvPr/>
        </p:nvSpPr>
        <p:spPr>
          <a:xfrm>
            <a:off x="6574390" y="2547252"/>
            <a:ext cx="5461095" cy="3749951"/>
          </a:xfrm>
          <a:prstGeom prst="rect">
            <a:avLst/>
          </a:prstGeom>
        </p:spPr>
        <p:txBody>
          <a:bodyPr vert="horz" lIns="91440" tIns="45720" rIns="91440" bIns="45720" rtlCol="0" anchor="t">
            <a:normAutofit lnSpcReduction="10000"/>
          </a:bodyPr>
          <a:lstStyle/>
          <a:p>
            <a:pPr>
              <a:lnSpc>
                <a:spcPct val="90000"/>
              </a:lnSpc>
              <a:spcAft>
                <a:spcPts val="600"/>
              </a:spcAft>
            </a:pPr>
            <a:r>
              <a:rPr lang="en-US" sz="1900" dirty="0">
                <a:solidFill>
                  <a:srgbClr val="FFFFFF"/>
                </a:solidFill>
                <a:effectLst/>
                <a:latin typeface="Helvetica" pitchFamily="2" charset="0"/>
              </a:rPr>
              <a:t>When Should Kids Snack?</a:t>
            </a:r>
          </a:p>
          <a:p>
            <a:pPr>
              <a:lnSpc>
                <a:spcPct val="90000"/>
              </a:lnSpc>
              <a:spcAft>
                <a:spcPts val="600"/>
              </a:spcAft>
            </a:pPr>
            <a:r>
              <a:rPr lang="en-US" sz="1600" dirty="0">
                <a:solidFill>
                  <a:srgbClr val="FFFFFF"/>
                </a:solidFill>
                <a:effectLst/>
                <a:latin typeface="Helvetica Light" panose="020B0403020202020204" pitchFamily="34" charset="0"/>
              </a:rPr>
              <a:t>Most children and teens need to eat every three to four hours throughout the day to fuel your growing, active bodies and meet your daily needs . This translates into the following:</a:t>
            </a:r>
          </a:p>
          <a:p>
            <a:pPr>
              <a:lnSpc>
                <a:spcPct val="90000"/>
              </a:lnSpc>
              <a:spcAft>
                <a:spcPts val="600"/>
              </a:spcAft>
            </a:pPr>
            <a:endParaRPr lang="en-US" sz="1600" dirty="0">
              <a:solidFill>
                <a:srgbClr val="FFFFFF"/>
              </a:solidFill>
              <a:effectLst/>
              <a:latin typeface="Helvetica Light" panose="020B0403020202020204" pitchFamily="34" charset="0"/>
            </a:endParaRPr>
          </a:p>
          <a:p>
            <a:pPr marL="285750" indent="-285750">
              <a:lnSpc>
                <a:spcPct val="90000"/>
              </a:lnSpc>
              <a:spcAft>
                <a:spcPts val="600"/>
              </a:spcAft>
              <a:buFont typeface="Arial" panose="020B0604020202020204" pitchFamily="34" charset="0"/>
              <a:buChar char="•"/>
            </a:pPr>
            <a:r>
              <a:rPr lang="en-US" sz="1600" dirty="0">
                <a:solidFill>
                  <a:srgbClr val="FFFFFF"/>
                </a:solidFill>
                <a:effectLst/>
                <a:latin typeface="Helvetica Light" panose="020B0403020202020204" pitchFamily="34" charset="0"/>
              </a:rPr>
              <a:t>Younger kids need to eat three meals and at least two snacks a day.</a:t>
            </a:r>
          </a:p>
          <a:p>
            <a:pPr>
              <a:lnSpc>
                <a:spcPct val="90000"/>
              </a:lnSpc>
              <a:spcAft>
                <a:spcPts val="600"/>
              </a:spcAft>
            </a:pPr>
            <a:endParaRPr lang="en-US" sz="1600" dirty="0">
              <a:solidFill>
                <a:srgbClr val="FFFFFF"/>
              </a:solidFill>
              <a:effectLst/>
              <a:latin typeface="Helvetica Light" panose="020B0403020202020204" pitchFamily="34" charset="0"/>
            </a:endParaRPr>
          </a:p>
          <a:p>
            <a:pPr marL="285750" indent="-285750">
              <a:lnSpc>
                <a:spcPct val="90000"/>
              </a:lnSpc>
              <a:spcAft>
                <a:spcPts val="600"/>
              </a:spcAft>
              <a:buFont typeface="Arial" panose="020B0604020202020204" pitchFamily="34" charset="0"/>
              <a:buChar char="•"/>
            </a:pPr>
            <a:r>
              <a:rPr lang="en-US" sz="1600" dirty="0">
                <a:solidFill>
                  <a:srgbClr val="FFFFFF"/>
                </a:solidFill>
                <a:effectLst/>
                <a:latin typeface="Helvetica Light" panose="020B0403020202020204" pitchFamily="34" charset="0"/>
              </a:rPr>
              <a:t>Teens need to eat three meals and at least one snack a day (you may need two snacks if you're going through a growth spurt or if you are very physically active).</a:t>
            </a:r>
          </a:p>
          <a:p>
            <a:pPr indent="-228600">
              <a:lnSpc>
                <a:spcPct val="90000"/>
              </a:lnSpc>
              <a:spcAft>
                <a:spcPts val="600"/>
              </a:spcAft>
              <a:buFont typeface="Arial" panose="020B0604020202020204" pitchFamily="34" charset="0"/>
              <a:buChar char="•"/>
            </a:pPr>
            <a:endParaRPr lang="en-US" sz="1600" dirty="0">
              <a:solidFill>
                <a:srgbClr val="FFFFFF"/>
              </a:solidFill>
              <a:effectLst/>
              <a:latin typeface="Helvetica Light" panose="020B0403020202020204" pitchFamily="34" charset="0"/>
            </a:endParaRPr>
          </a:p>
          <a:p>
            <a:pPr>
              <a:lnSpc>
                <a:spcPct val="90000"/>
              </a:lnSpc>
              <a:spcAft>
                <a:spcPts val="600"/>
              </a:spcAft>
            </a:pPr>
            <a:r>
              <a:rPr lang="en-US" sz="1300" dirty="0">
                <a:solidFill>
                  <a:srgbClr val="FFFFFF"/>
                </a:solidFill>
                <a:effectLst/>
                <a:latin typeface="Helvetica Light" panose="020B0403020202020204" pitchFamily="34" charset="0"/>
              </a:rPr>
              <a:t>Jodie (Jo Ellen) Shield, MED, RD, LD, is co-author of Healthy Eating, Healthy Weight for Kids and Teens from the Academy of Nutrition and Dietetics.</a:t>
            </a:r>
          </a:p>
        </p:txBody>
      </p:sp>
      <p:pic>
        <p:nvPicPr>
          <p:cNvPr id="11" name="Picture 2" descr="Tips on Healthy Family Living - YouthZone">
            <a:extLst>
              <a:ext uri="{FF2B5EF4-FFF2-40B4-BE49-F238E27FC236}">
                <a16:creationId xmlns:a16="http://schemas.microsoft.com/office/drawing/2014/main" id="{54338C37-966E-7E16-306D-2B74F2519E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93" t="66465" r="10804" b="25961"/>
          <a:stretch/>
        </p:blipFill>
        <p:spPr bwMode="auto">
          <a:xfrm>
            <a:off x="1445072" y="826395"/>
            <a:ext cx="3271704" cy="3574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ps on Healthy Family Living - YouthZone">
            <a:extLst>
              <a:ext uri="{FF2B5EF4-FFF2-40B4-BE49-F238E27FC236}">
                <a16:creationId xmlns:a16="http://schemas.microsoft.com/office/drawing/2014/main" id="{070CE9F7-3A65-EC31-8001-AC0DD1EFC3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77" t="7933" r="71504" b="63010"/>
          <a:stretch/>
        </p:blipFill>
        <p:spPr bwMode="auto">
          <a:xfrm>
            <a:off x="266020" y="151125"/>
            <a:ext cx="1075035" cy="17180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ack and white sign with white text&#10;&#10;Description automatically generated">
            <a:extLst>
              <a:ext uri="{FF2B5EF4-FFF2-40B4-BE49-F238E27FC236}">
                <a16:creationId xmlns:a16="http://schemas.microsoft.com/office/drawing/2014/main" id="{78BEED46-3BC1-8B58-F146-21D59EDCE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47" y="6166206"/>
            <a:ext cx="2179319" cy="363220"/>
          </a:xfrm>
          <a:prstGeom prst="rect">
            <a:avLst/>
          </a:prstGeom>
        </p:spPr>
      </p:pic>
    </p:spTree>
    <p:extLst>
      <p:ext uri="{BB962C8B-B14F-4D97-AF65-F5344CB8AC3E}">
        <p14:creationId xmlns:p14="http://schemas.microsoft.com/office/powerpoint/2010/main" val="3922487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551D21DB-00E9-AC93-51F2-BC9E696D7D21}"/>
              </a:ext>
            </a:extLst>
          </p:cNvPr>
          <p:cNvSpPr/>
          <p:nvPr/>
        </p:nvSpPr>
        <p:spPr>
          <a:xfrm>
            <a:off x="1514225" y="2285935"/>
            <a:ext cx="4531106" cy="902601"/>
          </a:xfrm>
          <a:custGeom>
            <a:avLst/>
            <a:gdLst>
              <a:gd name="connsiteX0" fmla="*/ 0 w 2712941"/>
              <a:gd name="connsiteY0" fmla="*/ 0 h 1150944"/>
              <a:gd name="connsiteX1" fmla="*/ 2712941 w 2712941"/>
              <a:gd name="connsiteY1" fmla="*/ 0 h 1150944"/>
              <a:gd name="connsiteX2" fmla="*/ 2712941 w 2712941"/>
              <a:gd name="connsiteY2" fmla="*/ 1150944 h 1150944"/>
              <a:gd name="connsiteX3" fmla="*/ 0 w 2712941"/>
              <a:gd name="connsiteY3" fmla="*/ 1150944 h 1150944"/>
              <a:gd name="connsiteX4" fmla="*/ 0 w 2712941"/>
              <a:gd name="connsiteY4" fmla="*/ 0 h 115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941" h="1150944">
                <a:moveTo>
                  <a:pt x="0" y="0"/>
                </a:moveTo>
                <a:lnTo>
                  <a:pt x="2712941" y="0"/>
                </a:lnTo>
                <a:lnTo>
                  <a:pt x="2712941" y="1150944"/>
                </a:lnTo>
                <a:lnTo>
                  <a:pt x="0" y="11509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kern="1200" dirty="0">
                <a:solidFill>
                  <a:srgbClr val="5098D8"/>
                </a:solidFill>
                <a:latin typeface="Helvetica" pitchFamily="2" charset="0"/>
              </a:rPr>
              <a:t>Plan</a:t>
            </a:r>
            <a:r>
              <a:rPr lang="en-US" sz="1200" kern="1200" dirty="0">
                <a:solidFill>
                  <a:srgbClr val="5098D8"/>
                </a:solidFill>
                <a:latin typeface="Helvetica Light" panose="020B0403020202020204" pitchFamily="34" charset="0"/>
              </a:rPr>
              <a:t> </a:t>
            </a:r>
            <a:r>
              <a:rPr lang="en-US" sz="1200" kern="1200" dirty="0">
                <a:latin typeface="Helvetica Light" panose="020B0403020202020204" pitchFamily="34" charset="0"/>
              </a:rPr>
              <a:t>- </a:t>
            </a:r>
            <a:r>
              <a:rPr lang="en-US" sz="1200" kern="1200" dirty="0">
                <a:solidFill>
                  <a:srgbClr val="5B6770"/>
                </a:solidFill>
                <a:latin typeface="Helvetica Light" panose="020B0403020202020204" pitchFamily="34" charset="0"/>
              </a:rPr>
              <a:t>Planning meals ahead helps you make healthier food choices everyday. It can also help you save time, money and trips to the grocery store. Plan to make simpler meals on busy days using pantry, fridge or freezer staples.</a:t>
            </a:r>
          </a:p>
        </p:txBody>
      </p:sp>
      <p:sp>
        <p:nvSpPr>
          <p:cNvPr id="21" name="Freeform 20">
            <a:extLst>
              <a:ext uri="{FF2B5EF4-FFF2-40B4-BE49-F238E27FC236}">
                <a16:creationId xmlns:a16="http://schemas.microsoft.com/office/drawing/2014/main" id="{FFC4BE2D-5A0A-E83D-1837-03C71FBFC3CC}"/>
              </a:ext>
            </a:extLst>
          </p:cNvPr>
          <p:cNvSpPr/>
          <p:nvPr/>
        </p:nvSpPr>
        <p:spPr>
          <a:xfrm>
            <a:off x="1514225" y="3528381"/>
            <a:ext cx="4531106" cy="853630"/>
          </a:xfrm>
          <a:custGeom>
            <a:avLst/>
            <a:gdLst>
              <a:gd name="connsiteX0" fmla="*/ 0 w 2712941"/>
              <a:gd name="connsiteY0" fmla="*/ 0 h 1150944"/>
              <a:gd name="connsiteX1" fmla="*/ 2712941 w 2712941"/>
              <a:gd name="connsiteY1" fmla="*/ 0 h 1150944"/>
              <a:gd name="connsiteX2" fmla="*/ 2712941 w 2712941"/>
              <a:gd name="connsiteY2" fmla="*/ 1150944 h 1150944"/>
              <a:gd name="connsiteX3" fmla="*/ 0 w 2712941"/>
              <a:gd name="connsiteY3" fmla="*/ 1150944 h 1150944"/>
              <a:gd name="connsiteX4" fmla="*/ 0 w 2712941"/>
              <a:gd name="connsiteY4" fmla="*/ 0 h 115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941" h="1150944">
                <a:moveTo>
                  <a:pt x="0" y="0"/>
                </a:moveTo>
                <a:lnTo>
                  <a:pt x="2712941" y="0"/>
                </a:lnTo>
                <a:lnTo>
                  <a:pt x="2712941" y="1150944"/>
                </a:lnTo>
                <a:lnTo>
                  <a:pt x="0" y="11509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kern="1200" dirty="0">
                <a:solidFill>
                  <a:srgbClr val="4CD0BC"/>
                </a:solidFill>
                <a:latin typeface="Helvetica" pitchFamily="2" charset="0"/>
              </a:rPr>
              <a:t>Prepare</a:t>
            </a:r>
            <a:r>
              <a:rPr lang="en-US" sz="1200" kern="1200" dirty="0">
                <a:solidFill>
                  <a:srgbClr val="5B6770"/>
                </a:solidFill>
                <a:latin typeface="Helvetica Light" panose="020B0403020202020204" pitchFamily="34" charset="0"/>
              </a:rPr>
              <a:t> - Using your weekly menu, begin to prepare meals the night before. Use leftovers, defrost meats in the fridge, and set recipes and tools ahead of time. Have family members take turns helping.</a:t>
            </a:r>
          </a:p>
        </p:txBody>
      </p:sp>
      <p:sp>
        <p:nvSpPr>
          <p:cNvPr id="24" name="Freeform 23">
            <a:extLst>
              <a:ext uri="{FF2B5EF4-FFF2-40B4-BE49-F238E27FC236}">
                <a16:creationId xmlns:a16="http://schemas.microsoft.com/office/drawing/2014/main" id="{B3E23C8C-F0D1-17F1-6CC1-7DD6A4E83FE7}"/>
              </a:ext>
            </a:extLst>
          </p:cNvPr>
          <p:cNvSpPr/>
          <p:nvPr/>
        </p:nvSpPr>
        <p:spPr>
          <a:xfrm>
            <a:off x="1514225" y="4721856"/>
            <a:ext cx="4531106" cy="853630"/>
          </a:xfrm>
          <a:custGeom>
            <a:avLst/>
            <a:gdLst>
              <a:gd name="connsiteX0" fmla="*/ 0 w 2712941"/>
              <a:gd name="connsiteY0" fmla="*/ 0 h 1150944"/>
              <a:gd name="connsiteX1" fmla="*/ 2712941 w 2712941"/>
              <a:gd name="connsiteY1" fmla="*/ 0 h 1150944"/>
              <a:gd name="connsiteX2" fmla="*/ 2712941 w 2712941"/>
              <a:gd name="connsiteY2" fmla="*/ 1150944 h 1150944"/>
              <a:gd name="connsiteX3" fmla="*/ 0 w 2712941"/>
              <a:gd name="connsiteY3" fmla="*/ 1150944 h 1150944"/>
              <a:gd name="connsiteX4" fmla="*/ 0 w 2712941"/>
              <a:gd name="connsiteY4" fmla="*/ 0 h 115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941" h="1150944">
                <a:moveTo>
                  <a:pt x="0" y="0"/>
                </a:moveTo>
                <a:lnTo>
                  <a:pt x="2712941" y="0"/>
                </a:lnTo>
                <a:lnTo>
                  <a:pt x="2712941" y="1150944"/>
                </a:lnTo>
                <a:lnTo>
                  <a:pt x="0" y="11509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kern="1200" dirty="0">
                <a:solidFill>
                  <a:srgbClr val="42C35D"/>
                </a:solidFill>
                <a:latin typeface="Helvetica" pitchFamily="2" charset="0"/>
              </a:rPr>
              <a:t>Pack</a:t>
            </a:r>
            <a:r>
              <a:rPr lang="en-US" sz="1200" kern="1200" dirty="0">
                <a:solidFill>
                  <a:srgbClr val="5B6770"/>
                </a:solidFill>
                <a:latin typeface="Helvetica Light" panose="020B0403020202020204" pitchFamily="34" charset="0"/>
              </a:rPr>
              <a:t> - Right after dinner, start packing lunches for the next day. For extra busy times, pack healthy snacks like whole fruit with yogurt, mixed nuts, carrots with guacamole, cheese stick with whole grain crackers.</a:t>
            </a:r>
          </a:p>
        </p:txBody>
      </p:sp>
      <p:sp>
        <p:nvSpPr>
          <p:cNvPr id="26" name="TextBox 25">
            <a:extLst>
              <a:ext uri="{FF2B5EF4-FFF2-40B4-BE49-F238E27FC236}">
                <a16:creationId xmlns:a16="http://schemas.microsoft.com/office/drawing/2014/main" id="{7D5BBF07-9530-CE61-3A7F-B42D55A1A0B5}"/>
              </a:ext>
            </a:extLst>
          </p:cNvPr>
          <p:cNvSpPr txBox="1"/>
          <p:nvPr/>
        </p:nvSpPr>
        <p:spPr>
          <a:xfrm>
            <a:off x="1587963" y="1094742"/>
            <a:ext cx="4339872" cy="923330"/>
          </a:xfrm>
          <a:prstGeom prst="rect">
            <a:avLst/>
          </a:prstGeom>
          <a:noFill/>
        </p:spPr>
        <p:txBody>
          <a:bodyPr wrap="square" rtlCol="0">
            <a:spAutoFit/>
          </a:bodyPr>
          <a:lstStyle/>
          <a:p>
            <a:r>
              <a:rPr lang="en-US" kern="1200" dirty="0">
                <a:solidFill>
                  <a:srgbClr val="5B6770"/>
                </a:solidFill>
                <a:latin typeface="Helvetica Light" panose="020B0403020202020204" pitchFamily="34" charset="0"/>
              </a:rPr>
              <a:t>Making healthy meals can be quick and easy. Try these tips to avoid dining out or take out meals on busy days.</a:t>
            </a:r>
          </a:p>
        </p:txBody>
      </p:sp>
      <p:pic>
        <p:nvPicPr>
          <p:cNvPr id="7" name="Picture 2" descr="Tips on Healthy Family Living - YouthZone">
            <a:extLst>
              <a:ext uri="{FF2B5EF4-FFF2-40B4-BE49-F238E27FC236}">
                <a16:creationId xmlns:a16="http://schemas.microsoft.com/office/drawing/2014/main" id="{DF64852C-5A48-D7DE-492D-DE22EA7BC3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93" t="66465" r="10804" b="25961"/>
          <a:stretch/>
        </p:blipFill>
        <p:spPr bwMode="auto">
          <a:xfrm>
            <a:off x="1642654" y="705166"/>
            <a:ext cx="3271704" cy="357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ps on Healthy Family Living - YouthZone">
            <a:extLst>
              <a:ext uri="{FF2B5EF4-FFF2-40B4-BE49-F238E27FC236}">
                <a16:creationId xmlns:a16="http://schemas.microsoft.com/office/drawing/2014/main" id="{4419FD8F-CF77-D10F-F2B7-E1329B6209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7" t="7933" r="71504" b="63010"/>
          <a:stretch/>
        </p:blipFill>
        <p:spPr bwMode="auto">
          <a:xfrm>
            <a:off x="371995" y="303761"/>
            <a:ext cx="1075035" cy="1718026"/>
          </a:xfrm>
          <a:prstGeom prst="rect">
            <a:avLst/>
          </a:prstGeom>
          <a:noFill/>
          <a:extLst>
            <a:ext uri="{909E8E84-426E-40DD-AFC4-6F175D3DCCD1}">
              <a14:hiddenFill xmlns:a14="http://schemas.microsoft.com/office/drawing/2010/main">
                <a:solidFill>
                  <a:srgbClr val="FFFFFF"/>
                </a:solidFill>
              </a14:hiddenFill>
            </a:ext>
          </a:extLst>
        </p:spPr>
      </p:pic>
      <p:pic>
        <p:nvPicPr>
          <p:cNvPr id="37" name="Prepare Icon" descr="Pasta with solid fill">
            <a:extLst>
              <a:ext uri="{FF2B5EF4-FFF2-40B4-BE49-F238E27FC236}">
                <a16:creationId xmlns:a16="http://schemas.microsoft.com/office/drawing/2014/main" id="{F2182EAA-EF4D-328F-FFF3-2A9352714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995" y="3500029"/>
            <a:ext cx="914400" cy="914400"/>
          </a:xfrm>
          <a:prstGeom prst="rect">
            <a:avLst/>
          </a:prstGeom>
        </p:spPr>
      </p:pic>
      <p:pic>
        <p:nvPicPr>
          <p:cNvPr id="39" name="Pack Icon" descr="Lunch Box with solid fill">
            <a:extLst>
              <a:ext uri="{FF2B5EF4-FFF2-40B4-BE49-F238E27FC236}">
                <a16:creationId xmlns:a16="http://schemas.microsoft.com/office/drawing/2014/main" id="{06C3763A-E376-6257-B7D1-2F66EC9F33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3359" y="4696350"/>
            <a:ext cx="914400" cy="914400"/>
          </a:xfrm>
          <a:prstGeom prst="rect">
            <a:avLst/>
          </a:prstGeom>
        </p:spPr>
      </p:pic>
      <p:pic>
        <p:nvPicPr>
          <p:cNvPr id="53" name="Plan Icon" descr="Fruit bowl with solid fill">
            <a:extLst>
              <a:ext uri="{FF2B5EF4-FFF2-40B4-BE49-F238E27FC236}">
                <a16:creationId xmlns:a16="http://schemas.microsoft.com/office/drawing/2014/main" id="{EC572C3E-A20F-3E1D-5452-40F3C03A05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995" y="2303708"/>
            <a:ext cx="914400" cy="914400"/>
          </a:xfrm>
          <a:prstGeom prst="rect">
            <a:avLst/>
          </a:prstGeom>
        </p:spPr>
      </p:pic>
      <p:pic>
        <p:nvPicPr>
          <p:cNvPr id="54" name="Picture 53" descr="A menu of food on a white background&#10;&#10;Description automatically generated">
            <a:extLst>
              <a:ext uri="{FF2B5EF4-FFF2-40B4-BE49-F238E27FC236}">
                <a16:creationId xmlns:a16="http://schemas.microsoft.com/office/drawing/2014/main" id="{23DF3517-BFE8-9236-30F7-8C3E0CDF31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7057" y="662113"/>
            <a:ext cx="5707630" cy="5849073"/>
          </a:xfrm>
          <a:prstGeom prst="rect">
            <a:avLst/>
          </a:prstGeom>
        </p:spPr>
      </p:pic>
      <p:pic>
        <p:nvPicPr>
          <p:cNvPr id="55" name="Picture 54" descr="A picture containing text, sign&#10;&#10;Description automatically generated">
            <a:extLst>
              <a:ext uri="{FF2B5EF4-FFF2-40B4-BE49-F238E27FC236}">
                <a16:creationId xmlns:a16="http://schemas.microsoft.com/office/drawing/2014/main" id="{D9139DE8-AC4B-4044-716F-EFCEF6BBEE59}"/>
              </a:ext>
            </a:extLst>
          </p:cNvPr>
          <p:cNvPicPr>
            <a:picLocks noChangeAspect="1"/>
          </p:cNvPicPr>
          <p:nvPr/>
        </p:nvPicPr>
        <p:blipFill>
          <a:blip r:embed="rId11"/>
          <a:stretch>
            <a:fillRect/>
          </a:stretch>
        </p:blipFill>
        <p:spPr>
          <a:xfrm>
            <a:off x="552995" y="6166206"/>
            <a:ext cx="2179319" cy="357750"/>
          </a:xfrm>
          <a:prstGeom prst="rect">
            <a:avLst/>
          </a:prstGeom>
        </p:spPr>
      </p:pic>
      <p:sp>
        <p:nvSpPr>
          <p:cNvPr id="56" name="TextBox 55">
            <a:extLst>
              <a:ext uri="{FF2B5EF4-FFF2-40B4-BE49-F238E27FC236}">
                <a16:creationId xmlns:a16="http://schemas.microsoft.com/office/drawing/2014/main" id="{748417E3-99DF-DF6B-39AB-A2A3236BCB91}"/>
              </a:ext>
            </a:extLst>
          </p:cNvPr>
          <p:cNvSpPr txBox="1"/>
          <p:nvPr/>
        </p:nvSpPr>
        <p:spPr>
          <a:xfrm>
            <a:off x="9825949" y="6548368"/>
            <a:ext cx="2173886" cy="215444"/>
          </a:xfrm>
          <a:prstGeom prst="rect">
            <a:avLst/>
          </a:prstGeom>
          <a:noFill/>
        </p:spPr>
        <p:txBody>
          <a:bodyPr wrap="square" rtlCol="0">
            <a:spAutoFit/>
          </a:bodyPr>
          <a:lstStyle/>
          <a:p>
            <a:r>
              <a:rPr lang="en-US" sz="800" dirty="0">
                <a:solidFill>
                  <a:srgbClr val="5B6770"/>
                </a:solidFill>
                <a:latin typeface="Helvetica" panose="020B0604020202020204" pitchFamily="34" charset="0"/>
                <a:cs typeface="Helvetica" panose="020B0604020202020204" pitchFamily="34" charset="0"/>
              </a:rPr>
              <a:t>Source: Alberta Health Services (Nov 2019)</a:t>
            </a:r>
          </a:p>
        </p:txBody>
      </p:sp>
      <p:sp>
        <p:nvSpPr>
          <p:cNvPr id="60" name="TextBox 59">
            <a:extLst>
              <a:ext uri="{FF2B5EF4-FFF2-40B4-BE49-F238E27FC236}">
                <a16:creationId xmlns:a16="http://schemas.microsoft.com/office/drawing/2014/main" id="{E7F2B272-527B-FF9C-455B-AF51A9A442C2}"/>
              </a:ext>
            </a:extLst>
          </p:cNvPr>
          <p:cNvSpPr txBox="1"/>
          <p:nvPr/>
        </p:nvSpPr>
        <p:spPr>
          <a:xfrm>
            <a:off x="6760040" y="171682"/>
            <a:ext cx="4919623" cy="49537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1" dirty="0">
                <a:solidFill>
                  <a:srgbClr val="3999B3"/>
                </a:solidFill>
                <a:latin typeface="Helvetica" pitchFamily="2" charset="0"/>
                <a:ea typeface="+mj-ea"/>
                <a:cs typeface="+mj-cs"/>
              </a:rPr>
              <a:t>Healthy Meal &amp; Snack Ideas</a:t>
            </a:r>
          </a:p>
        </p:txBody>
      </p:sp>
    </p:spTree>
    <p:extLst>
      <p:ext uri="{BB962C8B-B14F-4D97-AF65-F5344CB8AC3E}">
        <p14:creationId xmlns:p14="http://schemas.microsoft.com/office/powerpoint/2010/main" val="4111595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5B5F64307E13468201B06E74E1F8B6" ma:contentTypeVersion="2" ma:contentTypeDescription="Create a new document." ma:contentTypeScope="" ma:versionID="f5c9a4a204bf446214449bed11132c93">
  <xsd:schema xmlns:xsd="http://www.w3.org/2001/XMLSchema" xmlns:xs="http://www.w3.org/2001/XMLSchema" xmlns:p="http://schemas.microsoft.com/office/2006/metadata/properties" xmlns:ns3="b0ec774c-8c86-47c7-b993-f87e229e6336" targetNamespace="http://schemas.microsoft.com/office/2006/metadata/properties" ma:root="true" ma:fieldsID="92138048399f3c7f5a375985f5894900" ns3:_="">
    <xsd:import namespace="b0ec774c-8c86-47c7-b993-f87e229e633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c774c-8c86-47c7-b993-f87e229e6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5412E9-33A6-4DD2-8C8A-A3B1568EE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c774c-8c86-47c7-b993-f87e229e63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3C0FB5-066A-4776-B006-184DAA09768E}">
  <ds:schemaRefs>
    <ds:schemaRef ds:uri="http://schemas.microsoft.com/sharepoint/v3/contenttype/forms"/>
  </ds:schemaRefs>
</ds:datastoreItem>
</file>

<file path=customXml/itemProps3.xml><?xml version="1.0" encoding="utf-8"?>
<ds:datastoreItem xmlns:ds="http://schemas.openxmlformats.org/officeDocument/2006/customXml" ds:itemID="{857BC54D-677D-4909-8038-3DB930B7DDD5}">
  <ds:schemaRefs>
    <ds:schemaRef ds:uri="http://schemas.microsoft.com/office/2006/documentManagement/types"/>
    <ds:schemaRef ds:uri="http://purl.org/dc/terms/"/>
    <ds:schemaRef ds:uri="http://schemas.openxmlformats.org/package/2006/metadata/core-properties"/>
    <ds:schemaRef ds:uri="http://purl.org/dc/dcmitype/"/>
    <ds:schemaRef ds:uri="b0ec774c-8c86-47c7-b993-f87e229e6336"/>
    <ds:schemaRef ds:uri="http://purl.org/dc/elements/1.1/"/>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{2579439F-51A6-2241-914E-B9049B797F11}tf10001060</Template>
  <TotalTime>2504</TotalTime>
  <Words>1722</Words>
  <Application>Microsoft Office PowerPoint</Application>
  <PresentationFormat>Widescreen</PresentationFormat>
  <Paragraphs>127</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Helvetica</vt:lpstr>
      <vt:lpstr>Helvetica Light</vt:lpstr>
      <vt:lpstr>Office Theme</vt:lpstr>
      <vt:lpstr>PowerPoint Presentation</vt:lpstr>
      <vt:lpstr>PowerPoint Presentation</vt:lpstr>
      <vt:lpstr>Make healthy choices together</vt:lpstr>
      <vt:lpstr>PowerPoint Presentation</vt:lpstr>
      <vt:lpstr>PowerPoint Presentation</vt:lpstr>
      <vt:lpstr>Swap french fries for roasted sweet potatoes fries. Simply cut a whole sweet potato into shoestring pieces, drizzle with extra virgin olive oil, sprinkle with salt and roast at 400F until tender.</vt:lpstr>
      <vt:lpstr>PowerPoint Presentation</vt:lpstr>
      <vt:lpstr>Can I have snacks?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much physical activity do children need?</dc:title>
  <dc:creator>Linton, Erin C</dc:creator>
  <cp:lastModifiedBy>Curry, Curtis W</cp:lastModifiedBy>
  <cp:revision>22</cp:revision>
  <dcterms:created xsi:type="dcterms:W3CDTF">2022-10-18T15:32:27Z</dcterms:created>
  <dcterms:modified xsi:type="dcterms:W3CDTF">2024-04-15T20:02:15Z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0x010100D65B5F64307E13468201B06E74E1F8B6</vt:lpwstr>
  </property>
</Properties>
</file>