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92" r:id="rId7"/>
    <p:sldId id="270" r:id="rId8"/>
    <p:sldId id="287" r:id="rId9"/>
    <p:sldId id="259" r:id="rId10"/>
    <p:sldId id="262" r:id="rId11"/>
    <p:sldId id="263" r:id="rId12"/>
    <p:sldId id="264" r:id="rId13"/>
    <p:sldId id="282" r:id="rId14"/>
    <p:sldId id="266" r:id="rId15"/>
    <p:sldId id="265" r:id="rId16"/>
    <p:sldId id="267" r:id="rId17"/>
    <p:sldId id="291" r:id="rId18"/>
    <p:sldId id="283" r:id="rId19"/>
    <p:sldId id="284" r:id="rId20"/>
    <p:sldId id="268" r:id="rId21"/>
    <p:sldId id="285" r:id="rId22"/>
    <p:sldId id="286" r:id="rId23"/>
    <p:sldId id="269" r:id="rId24"/>
    <p:sldId id="288" r:id="rId25"/>
    <p:sldId id="289" r:id="rId26"/>
    <p:sldId id="271"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BD"/>
    <a:srgbClr val="5B67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84522" autoAdjust="0"/>
  </p:normalViewPr>
  <p:slideViewPr>
    <p:cSldViewPr snapToGrid="0">
      <p:cViewPr varScale="1">
        <p:scale>
          <a:sx n="68" d="100"/>
          <a:sy n="68" d="100"/>
        </p:scale>
        <p:origin x="90"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850E8F-6922-0544-B008-72DDF2D13933}"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AA5EB-B703-314E-97AA-FBBEF88B30BD}" type="slidenum">
              <a:rPr lang="en-US" smtClean="0"/>
              <a:t>‹#›</a:t>
            </a:fld>
            <a:endParaRPr lang="en-US"/>
          </a:p>
        </p:txBody>
      </p:sp>
    </p:spTree>
    <p:extLst>
      <p:ext uri="{BB962C8B-B14F-4D97-AF65-F5344CB8AC3E}">
        <p14:creationId xmlns:p14="http://schemas.microsoft.com/office/powerpoint/2010/main" val="280291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is broken down into 3 separate classes to address ways you can create positive lifestyle changes.</a:t>
            </a:r>
          </a:p>
          <a:p>
            <a:r>
              <a:rPr lang="en-US" dirty="0"/>
              <a:t>We will discuss how and what you eat to fuel your body, ways to add more activity and incorporate exercise into your life and how to make daily meal planning and prepping easier.</a:t>
            </a:r>
          </a:p>
        </p:txBody>
      </p:sp>
      <p:sp>
        <p:nvSpPr>
          <p:cNvPr id="4" name="Slide Number Placeholder 3"/>
          <p:cNvSpPr>
            <a:spLocks noGrp="1"/>
          </p:cNvSpPr>
          <p:nvPr>
            <p:ph type="sldNum" sz="quarter" idx="5"/>
          </p:nvPr>
        </p:nvSpPr>
        <p:spPr/>
        <p:txBody>
          <a:bodyPr/>
          <a:lstStyle/>
          <a:p>
            <a:fld id="{333AA5EB-B703-314E-97AA-FBBEF88B30BD}" type="slidenum">
              <a:rPr lang="en-US" smtClean="0"/>
              <a:t>1</a:t>
            </a:fld>
            <a:endParaRPr lang="en-US"/>
          </a:p>
        </p:txBody>
      </p:sp>
    </p:spTree>
    <p:extLst>
      <p:ext uri="{BB962C8B-B14F-4D97-AF65-F5344CB8AC3E}">
        <p14:creationId xmlns:p14="http://schemas.microsoft.com/office/powerpoint/2010/main" val="191491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AA5EB-B703-314E-97AA-FBBEF88B30BD}" type="slidenum">
              <a:rPr lang="en-US" smtClean="0"/>
              <a:t>10</a:t>
            </a:fld>
            <a:endParaRPr lang="en-US"/>
          </a:p>
        </p:txBody>
      </p:sp>
    </p:spTree>
    <p:extLst>
      <p:ext uri="{BB962C8B-B14F-4D97-AF65-F5344CB8AC3E}">
        <p14:creationId xmlns:p14="http://schemas.microsoft.com/office/powerpoint/2010/main" val="221802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Vegetables are high in dietary fiber which promotes fullness.  They also give us vitamins, minerals and are low in calories and sugar.  They do contain a small amount of protein.</a:t>
            </a:r>
          </a:p>
          <a:p>
            <a:r>
              <a:rPr lang="en-US" dirty="0"/>
              <a:t>The goal is to eat more!</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11</a:t>
            </a:fld>
            <a:endParaRPr lang="en-US"/>
          </a:p>
        </p:txBody>
      </p:sp>
    </p:spTree>
    <p:extLst>
      <p:ext uri="{BB962C8B-B14F-4D97-AF65-F5344CB8AC3E}">
        <p14:creationId xmlns:p14="http://schemas.microsoft.com/office/powerpoint/2010/main" val="257786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Protein slows the absorption of sugar into the body so it will keep blood sugar more stable and it will keep you full longer.</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12</a:t>
            </a:fld>
            <a:endParaRPr lang="en-US"/>
          </a:p>
        </p:txBody>
      </p:sp>
    </p:spTree>
    <p:extLst>
      <p:ext uri="{BB962C8B-B14F-4D97-AF65-F5344CB8AC3E}">
        <p14:creationId xmlns:p14="http://schemas.microsoft.com/office/powerpoint/2010/main" val="2975749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plate method to plan our meals, portion sizes of foods are important.  </a:t>
            </a:r>
          </a:p>
          <a:p>
            <a:r>
              <a:rPr lang="en-US" dirty="0"/>
              <a:t>Your plate should not be bigger than your 2 hands or a 9 inch plate.</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13</a:t>
            </a:fld>
            <a:endParaRPr lang="en-US"/>
          </a:p>
        </p:txBody>
      </p:sp>
    </p:spTree>
    <p:extLst>
      <p:ext uri="{BB962C8B-B14F-4D97-AF65-F5344CB8AC3E}">
        <p14:creationId xmlns:p14="http://schemas.microsoft.com/office/powerpoint/2010/main" val="385506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hands are always with you so you always have the ability to portion control.</a:t>
            </a:r>
          </a:p>
          <a:p>
            <a:r>
              <a:rPr lang="en-US" dirty="0"/>
              <a:t>Your fist is about 1 cup of food.  Think of having 4 fists on your plate.</a:t>
            </a:r>
          </a:p>
          <a:p>
            <a:r>
              <a:rPr lang="en-US" dirty="0"/>
              <a:t>2 fist sizes = vegetables</a:t>
            </a:r>
          </a:p>
          <a:p>
            <a:r>
              <a:rPr lang="en-US" dirty="0"/>
              <a:t>1 fist = carbohydrate</a:t>
            </a:r>
          </a:p>
          <a:p>
            <a:r>
              <a:rPr lang="en-US" dirty="0"/>
              <a:t>1 fist or palm size = protein</a:t>
            </a:r>
          </a:p>
          <a:p>
            <a:r>
              <a:rPr lang="en-US" dirty="0"/>
              <a:t>Limit added oil or butter to thumb tip or teaspoon.</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14</a:t>
            </a:fld>
            <a:endParaRPr lang="en-US"/>
          </a:p>
        </p:txBody>
      </p:sp>
    </p:spTree>
    <p:extLst>
      <p:ext uri="{BB962C8B-B14F-4D97-AF65-F5344CB8AC3E}">
        <p14:creationId xmlns:p14="http://schemas.microsoft.com/office/powerpoint/2010/main" val="30231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lot of sugar that hides in what we drink and this liquid sugar will quickly elevate blood sugar which elevates insulin level and can contributes to weight gain.</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15</a:t>
            </a:fld>
            <a:endParaRPr lang="en-US"/>
          </a:p>
        </p:txBody>
      </p:sp>
    </p:spTree>
    <p:extLst>
      <p:ext uri="{BB962C8B-B14F-4D97-AF65-F5344CB8AC3E}">
        <p14:creationId xmlns:p14="http://schemas.microsoft.com/office/powerpoint/2010/main" val="1354260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lot of sugar that hides in what we drink and this liquid sugar will quickly elevate blood sugar which elevates insulin level and can contributes to weight gain.</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16</a:t>
            </a:fld>
            <a:endParaRPr lang="en-US"/>
          </a:p>
        </p:txBody>
      </p:sp>
    </p:spTree>
    <p:extLst>
      <p:ext uri="{BB962C8B-B14F-4D97-AF65-F5344CB8AC3E}">
        <p14:creationId xmlns:p14="http://schemas.microsoft.com/office/powerpoint/2010/main" val="3642905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amounts of sugar in popular drinks.  </a:t>
            </a:r>
          </a:p>
          <a:p>
            <a:r>
              <a:rPr lang="en-US" dirty="0"/>
              <a:t>1 tsp sugar = 5 grams.</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17</a:t>
            </a:fld>
            <a:endParaRPr lang="en-US"/>
          </a:p>
        </p:txBody>
      </p:sp>
    </p:spTree>
    <p:extLst>
      <p:ext uri="{BB962C8B-B14F-4D97-AF65-F5344CB8AC3E}">
        <p14:creationId xmlns:p14="http://schemas.microsoft.com/office/powerpoint/2010/main" val="26156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the best way to stay hydrated.  Start with 64 ounces (1/2 gallon) and increase if you need more.</a:t>
            </a:r>
          </a:p>
          <a:p>
            <a:r>
              <a:rPr lang="en-US" dirty="0"/>
              <a:t>Ways to stay consistent include:</a:t>
            </a:r>
          </a:p>
          <a:p>
            <a:r>
              <a:rPr lang="en-US" dirty="0"/>
              <a:t>infusing water with lemon, berries, cucumber or other fruits.</a:t>
            </a:r>
          </a:p>
          <a:p>
            <a:r>
              <a:rPr lang="en-US" dirty="0"/>
              <a:t>Trying sparkling flavored waters.</a:t>
            </a:r>
          </a:p>
          <a:p>
            <a:r>
              <a:rPr lang="en-US" dirty="0"/>
              <a:t>Keep a reusable cup with you to refill and also to keep your water the temperature you prefer.</a:t>
            </a:r>
          </a:p>
          <a:p>
            <a:endParaRPr lang="en-US" dirty="0"/>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18</a:t>
            </a:fld>
            <a:endParaRPr lang="en-US"/>
          </a:p>
        </p:txBody>
      </p:sp>
    </p:spTree>
    <p:extLst>
      <p:ext uri="{BB962C8B-B14F-4D97-AF65-F5344CB8AC3E}">
        <p14:creationId xmlns:p14="http://schemas.microsoft.com/office/powerpoint/2010/main" val="4260833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the best way to stay hydrated.  Start with 64 ounces (1/2 gallon) and increase if you need more.</a:t>
            </a:r>
          </a:p>
          <a:p>
            <a:r>
              <a:rPr lang="en-US" dirty="0"/>
              <a:t>Ways to stay consistent include:</a:t>
            </a:r>
          </a:p>
          <a:p>
            <a:r>
              <a:rPr lang="en-US" dirty="0"/>
              <a:t>infusing water with lemon, berries, cucumber or other fruits.</a:t>
            </a:r>
          </a:p>
          <a:p>
            <a:r>
              <a:rPr lang="en-US" dirty="0"/>
              <a:t>Trying sparkling flavored waters.</a:t>
            </a:r>
          </a:p>
          <a:p>
            <a:r>
              <a:rPr lang="en-US" dirty="0"/>
              <a:t>Keep a reusable cup with you to refill and also to keep your water the temperature you prefer.</a:t>
            </a:r>
          </a:p>
          <a:p>
            <a:endParaRPr lang="en-US" dirty="0"/>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19</a:t>
            </a:fld>
            <a:endParaRPr lang="en-US"/>
          </a:p>
        </p:txBody>
      </p:sp>
    </p:spTree>
    <p:extLst>
      <p:ext uri="{BB962C8B-B14F-4D97-AF65-F5344CB8AC3E}">
        <p14:creationId xmlns:p14="http://schemas.microsoft.com/office/powerpoint/2010/main" val="56090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AA5EB-B703-314E-97AA-FBBEF88B30BD}" type="slidenum">
              <a:rPr lang="en-US" smtClean="0"/>
              <a:t>2</a:t>
            </a:fld>
            <a:endParaRPr lang="en-US"/>
          </a:p>
        </p:txBody>
      </p:sp>
    </p:spTree>
    <p:extLst>
      <p:ext uri="{BB962C8B-B14F-4D97-AF65-F5344CB8AC3E}">
        <p14:creationId xmlns:p14="http://schemas.microsoft.com/office/powerpoint/2010/main" val="223564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to modern conveniences, we don’t move throughout the day as much as previous generations.  The average amount of daily steps 50 years ago was around 12,000 per day.  Today the average step count is 3000-4000 per day.  According to the National Institutes of Health, 8000 steps or more per day reduces your risk of death over the next decade compared to those that only walk 4000 steps per day.  Try breaking up sitting more than 1-2 hours and build more movement into everything you do throughout the day.</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20</a:t>
            </a:fld>
            <a:endParaRPr lang="en-US"/>
          </a:p>
        </p:txBody>
      </p:sp>
    </p:spTree>
    <p:extLst>
      <p:ext uri="{BB962C8B-B14F-4D97-AF65-F5344CB8AC3E}">
        <p14:creationId xmlns:p14="http://schemas.microsoft.com/office/powerpoint/2010/main" val="551407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changes to our daily life is a process and will not be a perfect path.</a:t>
            </a:r>
          </a:p>
          <a:p>
            <a:r>
              <a:rPr lang="en-US" dirty="0"/>
              <a:t>We are good at gathering knowledge and thinking about a plan but it takes action to stay </a:t>
            </a:r>
            <a:r>
              <a:rPr lang="en-US" dirty="0" err="1"/>
              <a:t>movitated</a:t>
            </a:r>
            <a:r>
              <a:rPr lang="en-US" dirty="0"/>
              <a:t>.</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21</a:t>
            </a:fld>
            <a:endParaRPr lang="en-US"/>
          </a:p>
        </p:txBody>
      </p:sp>
    </p:spTree>
    <p:extLst>
      <p:ext uri="{BB962C8B-B14F-4D97-AF65-F5344CB8AC3E}">
        <p14:creationId xmlns:p14="http://schemas.microsoft.com/office/powerpoint/2010/main" val="3467452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with understanding what your daily habits are over a few weeks.  Track what you eat, drink, activity and sleep.</a:t>
            </a:r>
          </a:p>
          <a:p>
            <a:r>
              <a:rPr lang="en-US" dirty="0"/>
              <a:t>Once you see what your daily habits are that got you here today, you can create actionable goals you can act on each day to make long term change.</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22</a:t>
            </a:fld>
            <a:endParaRPr lang="en-US"/>
          </a:p>
        </p:txBody>
      </p:sp>
    </p:spTree>
    <p:extLst>
      <p:ext uri="{BB962C8B-B14F-4D97-AF65-F5344CB8AC3E}">
        <p14:creationId xmlns:p14="http://schemas.microsoft.com/office/powerpoint/2010/main" val="2546710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a few specific goals that you can measure and act on.  Give yourself a realistic time frame to meet your goal and then break it down to smaller daily actions to achieve the goal.</a:t>
            </a:r>
          </a:p>
          <a:p>
            <a:r>
              <a:rPr lang="en-US" dirty="0"/>
              <a:t>It is important to write this down to create a written contract with yourself.  And the act of writing starts the action that is needed to create motivation.</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23</a:t>
            </a:fld>
            <a:endParaRPr lang="en-US"/>
          </a:p>
        </p:txBody>
      </p:sp>
    </p:spTree>
    <p:extLst>
      <p:ext uri="{BB962C8B-B14F-4D97-AF65-F5344CB8AC3E}">
        <p14:creationId xmlns:p14="http://schemas.microsoft.com/office/powerpoint/2010/main" val="2382688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AA5EB-B703-314E-97AA-FBBEF88B30BD}" type="slidenum">
              <a:rPr lang="en-US" smtClean="0"/>
              <a:t>24</a:t>
            </a:fld>
            <a:endParaRPr lang="en-US"/>
          </a:p>
        </p:txBody>
      </p:sp>
    </p:spTree>
    <p:extLst>
      <p:ext uri="{BB962C8B-B14F-4D97-AF65-F5344CB8AC3E}">
        <p14:creationId xmlns:p14="http://schemas.microsoft.com/office/powerpoint/2010/main" val="37620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consider healthy living for the first time, or you may have tried several diets in the past.</a:t>
            </a:r>
          </a:p>
          <a:p>
            <a:r>
              <a:rPr lang="en-US" dirty="0"/>
              <a:t>It’s so great you’re pursuing better health for yourself – you will benefit in so many ways</a:t>
            </a:r>
          </a:p>
          <a:p>
            <a:r>
              <a:rPr lang="en-US" dirty="0"/>
              <a:t>Remember to view this as lifestyle change; this should be sustainable and life-long for you</a:t>
            </a:r>
          </a:p>
        </p:txBody>
      </p:sp>
      <p:sp>
        <p:nvSpPr>
          <p:cNvPr id="4" name="Slide Number Placeholder 3"/>
          <p:cNvSpPr>
            <a:spLocks noGrp="1"/>
          </p:cNvSpPr>
          <p:nvPr>
            <p:ph type="sldNum" sz="quarter" idx="5"/>
          </p:nvPr>
        </p:nvSpPr>
        <p:spPr/>
        <p:txBody>
          <a:bodyPr/>
          <a:lstStyle/>
          <a:p>
            <a:fld id="{333AA5EB-B703-314E-97AA-FBBEF88B30BD}" type="slidenum">
              <a:rPr lang="en-US" smtClean="0"/>
              <a:t>3</a:t>
            </a:fld>
            <a:endParaRPr lang="en-US"/>
          </a:p>
        </p:txBody>
      </p:sp>
    </p:spTree>
    <p:extLst>
      <p:ext uri="{BB962C8B-B14F-4D97-AF65-F5344CB8AC3E}">
        <p14:creationId xmlns:p14="http://schemas.microsoft.com/office/powerpoint/2010/main" val="218486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what we should do for a healthy lifestyle is important, but it’s important to understand your why. You might relate to some of these examples, but here are some ideas to get you started thinking about why you want to change.</a:t>
            </a:r>
          </a:p>
          <a:p>
            <a:endParaRPr lang="en-US" dirty="0"/>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4</a:t>
            </a:fld>
            <a:endParaRPr lang="en-US"/>
          </a:p>
        </p:txBody>
      </p:sp>
    </p:spTree>
    <p:extLst>
      <p:ext uri="{BB962C8B-B14F-4D97-AF65-F5344CB8AC3E}">
        <p14:creationId xmlns:p14="http://schemas.microsoft.com/office/powerpoint/2010/main" val="176198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AA5EB-B703-314E-97AA-FBBEF88B30BD}" type="slidenum">
              <a:rPr lang="en-US" smtClean="0"/>
              <a:t>5</a:t>
            </a:fld>
            <a:endParaRPr lang="en-US"/>
          </a:p>
        </p:txBody>
      </p:sp>
    </p:spTree>
    <p:extLst>
      <p:ext uri="{BB962C8B-B14F-4D97-AF65-F5344CB8AC3E}">
        <p14:creationId xmlns:p14="http://schemas.microsoft.com/office/powerpoint/2010/main" val="131751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75757"/>
                </a:solidFill>
                <a:effectLst/>
                <a:latin typeface="Open Sans" panose="020F0502020204030204" pitchFamily="34" charset="0"/>
              </a:rPr>
              <a:t>One benefit of healthy living is the prevention of Insulin Resistance and several other chronic diseases</a:t>
            </a:r>
          </a:p>
          <a:p>
            <a:pPr algn="l"/>
            <a:r>
              <a:rPr lang="en-US" b="1" i="0" dirty="0">
                <a:solidFill>
                  <a:srgbClr val="575757"/>
                </a:solidFill>
                <a:effectLst/>
                <a:latin typeface="Open Sans" panose="020F0502020204030204" pitchFamily="34" charset="0"/>
              </a:rPr>
              <a:t>What is insulin resistance?</a:t>
            </a:r>
          </a:p>
          <a:p>
            <a:pPr algn="l"/>
            <a:r>
              <a:rPr lang="en-US" b="0" i="0" dirty="0">
                <a:solidFill>
                  <a:srgbClr val="575757"/>
                </a:solidFill>
                <a:effectLst/>
                <a:latin typeface="Merriweather" panose="020F0502020204030204" pitchFamily="2" charset="0"/>
              </a:rPr>
              <a:t>Insulin resistance is when cells in your muscles, fat, and liver don’t respond well to insulin and can’t easily take up glucose from your blood.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Prediabetes is also known as insulin resistance.  When you eat carbohydrate foods, your body actually makes excess insulin because the cell’s in your body are not responding.  Insulin is a storage hormone and the excess stores carbohydrate (sugar) as fat.  This can leave you feeling fatigued and actually more hungry making you want to eat again and repeating the cycle. </a:t>
            </a:r>
            <a:r>
              <a:rPr lang="en-US" b="0" i="0" dirty="0">
                <a:solidFill>
                  <a:srgbClr val="575757"/>
                </a:solidFill>
                <a:effectLst/>
                <a:latin typeface="Merriweather" panose="00000500000000000000" pitchFamily="2" charset="0"/>
              </a:rPr>
              <a:t>Researchers don’t fully understand what causes insulin resistance and prediabetes, but they think excess weight and lack of physical activity are major factors. (Source:  CDC)</a:t>
            </a:r>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6</a:t>
            </a:fld>
            <a:endParaRPr lang="en-US"/>
          </a:p>
        </p:txBody>
      </p:sp>
    </p:spTree>
    <p:extLst>
      <p:ext uri="{BB962C8B-B14F-4D97-AF65-F5344CB8AC3E}">
        <p14:creationId xmlns:p14="http://schemas.microsoft.com/office/powerpoint/2010/main" val="107467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begin with how best to fuel your body.</a:t>
            </a:r>
          </a:p>
          <a:p>
            <a:r>
              <a:rPr lang="en-US" dirty="0"/>
              <a:t>Here are 4 components that make up our diet.  It’s important to include non-starchy vegetables whenever available because it will naturally portion control the carbohydrate and protein foods we usually always eat.</a:t>
            </a:r>
          </a:p>
          <a:p>
            <a:r>
              <a:rPr lang="en-US" dirty="0"/>
              <a:t>Drinking more water than any other beverage is also important for our health.</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7</a:t>
            </a:fld>
            <a:endParaRPr lang="en-US"/>
          </a:p>
        </p:txBody>
      </p:sp>
    </p:spTree>
    <p:extLst>
      <p:ext uri="{BB962C8B-B14F-4D97-AF65-F5344CB8AC3E}">
        <p14:creationId xmlns:p14="http://schemas.microsoft.com/office/powerpoint/2010/main" val="75792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Carbohydrate foods turn to sugar in the body which is used for energy or fuel for the cells.  If our cells are active they can burn this sugar or they can store it as fat for the future.</a:t>
            </a:r>
          </a:p>
          <a:p>
            <a:endParaRPr lang="en-US" dirty="0"/>
          </a:p>
        </p:txBody>
      </p:sp>
      <p:sp>
        <p:nvSpPr>
          <p:cNvPr id="4" name="Slide Number Placeholder 3"/>
          <p:cNvSpPr>
            <a:spLocks noGrp="1"/>
          </p:cNvSpPr>
          <p:nvPr>
            <p:ph type="sldNum" sz="quarter" idx="5"/>
          </p:nvPr>
        </p:nvSpPr>
        <p:spPr/>
        <p:txBody>
          <a:bodyPr/>
          <a:lstStyle/>
          <a:p>
            <a:fld id="{333AA5EB-B703-314E-97AA-FBBEF88B30BD}" type="slidenum">
              <a:rPr lang="en-US" smtClean="0"/>
              <a:t>8</a:t>
            </a:fld>
            <a:endParaRPr lang="en-US"/>
          </a:p>
        </p:txBody>
      </p:sp>
    </p:spTree>
    <p:extLst>
      <p:ext uri="{BB962C8B-B14F-4D97-AF65-F5344CB8AC3E}">
        <p14:creationId xmlns:p14="http://schemas.microsoft.com/office/powerpoint/2010/main" val="210550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AA5EB-B703-314E-97AA-FBBEF88B30BD}" type="slidenum">
              <a:rPr lang="en-US" smtClean="0"/>
              <a:t>9</a:t>
            </a:fld>
            <a:endParaRPr lang="en-US"/>
          </a:p>
        </p:txBody>
      </p:sp>
    </p:spTree>
    <p:extLst>
      <p:ext uri="{BB962C8B-B14F-4D97-AF65-F5344CB8AC3E}">
        <p14:creationId xmlns:p14="http://schemas.microsoft.com/office/powerpoint/2010/main" val="2107958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E234-BB77-ECD6-BEFC-9C1B6A99F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A52D6-7C8C-9570-DE6D-2C881D62F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74A922-4DF7-0E84-DC4B-BF5CAE1F815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6D04BF4F-C2B7-41AB-D75B-4D9B2DCD8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76757-F367-48D7-8AC0-963C609493A5}"/>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47544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B091-83FA-8395-6BF2-33701A0475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9DB9D-62A1-6E4A-C1DB-E46C1926AD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367269-C05F-C114-8C7E-D6DF9A5C822F}"/>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EFE1EE0C-5D73-607B-FF5A-9F2AD3AE2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F1D21-BAA1-8A77-496B-AFA41EF44D37}"/>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90743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57B36-2E40-7F64-2D1D-433E6508E2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EFC27-DABD-9E5F-C74A-737D294F4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0FC53-080B-2A42-65D1-501789DF71F6}"/>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6B59DE87-4DB4-9C07-5CB5-59773ED6F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29718-A89E-8F95-F8F1-9A3144BBFE3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325680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A723-BA9B-BBE2-B9FF-8A6882E20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564B9-B043-8D7F-B741-07136DC33E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76FB-C70F-1465-0A97-E83D0F9F3397}"/>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CB4D93CB-7B0B-03C0-8A3B-CEC839D5E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B0DC8-F079-0DA1-A0CD-2FC47A8C4743}"/>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58343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6985-EC07-4DDF-76A6-9457572E69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37818-F1D6-D6A3-EAC3-F9A6CA40E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A2D91-618D-D459-5C7E-258C32FDF566}"/>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BFC2654D-A413-7720-2739-3AE0E40C0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3ECFA-2829-D2AC-3F85-39C2CC4369B8}"/>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10926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6042-0526-CFA9-7421-349CFBA0F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B2676-36AE-AE5C-B44A-881DCF7726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A07539-61C9-205D-829D-B38CDAD6A4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09F96B-8348-0D85-2244-0B4E38F5FE74}"/>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34FF24F5-7039-72CF-5B37-39FF79E0D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67ED4-D999-5388-89B2-535EFC3881D4}"/>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69741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77C3-28ED-9676-871A-C9C8C5548C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7C40B-4A33-90EC-0C55-8A0D30B87C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F6BE4E-F47C-C97E-4A32-C61B59F207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CFF6D-2D3A-EB49-95D4-8078ADF1B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B4212-0CAB-19AE-234F-C44FE44193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20BA78-A26E-8E6C-012A-704EFFC6E99E}"/>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8" name="Footer Placeholder 7">
            <a:extLst>
              <a:ext uri="{FF2B5EF4-FFF2-40B4-BE49-F238E27FC236}">
                <a16:creationId xmlns:a16="http://schemas.microsoft.com/office/drawing/2014/main" id="{6B8AECA9-B98F-151E-2787-62CD173779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03A7F-F65D-17B5-705B-C57B1C7D1BA2}"/>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8789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2132-8D06-C426-89CA-83C2D84130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F64AA-9A31-C4DD-3CBE-9E3998D6432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4" name="Footer Placeholder 3">
            <a:extLst>
              <a:ext uri="{FF2B5EF4-FFF2-40B4-BE49-F238E27FC236}">
                <a16:creationId xmlns:a16="http://schemas.microsoft.com/office/drawing/2014/main" id="{D9F184B9-9B53-FEF6-5424-F7985F930D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6379A8-EFCD-AE8F-6386-5EE20EC20110}"/>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972317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8CA413-FDFF-E421-C27C-329325C7A6CD}"/>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3" name="Footer Placeholder 2">
            <a:extLst>
              <a:ext uri="{FF2B5EF4-FFF2-40B4-BE49-F238E27FC236}">
                <a16:creationId xmlns:a16="http://schemas.microsoft.com/office/drawing/2014/main" id="{89C70801-34A0-C29A-065C-05E5E5E8E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D218CD-A67E-25FF-DAE8-5E232F4E538C}"/>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222387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B6DD-50C9-8E6D-E634-E1B6E3219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80214-69FD-547B-AB92-5CA18D7F6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B3CCE-2745-CA86-81EF-546243588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F712C-0402-C744-E21B-CBF116508052}"/>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941069E6-FCEA-2583-F0BE-1CF8932CB9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9A13D-E1A0-11BA-B3EE-D7145B1DD31F}"/>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12064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1644-5E53-7AE6-A4B4-0EFA71BA1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8821B8-7F57-6893-AEF8-E4D96D205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3BCE88-7B80-DDC1-E99B-648884A40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6949F-4A4D-75F3-9BFE-49C74F8DC2C9}"/>
              </a:ext>
            </a:extLst>
          </p:cNvPr>
          <p:cNvSpPr>
            <a:spLocks noGrp="1"/>
          </p:cNvSpPr>
          <p:nvPr>
            <p:ph type="dt" sz="half" idx="10"/>
          </p:nvPr>
        </p:nvSpPr>
        <p:spPr/>
        <p:txBody>
          <a:bodyPr/>
          <a:lstStyle/>
          <a:p>
            <a:fld id="{B8EAF761-5846-AB45-B4E6-9F0FA851C7A0}" type="datetimeFigureOut">
              <a:rPr lang="en-US" smtClean="0"/>
              <a:t>4/15/2024</a:t>
            </a:fld>
            <a:endParaRPr lang="en-US"/>
          </a:p>
        </p:txBody>
      </p:sp>
      <p:sp>
        <p:nvSpPr>
          <p:cNvPr id="6" name="Footer Placeholder 5">
            <a:extLst>
              <a:ext uri="{FF2B5EF4-FFF2-40B4-BE49-F238E27FC236}">
                <a16:creationId xmlns:a16="http://schemas.microsoft.com/office/drawing/2014/main" id="{D1D29509-87DE-CA03-DF8B-EDEED0C93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0DE9F-9A2C-3704-4993-92BAB67E3C4A}"/>
              </a:ext>
            </a:extLst>
          </p:cNvPr>
          <p:cNvSpPr>
            <a:spLocks noGrp="1"/>
          </p:cNvSpPr>
          <p:nvPr>
            <p:ph type="sldNum" sz="quarter" idx="12"/>
          </p:nvPr>
        </p:nvSpPr>
        <p:spPr/>
        <p:txBody>
          <a:bodyPr/>
          <a:lstStyle/>
          <a:p>
            <a:fld id="{029353A2-B2FE-F84C-8A73-19EC6660D6F1}" type="slidenum">
              <a:rPr lang="en-US" smtClean="0"/>
              <a:t>‹#›</a:t>
            </a:fld>
            <a:endParaRPr lang="en-US"/>
          </a:p>
        </p:txBody>
      </p:sp>
    </p:spTree>
    <p:extLst>
      <p:ext uri="{BB962C8B-B14F-4D97-AF65-F5344CB8AC3E}">
        <p14:creationId xmlns:p14="http://schemas.microsoft.com/office/powerpoint/2010/main" val="4098751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4DD3C-47C0-4F81-DF47-4E6B51118C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DB859D-4C8E-F9CC-58D5-294956717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FEA79-D928-0F0C-B593-A881628938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AF761-5846-AB45-B4E6-9F0FA851C7A0}" type="datetimeFigureOut">
              <a:rPr lang="en-US" smtClean="0"/>
              <a:t>4/15/2024</a:t>
            </a:fld>
            <a:endParaRPr lang="en-US"/>
          </a:p>
        </p:txBody>
      </p:sp>
      <p:sp>
        <p:nvSpPr>
          <p:cNvPr id="5" name="Footer Placeholder 4">
            <a:extLst>
              <a:ext uri="{FF2B5EF4-FFF2-40B4-BE49-F238E27FC236}">
                <a16:creationId xmlns:a16="http://schemas.microsoft.com/office/drawing/2014/main" id="{4F80E7DA-FD4F-6764-70E3-38FBFC64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67EA3-41E7-2868-7403-0D9C364B77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9353A2-B2FE-F84C-8A73-19EC6660D6F1}" type="slidenum">
              <a:rPr lang="en-US" smtClean="0"/>
              <a:t>‹#›</a:t>
            </a:fld>
            <a:endParaRPr lang="en-US"/>
          </a:p>
        </p:txBody>
      </p:sp>
    </p:spTree>
    <p:extLst>
      <p:ext uri="{BB962C8B-B14F-4D97-AF65-F5344CB8AC3E}">
        <p14:creationId xmlns:p14="http://schemas.microsoft.com/office/powerpoint/2010/main" val="3901599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http://www.honeybearlane.com/2012/09/eight-ways-to-raise-a-happy-toddler.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2.png"/><Relationship Id="rId7" Type="http://schemas.openxmlformats.org/officeDocument/2006/relationships/hyperlink" Target="http://www.honeybearlane.com/2012/09/eight-ways-to-raise-a-happy-toddler.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foto.wuestenigel.com/hand-drawn-congratulation-for-st-patricks-day-on-a-white-background/"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istockphoto.com/photos/new-journe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www.honeybearlane.com/2012/09/eight-ways-to-raise-a-happy-toddler.html" TargetMode="External"/><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www.honeybearlane.com/2012/09/eight-ways-to-raise-a-happy-toddler.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food&#10;&#10;Description automatically generated with low confidence">
            <a:extLst>
              <a:ext uri="{FF2B5EF4-FFF2-40B4-BE49-F238E27FC236}">
                <a16:creationId xmlns:a16="http://schemas.microsoft.com/office/drawing/2014/main" id="{C0FAFAA2-5EED-770C-8221-923DA473C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318"/>
            <a:ext cx="7013533" cy="5449364"/>
          </a:xfrm>
          <a:prstGeom prst="rect">
            <a:avLst/>
          </a:prstGeom>
        </p:spPr>
      </p:pic>
      <p:sp>
        <p:nvSpPr>
          <p:cNvPr id="5" name="TextBox 4">
            <a:extLst>
              <a:ext uri="{FF2B5EF4-FFF2-40B4-BE49-F238E27FC236}">
                <a16:creationId xmlns:a16="http://schemas.microsoft.com/office/drawing/2014/main" id="{CB47F535-848F-5CA0-857E-0B54F33C1886}"/>
              </a:ext>
            </a:extLst>
          </p:cNvPr>
          <p:cNvSpPr txBox="1"/>
          <p:nvPr/>
        </p:nvSpPr>
        <p:spPr>
          <a:xfrm>
            <a:off x="6712452" y="2030579"/>
            <a:ext cx="5413687" cy="1569660"/>
          </a:xfrm>
          <a:prstGeom prst="rect">
            <a:avLst/>
          </a:prstGeom>
          <a:noFill/>
        </p:spPr>
        <p:txBody>
          <a:bodyPr wrap="square">
            <a:spAutoFit/>
          </a:bodyPr>
          <a:lstStyle/>
          <a:p>
            <a:r>
              <a:rPr lang="en-US" sz="2800" b="1" dirty="0">
                <a:solidFill>
                  <a:srgbClr val="00ABBD"/>
                </a:solidFill>
                <a:latin typeface="Helvetica" pitchFamily="2" charset="0"/>
              </a:rPr>
              <a:t>Kelsey-Seybold Healthy Living </a:t>
            </a:r>
          </a:p>
          <a:p>
            <a:r>
              <a:rPr lang="en-US" sz="2800" b="1" dirty="0">
                <a:solidFill>
                  <a:srgbClr val="00ABBD"/>
                </a:solidFill>
                <a:latin typeface="Helvetica" pitchFamily="2" charset="0"/>
              </a:rPr>
              <a:t>Workshop Class 1:</a:t>
            </a:r>
            <a:br>
              <a:rPr lang="en-US" sz="2800" b="1" dirty="0">
                <a:solidFill>
                  <a:srgbClr val="00ABBD"/>
                </a:solidFill>
                <a:latin typeface="Helvetica" pitchFamily="2" charset="0"/>
              </a:rPr>
            </a:br>
            <a:r>
              <a:rPr lang="en-US" sz="2000" b="1" dirty="0">
                <a:solidFill>
                  <a:schemeClr val="tx1">
                    <a:lumMod val="75000"/>
                    <a:lumOff val="25000"/>
                  </a:schemeClr>
                </a:solidFill>
                <a:latin typeface="Helvetica" pitchFamily="2" charset="0"/>
              </a:rPr>
              <a:t>Building Healthy Habits Through Nutrition, Exercise, and Setting Sustainable Goals</a:t>
            </a:r>
          </a:p>
        </p:txBody>
      </p:sp>
      <p:sp>
        <p:nvSpPr>
          <p:cNvPr id="6" name="Subtitle 2">
            <a:extLst>
              <a:ext uri="{FF2B5EF4-FFF2-40B4-BE49-F238E27FC236}">
                <a16:creationId xmlns:a16="http://schemas.microsoft.com/office/drawing/2014/main" id="{610FB309-2450-F786-90C2-4F88933F7FB7}"/>
              </a:ext>
            </a:extLst>
          </p:cNvPr>
          <p:cNvSpPr txBox="1">
            <a:spLocks/>
          </p:cNvSpPr>
          <p:nvPr/>
        </p:nvSpPr>
        <p:spPr>
          <a:xfrm>
            <a:off x="6712452" y="3959527"/>
            <a:ext cx="6364078"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endParaRPr lang="en-US" sz="1050" cap="none" spc="0" dirty="0">
              <a:solidFill>
                <a:srgbClr val="434E5A"/>
              </a:solidFill>
              <a:latin typeface="Helvetica" pitchFamily="2" charset="0"/>
            </a:endParaRPr>
          </a:p>
        </p:txBody>
      </p:sp>
      <p:sp>
        <p:nvSpPr>
          <p:cNvPr id="7" name="Subtitle 2">
            <a:extLst>
              <a:ext uri="{FF2B5EF4-FFF2-40B4-BE49-F238E27FC236}">
                <a16:creationId xmlns:a16="http://schemas.microsoft.com/office/drawing/2014/main" id="{438B8CED-8522-CDB7-256E-408A2DCC6F30}"/>
              </a:ext>
            </a:extLst>
          </p:cNvPr>
          <p:cNvSpPr txBox="1">
            <a:spLocks/>
          </p:cNvSpPr>
          <p:nvPr/>
        </p:nvSpPr>
        <p:spPr>
          <a:xfrm>
            <a:off x="6712452" y="3726614"/>
            <a:ext cx="6364078"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00" cap="none" spc="0" dirty="0">
                <a:solidFill>
                  <a:srgbClr val="434E5A"/>
                </a:solidFill>
                <a:latin typeface="Helvetica" pitchFamily="2" charset="0"/>
              </a:rPr>
              <a:t>KELSEY-SEYBOLD REGISTERED DIETITIANS</a:t>
            </a:r>
          </a:p>
        </p:txBody>
      </p:sp>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4"/>
          <a:stretch>
            <a:fillRect/>
          </a:stretch>
        </p:blipFill>
        <p:spPr>
          <a:xfrm>
            <a:off x="8471342" y="5913280"/>
            <a:ext cx="2928929" cy="480803"/>
          </a:xfrm>
          <a:prstGeom prst="rect">
            <a:avLst/>
          </a:prstGeom>
        </p:spPr>
      </p:pic>
    </p:spTree>
    <p:extLst>
      <p:ext uri="{BB962C8B-B14F-4D97-AF65-F5344CB8AC3E}">
        <p14:creationId xmlns:p14="http://schemas.microsoft.com/office/powerpoint/2010/main" val="29706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679727" y="1322005"/>
            <a:ext cx="5676901" cy="523220"/>
          </a:xfrm>
          <a:prstGeom prst="rect">
            <a:avLst/>
          </a:prstGeom>
          <a:noFill/>
        </p:spPr>
        <p:txBody>
          <a:bodyPr wrap="square">
            <a:spAutoFit/>
          </a:bodyPr>
          <a:lstStyle/>
          <a:p>
            <a:r>
              <a:rPr lang="en-US" sz="2800" b="1" dirty="0">
                <a:solidFill>
                  <a:srgbClr val="00ABBD"/>
                </a:solidFill>
                <a:latin typeface="Helvetica" pitchFamily="2" charset="0"/>
              </a:rPr>
              <a:t>One Serving Of Fruit And Dairy</a:t>
            </a:r>
            <a:endParaRPr lang="en-US" sz="2000" b="1" dirty="0">
              <a:solidFill>
                <a:schemeClr val="tx1">
                  <a:lumMod val="75000"/>
                  <a:lumOff val="25000"/>
                </a:schemeClr>
              </a:solidFill>
              <a:latin typeface="Helvetica" pitchFamily="2" charset="0"/>
            </a:endParaRPr>
          </a:p>
        </p:txBody>
      </p:sp>
      <p:sp>
        <p:nvSpPr>
          <p:cNvPr id="7" name="Content Placeholder 5">
            <a:extLst>
              <a:ext uri="{FF2B5EF4-FFF2-40B4-BE49-F238E27FC236}">
                <a16:creationId xmlns:a16="http://schemas.microsoft.com/office/drawing/2014/main" id="{B33B5B90-7E83-AB51-629B-F8E2DE688564}"/>
              </a:ext>
            </a:extLst>
          </p:cNvPr>
          <p:cNvSpPr txBox="1">
            <a:spLocks/>
          </p:cNvSpPr>
          <p:nvPr/>
        </p:nvSpPr>
        <p:spPr>
          <a:xfrm>
            <a:off x="897063" y="2090873"/>
            <a:ext cx="6355631" cy="2406627"/>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small piece of fruit</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cup berries or melons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2 tablespoons of raisins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cup of cow milk</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cup of soy milk</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2 cups almond or coconut milk</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cup yogurt (plain or no added sugar)</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p:txBody>
      </p:sp>
      <p:pic>
        <p:nvPicPr>
          <p:cNvPr id="6" name="Picture 5" descr="A picture containing plate&#10;&#10;Description automatically generated">
            <a:extLst>
              <a:ext uri="{FF2B5EF4-FFF2-40B4-BE49-F238E27FC236}">
                <a16:creationId xmlns:a16="http://schemas.microsoft.com/office/drawing/2014/main" id="{1EC84794-2D24-5F2E-4F56-941B886AFDA9}"/>
              </a:ext>
            </a:extLst>
          </p:cNvPr>
          <p:cNvPicPr>
            <a:picLocks noChangeAspect="1"/>
          </p:cNvPicPr>
          <p:nvPr/>
        </p:nvPicPr>
        <p:blipFill rotWithShape="1">
          <a:blip r:embed="rId3"/>
          <a:srcRect b="24496"/>
          <a:stretch/>
        </p:blipFill>
        <p:spPr>
          <a:xfrm>
            <a:off x="6515100" y="0"/>
            <a:ext cx="5676901" cy="685800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455B45E1-0620-E432-FD3D-C20082C51DD7}"/>
              </a:ext>
            </a:extLst>
          </p:cNvPr>
          <p:cNvPicPr>
            <a:picLocks noChangeAspect="1"/>
          </p:cNvPicPr>
          <p:nvPr/>
        </p:nvPicPr>
        <p:blipFill>
          <a:blip r:embed="rId4"/>
          <a:stretch>
            <a:fillRect/>
          </a:stretch>
        </p:blipFill>
        <p:spPr>
          <a:xfrm>
            <a:off x="1117601" y="5989219"/>
            <a:ext cx="2064925" cy="338971"/>
          </a:xfrm>
          <a:prstGeom prst="rect">
            <a:avLst/>
          </a:prstGeom>
        </p:spPr>
      </p:pic>
    </p:spTree>
    <p:extLst>
      <p:ext uri="{BB962C8B-B14F-4D97-AF65-F5344CB8AC3E}">
        <p14:creationId xmlns:p14="http://schemas.microsoft.com/office/powerpoint/2010/main" val="243281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51248" y="612537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73927" y="993308"/>
            <a:ext cx="4504523" cy="523220"/>
          </a:xfrm>
          <a:prstGeom prst="rect">
            <a:avLst/>
          </a:prstGeom>
          <a:noFill/>
        </p:spPr>
        <p:txBody>
          <a:bodyPr wrap="square">
            <a:spAutoFit/>
          </a:bodyPr>
          <a:lstStyle/>
          <a:p>
            <a:r>
              <a:rPr lang="en-US" sz="2800" b="1" dirty="0">
                <a:solidFill>
                  <a:srgbClr val="00ABBD"/>
                </a:solidFill>
                <a:latin typeface="Helvetica" pitchFamily="2" charset="0"/>
              </a:rPr>
              <a:t>Non-Starchy Vegetables</a:t>
            </a:r>
            <a:endParaRPr lang="en-US" sz="2000" b="1" dirty="0">
              <a:solidFill>
                <a:schemeClr val="tx1">
                  <a:lumMod val="75000"/>
                  <a:lumOff val="25000"/>
                </a:schemeClr>
              </a:solidFill>
              <a:latin typeface="Helvetica" pitchFamily="2" charset="0"/>
            </a:endParaRPr>
          </a:p>
        </p:txBody>
      </p:sp>
      <p:sp>
        <p:nvSpPr>
          <p:cNvPr id="2" name="Content Placeholder 5">
            <a:extLst>
              <a:ext uri="{FF2B5EF4-FFF2-40B4-BE49-F238E27FC236}">
                <a16:creationId xmlns:a16="http://schemas.microsoft.com/office/drawing/2014/main" id="{D1322CAD-BE49-03E6-1DDA-EBDFAB0BBCA1}"/>
              </a:ext>
            </a:extLst>
          </p:cNvPr>
          <p:cNvSpPr>
            <a:spLocks noGrp="1"/>
          </p:cNvSpPr>
          <p:nvPr>
            <p:ph idx="1"/>
          </p:nvPr>
        </p:nvSpPr>
        <p:spPr>
          <a:xfrm>
            <a:off x="319871" y="1787939"/>
            <a:ext cx="6041172" cy="254309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Contain a small amount of carbohydrate but also have protein and fiber.  They are low in calories and do not increase glucose level.  Strive for 3-5 servings per day.  </a:t>
            </a:r>
          </a:p>
          <a:p>
            <a:pPr marL="647065" indent="-342900">
              <a:lnSpc>
                <a:spcPct val="120000"/>
              </a:lnSpc>
            </a:pPr>
            <a:r>
              <a:rPr lang="en-US" sz="2000" dirty="0">
                <a:solidFill>
                  <a:srgbClr val="5B6770"/>
                </a:solidFill>
                <a:latin typeface="Helvetica Light" panose="020B0403020202020204" pitchFamily="34" charset="0"/>
              </a:rPr>
              <a:t>One serving=1 cup raw or ½ cup cooked.</a:t>
            </a:r>
          </a:p>
        </p:txBody>
      </p:sp>
      <p:sp>
        <p:nvSpPr>
          <p:cNvPr id="8" name="TextBox 7">
            <a:extLst>
              <a:ext uri="{FF2B5EF4-FFF2-40B4-BE49-F238E27FC236}">
                <a16:creationId xmlns:a16="http://schemas.microsoft.com/office/drawing/2014/main" id="{FA47B1AF-7FD3-D2EE-0526-C3DBD14C01F4}"/>
              </a:ext>
            </a:extLst>
          </p:cNvPr>
          <p:cNvSpPr txBox="1"/>
          <p:nvPr/>
        </p:nvSpPr>
        <p:spPr>
          <a:xfrm>
            <a:off x="5998448" y="5663532"/>
            <a:ext cx="6705599" cy="338554"/>
          </a:xfrm>
          <a:prstGeom prst="rect">
            <a:avLst/>
          </a:prstGeom>
          <a:noFill/>
        </p:spPr>
        <p:txBody>
          <a:bodyPr wrap="square" rtlCol="0">
            <a:spAutoFit/>
          </a:bodyPr>
          <a:lstStyle/>
          <a:p>
            <a:r>
              <a:rPr lang="en-US" sz="800" dirty="0">
                <a:solidFill>
                  <a:srgbClr val="5B6770"/>
                </a:solidFill>
                <a:latin typeface="Helvetica Light" panose="020B0403020202020204" pitchFamily="34" charset="0"/>
                <a:hlinkClick r:id="rId4" tooltip="http://www.honeybearlane.com/2012/09/eight-ways-to-raise-a-happy-toddler.html">
                  <a:extLst>
                    <a:ext uri="{A12FA001-AC4F-418D-AE19-62706E023703}">
                      <ahyp:hlinkClr xmlns:ahyp="http://schemas.microsoft.com/office/drawing/2018/hyperlinkcolor" val="tx"/>
                    </a:ext>
                  </a:extLst>
                </a:hlinkClick>
              </a:rPr>
              <a:t>Plate Method by American Diabetes Association</a:t>
            </a:r>
          </a:p>
          <a:p>
            <a:r>
              <a:rPr lang="en-US" sz="800" dirty="0">
                <a:solidFill>
                  <a:srgbClr val="5B6770"/>
                </a:solidFill>
                <a:latin typeface="Helvetica Light" panose="020B0403020202020204" pitchFamily="34" charset="0"/>
                <a:hlinkClick r:id="rId4" tooltip="http://www.honeybearlane.com/2012/09/eight-ways-to-raise-a-happy-toddler.html">
                  <a:extLst>
                    <a:ext uri="{A12FA001-AC4F-418D-AE19-62706E023703}">
                      <ahyp:hlinkClr xmlns:ahyp="http://schemas.microsoft.com/office/drawing/2018/hyperlinkcolor" val="tx"/>
                    </a:ext>
                  </a:extLst>
                </a:hlinkClick>
              </a:rPr>
              <a:t>Vegetable Photo</a:t>
            </a:r>
            <a:r>
              <a:rPr lang="en-US" sz="800" dirty="0">
                <a:solidFill>
                  <a:srgbClr val="5B6770"/>
                </a:solidFill>
                <a:latin typeface="Helvetica Light" panose="020B0403020202020204" pitchFamily="34" charset="0"/>
              </a:rPr>
              <a:t> by Getty Images</a:t>
            </a:r>
          </a:p>
        </p:txBody>
      </p:sp>
      <p:pic>
        <p:nvPicPr>
          <p:cNvPr id="3076" name="Picture 4">
            <a:extLst>
              <a:ext uri="{FF2B5EF4-FFF2-40B4-BE49-F238E27FC236}">
                <a16:creationId xmlns:a16="http://schemas.microsoft.com/office/drawing/2014/main" id="{5FC04C4D-D3AA-8169-4CB2-F3654B433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979" y="4047041"/>
            <a:ext cx="3393148" cy="25897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egetables in a basket">
            <a:extLst>
              <a:ext uri="{FF2B5EF4-FFF2-40B4-BE49-F238E27FC236}">
                <a16:creationId xmlns:a16="http://schemas.microsoft.com/office/drawing/2014/main" id="{B9B48FF4-60AE-BA8F-A7BE-4E1552440C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7" r="23175"/>
          <a:stretch/>
        </p:blipFill>
        <p:spPr bwMode="auto">
          <a:xfrm>
            <a:off x="6096000" y="1051007"/>
            <a:ext cx="6114554" cy="45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60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469570" y="6186320"/>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840802" y="550729"/>
            <a:ext cx="5639511" cy="2246769"/>
          </a:xfrm>
          <a:prstGeom prst="rect">
            <a:avLst/>
          </a:prstGeom>
          <a:noFill/>
        </p:spPr>
        <p:txBody>
          <a:bodyPr wrap="square">
            <a:spAutoFit/>
          </a:bodyPr>
          <a:lstStyle/>
          <a:p>
            <a:r>
              <a:rPr lang="en-US" sz="2800" b="1" dirty="0">
                <a:solidFill>
                  <a:srgbClr val="00ABBD"/>
                </a:solidFill>
                <a:latin typeface="Helvetica" pitchFamily="2" charset="0"/>
              </a:rPr>
              <a:t>Proteins helps repair and build your body’s tissues. It can also help slow down the absorption of sugar when consumed with carbohydrate foods</a:t>
            </a:r>
            <a:endParaRPr lang="en-US" sz="2000" b="1" dirty="0">
              <a:solidFill>
                <a:schemeClr val="tx1">
                  <a:lumMod val="75000"/>
                  <a:lumOff val="25000"/>
                </a:schemeClr>
              </a:solidFill>
              <a:latin typeface="Helvetica" pitchFamily="2" charset="0"/>
            </a:endParaRPr>
          </a:p>
        </p:txBody>
      </p:sp>
      <p:sp>
        <p:nvSpPr>
          <p:cNvPr id="7" name="Content Placeholder 5">
            <a:extLst>
              <a:ext uri="{FF2B5EF4-FFF2-40B4-BE49-F238E27FC236}">
                <a16:creationId xmlns:a16="http://schemas.microsoft.com/office/drawing/2014/main" id="{EEB745C9-7D76-BFF2-C078-5F86FB1D5FB6}"/>
              </a:ext>
            </a:extLst>
          </p:cNvPr>
          <p:cNvSpPr>
            <a:spLocks noGrp="1"/>
          </p:cNvSpPr>
          <p:nvPr>
            <p:ph idx="1"/>
          </p:nvPr>
        </p:nvSpPr>
        <p:spPr>
          <a:xfrm>
            <a:off x="495079" y="2895647"/>
            <a:ext cx="5815950" cy="3328950"/>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Good sources include lean beef, poultry, seafood, lamb and wild game</a:t>
            </a:r>
          </a:p>
          <a:p>
            <a:pPr marL="647065" indent="-342900">
              <a:lnSpc>
                <a:spcPct val="120000"/>
              </a:lnSpc>
            </a:pPr>
            <a:r>
              <a:rPr lang="en-US" sz="2000" dirty="0">
                <a:solidFill>
                  <a:srgbClr val="5B6770"/>
                </a:solidFill>
                <a:latin typeface="Helvetica Light" panose="020B0403020202020204" pitchFamily="34" charset="0"/>
              </a:rPr>
              <a:t>Eggs</a:t>
            </a:r>
          </a:p>
          <a:p>
            <a:pPr marL="647065" indent="-342900">
              <a:lnSpc>
                <a:spcPct val="120000"/>
              </a:lnSpc>
            </a:pPr>
            <a:r>
              <a:rPr lang="en-US" sz="2000" dirty="0">
                <a:solidFill>
                  <a:srgbClr val="5B6770"/>
                </a:solidFill>
                <a:latin typeface="Helvetica Light" panose="020B0403020202020204" pitchFamily="34" charset="0"/>
              </a:rPr>
              <a:t>Cheese </a:t>
            </a:r>
          </a:p>
          <a:p>
            <a:pPr marL="647065" indent="-342900">
              <a:lnSpc>
                <a:spcPct val="120000"/>
              </a:lnSpc>
            </a:pPr>
            <a:r>
              <a:rPr lang="en-US" sz="2000" dirty="0">
                <a:solidFill>
                  <a:srgbClr val="5B6770"/>
                </a:solidFill>
                <a:latin typeface="Helvetica Light" panose="020B0403020202020204" pitchFamily="34" charset="0"/>
              </a:rPr>
              <a:t>Nuts</a:t>
            </a:r>
          </a:p>
          <a:p>
            <a:pPr marL="647065" indent="-342900">
              <a:lnSpc>
                <a:spcPct val="120000"/>
              </a:lnSpc>
            </a:pPr>
            <a:r>
              <a:rPr lang="en-US" sz="2000" dirty="0">
                <a:solidFill>
                  <a:srgbClr val="5B6770"/>
                </a:solidFill>
                <a:latin typeface="Helvetica Light" panose="020B0403020202020204" pitchFamily="34" charset="0"/>
              </a:rPr>
              <a:t>Nut butters</a:t>
            </a:r>
          </a:p>
          <a:p>
            <a:pPr marL="647065" indent="-342900">
              <a:lnSpc>
                <a:spcPct val="120000"/>
              </a:lnSpc>
            </a:pPr>
            <a:r>
              <a:rPr lang="en-US" sz="2000" dirty="0">
                <a:solidFill>
                  <a:srgbClr val="5B6770"/>
                </a:solidFill>
                <a:latin typeface="Helvetica Light" panose="020B0403020202020204" pitchFamily="34" charset="0"/>
              </a:rPr>
              <a:t>Tofu</a:t>
            </a: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10" name="Picture 9">
            <a:extLst>
              <a:ext uri="{FF2B5EF4-FFF2-40B4-BE49-F238E27FC236}">
                <a16:creationId xmlns:a16="http://schemas.microsoft.com/office/drawing/2014/main" id="{B20CE597-729F-0DCD-B986-EA891A178BD8}"/>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6632607" y="1419793"/>
            <a:ext cx="5559393" cy="3818695"/>
          </a:xfrm>
          <a:prstGeom prst="rect">
            <a:avLst/>
          </a:prstGeom>
        </p:spPr>
      </p:pic>
      <p:pic>
        <p:nvPicPr>
          <p:cNvPr id="4098" name="Picture 2">
            <a:extLst>
              <a:ext uri="{FF2B5EF4-FFF2-40B4-BE49-F238E27FC236}">
                <a16:creationId xmlns:a16="http://schemas.microsoft.com/office/drawing/2014/main" id="{7A44A820-A415-F070-2AE7-17CCF0541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6019" y="4005833"/>
            <a:ext cx="3230096" cy="2465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F80F77-E72B-91F4-CE4F-276DC20D1AE6}"/>
              </a:ext>
            </a:extLst>
          </p:cNvPr>
          <p:cNvSpPr txBox="1"/>
          <p:nvPr/>
        </p:nvSpPr>
        <p:spPr>
          <a:xfrm>
            <a:off x="6553094" y="5238488"/>
            <a:ext cx="6705599" cy="338554"/>
          </a:xfrm>
          <a:prstGeom prst="rect">
            <a:avLst/>
          </a:prstGeom>
          <a:noFill/>
        </p:spPr>
        <p:txBody>
          <a:bodyPr wrap="square" rtlCol="0">
            <a:spAutoFit/>
          </a:bodyPr>
          <a:lstStyle/>
          <a:p>
            <a:r>
              <a:rPr lang="en-US" sz="800" dirty="0">
                <a:solidFill>
                  <a:srgbClr val="5B6770"/>
                </a:solidFill>
                <a:latin typeface="Helvetica Light" panose="020B0403020202020204" pitchFamily="34" charset="0"/>
                <a:hlinkClick r:id="rId7" tooltip="http://www.honeybearlane.com/2012/09/eight-ways-to-raise-a-happy-toddler.html">
                  <a:extLst>
                    <a:ext uri="{A12FA001-AC4F-418D-AE19-62706E023703}">
                      <ahyp:hlinkClr xmlns:ahyp="http://schemas.microsoft.com/office/drawing/2018/hyperlinkcolor" val="tx"/>
                    </a:ext>
                  </a:extLst>
                </a:hlinkClick>
              </a:rPr>
              <a:t>Plate Method by American Diabetes Association</a:t>
            </a:r>
          </a:p>
          <a:p>
            <a:r>
              <a:rPr lang="en-US" sz="800" dirty="0">
                <a:solidFill>
                  <a:srgbClr val="5B6770"/>
                </a:solidFill>
                <a:latin typeface="Helvetica Light" panose="020B0403020202020204" pitchFamily="34" charset="0"/>
                <a:hlinkClick r:id="rId7" tooltip="http://www.honeybearlane.com/2012/09/eight-ways-to-raise-a-happy-toddler.html">
                  <a:extLst>
                    <a:ext uri="{A12FA001-AC4F-418D-AE19-62706E023703}">
                      <ahyp:hlinkClr xmlns:ahyp="http://schemas.microsoft.com/office/drawing/2018/hyperlinkcolor" val="tx"/>
                    </a:ext>
                  </a:extLst>
                </a:hlinkClick>
              </a:rPr>
              <a:t>Protein Photo</a:t>
            </a:r>
            <a:r>
              <a:rPr lang="en-US" sz="800" dirty="0">
                <a:solidFill>
                  <a:srgbClr val="5B6770"/>
                </a:solidFill>
                <a:latin typeface="Helvetica Light" panose="020B0403020202020204" pitchFamily="34" charset="0"/>
              </a:rPr>
              <a:t> by Unknown Author is licensed under </a:t>
            </a:r>
            <a:r>
              <a:rPr lang="en-US" sz="800" dirty="0">
                <a:solidFill>
                  <a:srgbClr val="5B6770"/>
                </a:solidFill>
                <a:latin typeface="Helvetica Light" panose="020B0403020202020204" pitchFamily="34" charset="0"/>
                <a:hlinkClick r:id="rId8" tooltip="https://creativecommons.org/licenses/by-nc-sa/3.0/">
                  <a:extLst>
                    <a:ext uri="{A12FA001-AC4F-418D-AE19-62706E023703}">
                      <ahyp:hlinkClr xmlns:ahyp="http://schemas.microsoft.com/office/drawing/2018/hyperlinkcolor" val="tx"/>
                    </a:ext>
                  </a:extLst>
                </a:hlinkClick>
              </a:rPr>
              <a:t>CC BY-SA-NC</a:t>
            </a:r>
            <a:endParaRPr lang="en-US" sz="800" dirty="0">
              <a:solidFill>
                <a:srgbClr val="5B6770"/>
              </a:solidFill>
              <a:latin typeface="Helvetica Light" panose="020B0403020202020204" pitchFamily="34" charset="0"/>
            </a:endParaRPr>
          </a:p>
        </p:txBody>
      </p:sp>
    </p:spTree>
    <p:extLst>
      <p:ext uri="{BB962C8B-B14F-4D97-AF65-F5344CB8AC3E}">
        <p14:creationId xmlns:p14="http://schemas.microsoft.com/office/powerpoint/2010/main" val="282754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pic>
        <p:nvPicPr>
          <p:cNvPr id="2" name="Picture 1" descr="See the source image">
            <a:extLst>
              <a:ext uri="{FF2B5EF4-FFF2-40B4-BE49-F238E27FC236}">
                <a16:creationId xmlns:a16="http://schemas.microsoft.com/office/drawing/2014/main" id="{4E3727AC-FB34-D414-3218-078925AE6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997" y="249730"/>
            <a:ext cx="6358540" cy="63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31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828470" y="1095284"/>
            <a:ext cx="5307240" cy="523220"/>
          </a:xfrm>
          <a:prstGeom prst="rect">
            <a:avLst/>
          </a:prstGeom>
          <a:noFill/>
        </p:spPr>
        <p:txBody>
          <a:bodyPr wrap="square">
            <a:spAutoFit/>
          </a:bodyPr>
          <a:lstStyle/>
          <a:p>
            <a:r>
              <a:rPr lang="en-US" sz="2800" b="1" dirty="0">
                <a:solidFill>
                  <a:srgbClr val="00ABBD"/>
                </a:solidFill>
                <a:latin typeface="Helvetica" pitchFamily="2" charset="0"/>
              </a:rPr>
              <a:t>Estimating Your Portion Sizes</a:t>
            </a:r>
            <a:endParaRPr lang="en-US" sz="2000" b="1" dirty="0">
              <a:solidFill>
                <a:schemeClr val="tx1">
                  <a:lumMod val="75000"/>
                  <a:lumOff val="25000"/>
                </a:schemeClr>
              </a:solidFill>
              <a:latin typeface="Helvetica" pitchFamily="2" charset="0"/>
            </a:endParaRPr>
          </a:p>
        </p:txBody>
      </p:sp>
      <p:sp>
        <p:nvSpPr>
          <p:cNvPr id="3" name="Content Placeholder 5">
            <a:extLst>
              <a:ext uri="{FF2B5EF4-FFF2-40B4-BE49-F238E27FC236}">
                <a16:creationId xmlns:a16="http://schemas.microsoft.com/office/drawing/2014/main" id="{3E9CC14E-3D55-4831-B907-963664EECC19}"/>
              </a:ext>
            </a:extLst>
          </p:cNvPr>
          <p:cNvSpPr>
            <a:spLocks noGrp="1"/>
          </p:cNvSpPr>
          <p:nvPr>
            <p:ph idx="1"/>
          </p:nvPr>
        </p:nvSpPr>
        <p:spPr>
          <a:xfrm>
            <a:off x="601055" y="1752064"/>
            <a:ext cx="5162942" cy="315269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Use food tracking apps like My Fitness Pal, Lose It or Carb Manager</a:t>
            </a:r>
          </a:p>
          <a:p>
            <a:pPr marL="647065" indent="-342900">
              <a:lnSpc>
                <a:spcPct val="120000"/>
              </a:lnSpc>
            </a:pPr>
            <a:r>
              <a:rPr lang="en-US" sz="2000" dirty="0">
                <a:solidFill>
                  <a:srgbClr val="5B6770"/>
                </a:solidFill>
                <a:latin typeface="Helvetica Light" panose="020B0403020202020204" pitchFamily="34" charset="0"/>
              </a:rPr>
              <a:t>Read labels for recommended serving size</a:t>
            </a:r>
          </a:p>
          <a:p>
            <a:pPr marL="647065" indent="-342900">
              <a:lnSpc>
                <a:spcPct val="120000"/>
              </a:lnSpc>
            </a:pPr>
            <a:r>
              <a:rPr lang="en-US" sz="2000" dirty="0">
                <a:solidFill>
                  <a:srgbClr val="5B6770"/>
                </a:solidFill>
                <a:latin typeface="Helvetica Light" panose="020B0403020202020204" pitchFamily="34" charset="0"/>
              </a:rPr>
              <a:t>Use a 9-inch plate to keep portions in check</a:t>
            </a:r>
          </a:p>
          <a:p>
            <a:pPr marL="647065" indent="-342900">
              <a:lnSpc>
                <a:spcPct val="120000"/>
              </a:lnSpc>
            </a:pPr>
            <a:r>
              <a:rPr lang="en-US" sz="2000" dirty="0">
                <a:solidFill>
                  <a:srgbClr val="5B6770"/>
                </a:solidFill>
                <a:latin typeface="Helvetica Light" panose="020B0403020202020204" pitchFamily="34" charset="0"/>
              </a:rPr>
              <a:t>Use measuring cups instead of serving spoons when plating food</a:t>
            </a:r>
          </a:p>
        </p:txBody>
      </p:sp>
      <p:pic>
        <p:nvPicPr>
          <p:cNvPr id="6" name="Content Placeholder 11" descr="A picture containing table&#10;&#10;Description automatically generated">
            <a:extLst>
              <a:ext uri="{FF2B5EF4-FFF2-40B4-BE49-F238E27FC236}">
                <a16:creationId xmlns:a16="http://schemas.microsoft.com/office/drawing/2014/main" id="{ECDBFF93-9223-6B3E-DE3E-76B66C586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422" y="0"/>
            <a:ext cx="5684579" cy="6858000"/>
          </a:xfrm>
          <a:prstGeom prst="rect">
            <a:avLst/>
          </a:prstGeom>
          <a:noFill/>
        </p:spPr>
      </p:pic>
      <p:pic>
        <p:nvPicPr>
          <p:cNvPr id="7" name="Picture 6" descr="A picture containing text, sign&#10;&#10;Description automatically generated">
            <a:extLst>
              <a:ext uri="{FF2B5EF4-FFF2-40B4-BE49-F238E27FC236}">
                <a16:creationId xmlns:a16="http://schemas.microsoft.com/office/drawing/2014/main" id="{077B6FB6-A4F0-30AC-ABC5-545B62095DF3}"/>
              </a:ext>
            </a:extLst>
          </p:cNvPr>
          <p:cNvPicPr>
            <a:picLocks noChangeAspect="1"/>
          </p:cNvPicPr>
          <p:nvPr/>
        </p:nvPicPr>
        <p:blipFill>
          <a:blip r:embed="rId4"/>
          <a:stretch>
            <a:fillRect/>
          </a:stretch>
        </p:blipFill>
        <p:spPr>
          <a:xfrm>
            <a:off x="1117601" y="5989219"/>
            <a:ext cx="2064925" cy="338971"/>
          </a:xfrm>
          <a:prstGeom prst="rect">
            <a:avLst/>
          </a:prstGeom>
        </p:spPr>
      </p:pic>
    </p:spTree>
    <p:extLst>
      <p:ext uri="{BB962C8B-B14F-4D97-AF65-F5344CB8AC3E}">
        <p14:creationId xmlns:p14="http://schemas.microsoft.com/office/powerpoint/2010/main" val="3874785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Rethink Your Drink</a:t>
            </a:r>
          </a:p>
        </p:txBody>
      </p:sp>
      <p:sp>
        <p:nvSpPr>
          <p:cNvPr id="9" name="Content Placeholder 5">
            <a:extLst>
              <a:ext uri="{FF2B5EF4-FFF2-40B4-BE49-F238E27FC236}">
                <a16:creationId xmlns:a16="http://schemas.microsoft.com/office/drawing/2014/main" id="{23D9A046-11CC-6FF9-39B4-05F0012683FD}"/>
              </a:ext>
            </a:extLst>
          </p:cNvPr>
          <p:cNvSpPr>
            <a:spLocks noGrp="1"/>
          </p:cNvSpPr>
          <p:nvPr>
            <p:ph idx="1"/>
          </p:nvPr>
        </p:nvSpPr>
        <p:spPr>
          <a:xfrm>
            <a:off x="934169" y="1638346"/>
            <a:ext cx="7104931" cy="5219653"/>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Most of us eat and drink too many added sugars, which can lead to significant health problems. Sugary drinks are the leading source of added sugars in the American diet.</a:t>
            </a:r>
          </a:p>
          <a:p>
            <a:pPr marL="0" lv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lv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lvl="0" indent="0" eaLnBrk="0" fontAlgn="base" hangingPunct="0">
              <a:lnSpc>
                <a:spcPct val="100000"/>
              </a:lnSpc>
              <a:spcBef>
                <a:spcPct val="0"/>
              </a:spcBef>
              <a:spcAft>
                <a:spcPct val="0"/>
              </a:spcAft>
              <a:buNone/>
            </a:pPr>
            <a:r>
              <a:rPr lang="en-US" altLang="en-US" sz="2000" b="1" dirty="0">
                <a:solidFill>
                  <a:srgbClr val="00ABBD"/>
                </a:solidFill>
                <a:latin typeface="Helvetica" pitchFamily="2" charset="0"/>
                <a:cs typeface="Open Sans" panose="020B0606030504020204" pitchFamily="34" charset="0"/>
              </a:rPr>
              <a:t>What are sugary drinks?</a:t>
            </a:r>
            <a:endParaRPr lang="en-US" altLang="en-US" sz="2000" dirty="0">
              <a:solidFill>
                <a:srgbClr val="5B6770"/>
              </a:solidFill>
              <a:latin typeface="Helvetica Light" panose="020B0403020202020204" pitchFamily="34" charset="0"/>
              <a:cs typeface="Open Sans" panose="020B0606030504020204" pitchFamily="34" charset="0"/>
            </a:endParaRPr>
          </a:p>
          <a:p>
            <a:pPr marL="0" lv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cs typeface="Open Sans" panose="020B0606030504020204" pitchFamily="34" charset="0"/>
              </a:rPr>
              <a:t>Sugary drinks (also known as sugar-sweetened beverages) are any liquids that are sweetened with added sugars. Beverages such as regular soda (not sugar-free), fruit drinks, sports drinks, energy drinks, sweetened waters, and coffee and tea beverages with added sugars are sugary drinks.</a:t>
            </a: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r>
              <a:rPr lang="en-US" altLang="en-US" sz="800" dirty="0">
                <a:solidFill>
                  <a:srgbClr val="000000"/>
                </a:solidFill>
                <a:latin typeface="Helvetica Light" panose="020B0403020202020204" pitchFamily="34" charset="0"/>
                <a:cs typeface="Open Sans" panose="020B0606030504020204" pitchFamily="34" charset="0"/>
              </a:rPr>
              <a:t>Content source: </a:t>
            </a:r>
            <a:r>
              <a:rPr lang="en-US" altLang="en-US" sz="800" dirty="0">
                <a:solidFill>
                  <a:srgbClr val="00ABBD"/>
                </a:solidFill>
                <a:latin typeface="Helvetica Light" panose="020B0403020202020204" pitchFamily="34" charset="0"/>
                <a:cs typeface="Open Sans" panose="020B0606030504020204" pitchFamily="34" charset="0"/>
              </a:rPr>
              <a:t>Division of Nutrition, Physical Activity, and Obesity, National Center for Chronic Disease Prevention and Health Promotion</a:t>
            </a:r>
          </a:p>
          <a:p>
            <a:pPr marL="0" indent="0" eaLnBrk="0" fontAlgn="base" hangingPunct="0">
              <a:lnSpc>
                <a:spcPct val="100000"/>
              </a:lnSpc>
              <a:spcBef>
                <a:spcPct val="0"/>
              </a:spcBef>
              <a:spcAft>
                <a:spcPct val="0"/>
              </a:spcAft>
              <a:buNone/>
            </a:pPr>
            <a:endParaRPr lang="en-US" altLang="en-US" sz="1200" dirty="0">
              <a:solidFill>
                <a:srgbClr val="000000"/>
              </a:solidFill>
              <a:latin typeface="Helvetica Light" panose="020B0403020202020204" pitchFamily="34" charset="0"/>
              <a:cs typeface="Open Sans" panose="020B0606030504020204" pitchFamily="34" charset="0"/>
            </a:endParaRP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11" name="Picture 10" descr="A picture containing fresh&#10;&#10;Description automatically generated">
            <a:extLst>
              <a:ext uri="{FF2B5EF4-FFF2-40B4-BE49-F238E27FC236}">
                <a16:creationId xmlns:a16="http://schemas.microsoft.com/office/drawing/2014/main" id="{B5CBB0FB-2FFB-C0AB-A078-2129208A040B}"/>
              </a:ext>
            </a:extLst>
          </p:cNvPr>
          <p:cNvPicPr>
            <a:picLocks noChangeAspect="1"/>
          </p:cNvPicPr>
          <p:nvPr/>
        </p:nvPicPr>
        <p:blipFill>
          <a:blip r:embed="rId4"/>
          <a:stretch>
            <a:fillRect/>
          </a:stretch>
        </p:blipFill>
        <p:spPr>
          <a:xfrm>
            <a:off x="8559801" y="-1"/>
            <a:ext cx="3632200" cy="5811519"/>
          </a:xfrm>
          <a:prstGeom prst="rect">
            <a:avLst/>
          </a:prstGeom>
        </p:spPr>
      </p:pic>
    </p:spTree>
    <p:extLst>
      <p:ext uri="{BB962C8B-B14F-4D97-AF65-F5344CB8AC3E}">
        <p14:creationId xmlns:p14="http://schemas.microsoft.com/office/powerpoint/2010/main" val="258591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Rethink Your Drink</a:t>
            </a:r>
          </a:p>
        </p:txBody>
      </p:sp>
      <p:sp>
        <p:nvSpPr>
          <p:cNvPr id="9" name="Content Placeholder 5">
            <a:extLst>
              <a:ext uri="{FF2B5EF4-FFF2-40B4-BE49-F238E27FC236}">
                <a16:creationId xmlns:a16="http://schemas.microsoft.com/office/drawing/2014/main" id="{23D9A046-11CC-6FF9-39B4-05F0012683FD}"/>
              </a:ext>
            </a:extLst>
          </p:cNvPr>
          <p:cNvSpPr>
            <a:spLocks noGrp="1"/>
          </p:cNvSpPr>
          <p:nvPr>
            <p:ph idx="1"/>
          </p:nvPr>
        </p:nvSpPr>
        <p:spPr>
          <a:xfrm>
            <a:off x="934169" y="1638346"/>
            <a:ext cx="7104931" cy="5219653"/>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r>
              <a:rPr lang="en-US" altLang="en-US" sz="2000" b="1" dirty="0">
                <a:solidFill>
                  <a:srgbClr val="5B6770"/>
                </a:solidFill>
                <a:latin typeface="Helvetica" pitchFamily="2" charset="0"/>
              </a:rPr>
              <a:t>Most of us eat and drink too many added sugars, which can lead to significant health problems. Sugary drinks are the leading source of added sugars in the American diet.</a:t>
            </a:r>
          </a:p>
          <a:p>
            <a:pPr marL="0" lv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lvl="0" indent="0" eaLnBrk="0" fontAlgn="base" hangingPunct="0">
              <a:lnSpc>
                <a:spcPct val="100000"/>
              </a:lnSpc>
              <a:spcBef>
                <a:spcPct val="0"/>
              </a:spcBef>
              <a:spcAft>
                <a:spcPct val="0"/>
              </a:spcAft>
              <a:buNone/>
            </a:pPr>
            <a:endParaRPr lang="en-US" altLang="en-US" sz="2000" b="1" dirty="0">
              <a:solidFill>
                <a:srgbClr val="5B6770"/>
              </a:solidFill>
              <a:latin typeface="Helvetica" pitchFamily="2" charset="0"/>
            </a:endParaRPr>
          </a:p>
          <a:p>
            <a:pPr marL="0" lvl="0" indent="0" eaLnBrk="0" fontAlgn="base" hangingPunct="0">
              <a:lnSpc>
                <a:spcPct val="100000"/>
              </a:lnSpc>
              <a:spcBef>
                <a:spcPct val="0"/>
              </a:spcBef>
              <a:spcAft>
                <a:spcPct val="0"/>
              </a:spcAft>
              <a:buNone/>
            </a:pPr>
            <a:r>
              <a:rPr lang="en-US" altLang="en-US" sz="2000" b="1" dirty="0">
                <a:solidFill>
                  <a:srgbClr val="00ABBD"/>
                </a:solidFill>
                <a:latin typeface="Helvetica" pitchFamily="2" charset="0"/>
                <a:cs typeface="Open Sans" panose="020B0606030504020204" pitchFamily="34" charset="0"/>
              </a:rPr>
              <a:t>Why should I be concerned about sugary drinks?</a:t>
            </a:r>
          </a:p>
          <a:p>
            <a:pPr marL="0" lvl="0" indent="0" eaLnBrk="0" fontAlgn="base" hangingPunct="0">
              <a:lnSpc>
                <a:spcPct val="100000"/>
              </a:lnSpc>
              <a:spcBef>
                <a:spcPct val="0"/>
              </a:spcBef>
              <a:spcAft>
                <a:spcPct val="0"/>
              </a:spcAft>
              <a:buNone/>
            </a:pPr>
            <a:r>
              <a:rPr lang="en-US" altLang="en-US" sz="2000" dirty="0">
                <a:solidFill>
                  <a:srgbClr val="5B6770"/>
                </a:solidFill>
                <a:latin typeface="Helvetica Light" panose="020B0403020202020204" pitchFamily="34" charset="0"/>
                <a:cs typeface="Open Sans" panose="020B0606030504020204" pitchFamily="34" charset="0"/>
              </a:rPr>
              <a:t>People who often drink sugary drinks are more likely to face health problems, such as weight gain, obesity, type 2 diabetes, heart disease, kidney diseases, non-alcoholic liver disease, tooth decay and cavities, and gout, a type of arthritis.</a:t>
            </a: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endParaRPr lang="en-US" altLang="en-US" sz="2000" dirty="0">
              <a:solidFill>
                <a:srgbClr val="00ABBD"/>
              </a:solidFill>
              <a:latin typeface="Helvetica" pitchFamily="2" charset="0"/>
              <a:cs typeface="Open Sans" panose="020B0606030504020204" pitchFamily="34" charset="0"/>
            </a:endParaRPr>
          </a:p>
          <a:p>
            <a:pPr marL="0" indent="0" eaLnBrk="0" fontAlgn="base" hangingPunct="0">
              <a:lnSpc>
                <a:spcPct val="100000"/>
              </a:lnSpc>
              <a:spcBef>
                <a:spcPct val="0"/>
              </a:spcBef>
              <a:spcAft>
                <a:spcPct val="0"/>
              </a:spcAft>
              <a:buNone/>
            </a:pPr>
            <a:r>
              <a:rPr lang="en-US" altLang="en-US" sz="800" dirty="0">
                <a:solidFill>
                  <a:srgbClr val="000000"/>
                </a:solidFill>
                <a:latin typeface="Helvetica Light" panose="020B0403020202020204" pitchFamily="34" charset="0"/>
                <a:cs typeface="Open Sans" panose="020B0606030504020204" pitchFamily="34" charset="0"/>
              </a:rPr>
              <a:t>Content source: </a:t>
            </a:r>
            <a:r>
              <a:rPr lang="en-US" altLang="en-US" sz="800" dirty="0">
                <a:solidFill>
                  <a:srgbClr val="00ABBD"/>
                </a:solidFill>
                <a:latin typeface="Helvetica Light" panose="020B0403020202020204" pitchFamily="34" charset="0"/>
                <a:cs typeface="Open Sans" panose="020B0606030504020204" pitchFamily="34" charset="0"/>
              </a:rPr>
              <a:t>Division of Nutrition, Physical Activity, and Obesity, National Center for Chronic Disease Prevention and Health Promotion</a:t>
            </a:r>
          </a:p>
          <a:p>
            <a:pPr marL="0" indent="0" eaLnBrk="0" fontAlgn="base" hangingPunct="0">
              <a:lnSpc>
                <a:spcPct val="100000"/>
              </a:lnSpc>
              <a:spcBef>
                <a:spcPct val="0"/>
              </a:spcBef>
              <a:spcAft>
                <a:spcPct val="0"/>
              </a:spcAft>
              <a:buNone/>
            </a:pPr>
            <a:endParaRPr lang="en-US" altLang="en-US" sz="1200" dirty="0">
              <a:solidFill>
                <a:srgbClr val="000000"/>
              </a:solidFill>
              <a:latin typeface="Helvetica Light" panose="020B0403020202020204" pitchFamily="34" charset="0"/>
              <a:cs typeface="Open Sans" panose="020B0606030504020204" pitchFamily="34" charset="0"/>
            </a:endParaRP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3" name="Picture 2" descr="A picture containing cup&#10;&#10;Description automatically generated">
            <a:extLst>
              <a:ext uri="{FF2B5EF4-FFF2-40B4-BE49-F238E27FC236}">
                <a16:creationId xmlns:a16="http://schemas.microsoft.com/office/drawing/2014/main" id="{C52D6F90-5054-1C3C-6F36-B3F03BD5EB55}"/>
              </a:ext>
            </a:extLst>
          </p:cNvPr>
          <p:cNvPicPr>
            <a:picLocks noChangeAspect="1"/>
          </p:cNvPicPr>
          <p:nvPr/>
        </p:nvPicPr>
        <p:blipFill>
          <a:blip r:embed="rId4"/>
          <a:stretch>
            <a:fillRect/>
          </a:stretch>
        </p:blipFill>
        <p:spPr>
          <a:xfrm>
            <a:off x="8623301" y="0"/>
            <a:ext cx="3568700" cy="5709920"/>
          </a:xfrm>
          <a:prstGeom prst="rect">
            <a:avLst/>
          </a:prstGeom>
        </p:spPr>
      </p:pic>
    </p:spTree>
    <p:extLst>
      <p:ext uri="{BB962C8B-B14F-4D97-AF65-F5344CB8AC3E}">
        <p14:creationId xmlns:p14="http://schemas.microsoft.com/office/powerpoint/2010/main" val="23801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See the source image">
            <a:extLst>
              <a:ext uri="{FF2B5EF4-FFF2-40B4-BE49-F238E27FC236}">
                <a16:creationId xmlns:a16="http://schemas.microsoft.com/office/drawing/2014/main" id="{E88BD9C6-C8C7-6C95-9AC6-921893A7E1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524" b="20469"/>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97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56136" y="6190284"/>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954107"/>
          </a:xfrm>
          <a:prstGeom prst="rect">
            <a:avLst/>
          </a:prstGeom>
          <a:noFill/>
        </p:spPr>
        <p:txBody>
          <a:bodyPr wrap="square">
            <a:spAutoFit/>
          </a:bodyPr>
          <a:lstStyle/>
          <a:p>
            <a:r>
              <a:rPr lang="en-US" sz="2800" b="1" dirty="0">
                <a:solidFill>
                  <a:srgbClr val="00ABBD"/>
                </a:solidFill>
                <a:latin typeface="Helvetica" pitchFamily="2" charset="0"/>
              </a:rPr>
              <a:t>Tricks To Rethink Your Drink:</a:t>
            </a:r>
            <a:br>
              <a:rPr lang="en-US" sz="2800" b="1" dirty="0">
                <a:solidFill>
                  <a:srgbClr val="00ABBD"/>
                </a:solidFill>
                <a:latin typeface="Helvetica" pitchFamily="2" charset="0"/>
              </a:rPr>
            </a:br>
            <a:endParaRPr lang="en-US" sz="2800" b="1" dirty="0">
              <a:solidFill>
                <a:srgbClr val="00ABBD"/>
              </a:solidFill>
              <a:latin typeface="Helvetica" pitchFamily="2" charset="0"/>
            </a:endParaRPr>
          </a:p>
        </p:txBody>
      </p:sp>
      <p:sp>
        <p:nvSpPr>
          <p:cNvPr id="9" name="Content Placeholder 5">
            <a:extLst>
              <a:ext uri="{FF2B5EF4-FFF2-40B4-BE49-F238E27FC236}">
                <a16:creationId xmlns:a16="http://schemas.microsoft.com/office/drawing/2014/main" id="{23D9A046-11CC-6FF9-39B4-05F0012683FD}"/>
              </a:ext>
            </a:extLst>
          </p:cNvPr>
          <p:cNvSpPr>
            <a:spLocks noGrp="1"/>
          </p:cNvSpPr>
          <p:nvPr>
            <p:ph idx="1"/>
          </p:nvPr>
        </p:nvSpPr>
        <p:spPr>
          <a:xfrm>
            <a:off x="934169" y="1873688"/>
            <a:ext cx="7112551" cy="3784554"/>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r>
              <a:rPr lang="en-US" altLang="en-US" sz="2000" dirty="0">
                <a:solidFill>
                  <a:srgbClr val="00ABBD"/>
                </a:solidFill>
                <a:latin typeface="Helvetica" pitchFamily="2" charset="0"/>
                <a:cs typeface="Open Sans" panose="020B0606030504020204" pitchFamily="34" charset="0"/>
              </a:rPr>
              <a:t>Choose water (tap, bottled, or sparkling) over sugary drinks.</a:t>
            </a: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Need more flavor? </a:t>
            </a:r>
            <a:r>
              <a:rPr lang="en-US" altLang="en-US" sz="2000" dirty="0">
                <a:solidFill>
                  <a:srgbClr val="5B6770"/>
                </a:solidFill>
                <a:latin typeface="Helvetica Light" panose="020B0403020202020204" pitchFamily="34" charset="0"/>
                <a:cs typeface="Open Sans" panose="020B0606030504020204" pitchFamily="34" charset="0"/>
              </a:rPr>
              <a:t>Add berries or slices of lime, lemon, or cucumber to water.</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Missing fizzy drinks? </a:t>
            </a:r>
            <a:r>
              <a:rPr lang="en-US" altLang="en-US" sz="2000" dirty="0">
                <a:solidFill>
                  <a:srgbClr val="5B6770"/>
                </a:solidFill>
                <a:latin typeface="Helvetica Light" panose="020B0403020202020204" pitchFamily="34" charset="0"/>
                <a:cs typeface="Open Sans" panose="020B0606030504020204" pitchFamily="34" charset="0"/>
              </a:rPr>
              <a:t>Add a splash of 100% juice to plain sparkling water for a refreshing, low-calorie drink.</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Need help breaking the habit? </a:t>
            </a:r>
            <a:r>
              <a:rPr lang="en-US" altLang="en-US" sz="2000" dirty="0">
                <a:solidFill>
                  <a:srgbClr val="5B6770"/>
                </a:solidFill>
                <a:latin typeface="Helvetica Light" panose="020B0403020202020204" pitchFamily="34" charset="0"/>
                <a:cs typeface="Open Sans" panose="020B0606030504020204" pitchFamily="34" charset="0"/>
              </a:rPr>
              <a:t>Don’t stock up on sugary drinks. Instead, keep a jug or bottles of cold water in the fridge.</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Water just won’t do? </a:t>
            </a:r>
            <a:r>
              <a:rPr lang="en-US" altLang="en-US" sz="2000" dirty="0">
                <a:solidFill>
                  <a:srgbClr val="5B6770"/>
                </a:solidFill>
                <a:latin typeface="Helvetica Light" panose="020B0403020202020204" pitchFamily="34" charset="0"/>
                <a:cs typeface="Open Sans" panose="020B0606030504020204" pitchFamily="34" charset="0"/>
              </a:rPr>
              <a:t>Reach for drinks that contain important nutrients such as low fat or fat free milk, fortified milk alternatives, or 100% fruit or vegetable juice first.</a:t>
            </a: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3" name="Picture 2" descr="A picture containing cup, indoor, glass, vessel&#10;&#10;Description automatically generated">
            <a:extLst>
              <a:ext uri="{FF2B5EF4-FFF2-40B4-BE49-F238E27FC236}">
                <a16:creationId xmlns:a16="http://schemas.microsoft.com/office/drawing/2014/main" id="{5D271D48-C2ED-BB65-AB60-FBA9E2EA0E6E}"/>
              </a:ext>
            </a:extLst>
          </p:cNvPr>
          <p:cNvPicPr>
            <a:picLocks noChangeAspect="1"/>
          </p:cNvPicPr>
          <p:nvPr/>
        </p:nvPicPr>
        <p:blipFill>
          <a:blip r:embed="rId4"/>
          <a:stretch>
            <a:fillRect/>
          </a:stretch>
        </p:blipFill>
        <p:spPr>
          <a:xfrm>
            <a:off x="8585200" y="-1"/>
            <a:ext cx="3606799" cy="5770879"/>
          </a:xfrm>
          <a:prstGeom prst="rect">
            <a:avLst/>
          </a:prstGeom>
        </p:spPr>
      </p:pic>
    </p:spTree>
    <p:extLst>
      <p:ext uri="{BB962C8B-B14F-4D97-AF65-F5344CB8AC3E}">
        <p14:creationId xmlns:p14="http://schemas.microsoft.com/office/powerpoint/2010/main" val="3807491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954107"/>
          </a:xfrm>
          <a:prstGeom prst="rect">
            <a:avLst/>
          </a:prstGeom>
          <a:noFill/>
        </p:spPr>
        <p:txBody>
          <a:bodyPr wrap="square">
            <a:spAutoFit/>
          </a:bodyPr>
          <a:lstStyle/>
          <a:p>
            <a:r>
              <a:rPr lang="en-US" sz="2800" b="1" dirty="0">
                <a:solidFill>
                  <a:srgbClr val="00ABBD"/>
                </a:solidFill>
                <a:latin typeface="Helvetica" pitchFamily="2" charset="0"/>
              </a:rPr>
              <a:t>Tricks To Rethink Your Drink:</a:t>
            </a:r>
            <a:br>
              <a:rPr lang="en-US" sz="2800" b="1" dirty="0">
                <a:solidFill>
                  <a:srgbClr val="00ABBD"/>
                </a:solidFill>
                <a:latin typeface="Helvetica" pitchFamily="2" charset="0"/>
              </a:rPr>
            </a:br>
            <a:endParaRPr lang="en-US" sz="2800" b="1" dirty="0">
              <a:solidFill>
                <a:srgbClr val="00ABBD"/>
              </a:solidFill>
              <a:latin typeface="Helvetica" pitchFamily="2" charset="0"/>
            </a:endParaRPr>
          </a:p>
        </p:txBody>
      </p:sp>
      <p:sp>
        <p:nvSpPr>
          <p:cNvPr id="9" name="Content Placeholder 5">
            <a:extLst>
              <a:ext uri="{FF2B5EF4-FFF2-40B4-BE49-F238E27FC236}">
                <a16:creationId xmlns:a16="http://schemas.microsoft.com/office/drawing/2014/main" id="{23D9A046-11CC-6FF9-39B4-05F0012683FD}"/>
              </a:ext>
            </a:extLst>
          </p:cNvPr>
          <p:cNvSpPr>
            <a:spLocks noGrp="1"/>
          </p:cNvSpPr>
          <p:nvPr>
            <p:ph idx="1"/>
          </p:nvPr>
        </p:nvSpPr>
        <p:spPr>
          <a:xfrm>
            <a:off x="934169" y="1873688"/>
            <a:ext cx="7625631" cy="4984312"/>
          </a:xfrm>
        </p:spPr>
        <p:txBody>
          <a:bodyPr vert="horz" lIns="121899" tIns="60949" rIns="121899" bIns="60949" rtlCol="0" anchor="t">
            <a:noAutofit/>
          </a:bodyPr>
          <a:lstStyle/>
          <a:p>
            <a:pPr marL="0" lvl="0" indent="0" eaLnBrk="0" fontAlgn="base" hangingPunct="0">
              <a:lnSpc>
                <a:spcPct val="100000"/>
              </a:lnSpc>
              <a:spcBef>
                <a:spcPct val="0"/>
              </a:spcBef>
              <a:spcAft>
                <a:spcPct val="0"/>
              </a:spcAft>
              <a:buNone/>
            </a:pPr>
            <a:r>
              <a:rPr lang="en-US" altLang="en-US" sz="2000" dirty="0">
                <a:solidFill>
                  <a:srgbClr val="00ABBD"/>
                </a:solidFill>
                <a:latin typeface="Helvetica" pitchFamily="2" charset="0"/>
                <a:cs typeface="Open Sans" panose="020B0606030504020204" pitchFamily="34" charset="0"/>
              </a:rPr>
              <a:t>Choose water (tap, bottled, or sparkling) over sugary drinks.</a:t>
            </a: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At the coffee shop? </a:t>
            </a:r>
            <a:r>
              <a:rPr lang="en-US" altLang="en-US" sz="2000" dirty="0">
                <a:solidFill>
                  <a:srgbClr val="5B6770"/>
                </a:solidFill>
                <a:latin typeface="Helvetica Light" panose="020B0403020202020204" pitchFamily="34" charset="0"/>
                <a:cs typeface="Open Sans" panose="020B0606030504020204" pitchFamily="34" charset="0"/>
              </a:rPr>
              <a:t>Skip the flavored syrups or whipped cream. Ask for a drink with low fat or fat free milk, a milk alternative such as soy or almond, or get back to basics with black coffee.</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At the store? </a:t>
            </a:r>
            <a:r>
              <a:rPr lang="en-US" altLang="en-US" sz="2000" dirty="0">
                <a:solidFill>
                  <a:srgbClr val="5B6770"/>
                </a:solidFill>
                <a:latin typeface="Helvetica Light" panose="020B0403020202020204" pitchFamily="34" charset="0"/>
                <a:cs typeface="Open Sans" panose="020B0606030504020204" pitchFamily="34" charset="0"/>
              </a:rPr>
              <a:t>Read the Nutrition Facts Label to choose drinks that are low in calories, added sugars, and saturated fat.</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On the go? </a:t>
            </a:r>
            <a:r>
              <a:rPr lang="en-US" altLang="en-US" sz="2000" dirty="0">
                <a:solidFill>
                  <a:srgbClr val="5B6770"/>
                </a:solidFill>
                <a:latin typeface="Helvetica Light" panose="020B0403020202020204" pitchFamily="34" charset="0"/>
                <a:cs typeface="Open Sans" panose="020B0606030504020204" pitchFamily="34" charset="0"/>
              </a:rPr>
              <a:t>Carry a reusable water bottle with you and refill it throughout the day.</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cs typeface="Open Sans" panose="020B0606030504020204" pitchFamily="34" charset="0"/>
              </a:rPr>
              <a:t>Still thirsty? </a:t>
            </a:r>
            <a:r>
              <a:rPr lang="en-US" altLang="en-US" sz="2000" dirty="0">
                <a:solidFill>
                  <a:srgbClr val="5B6770"/>
                </a:solidFill>
                <a:latin typeface="Helvetica Light" panose="020B0403020202020204" pitchFamily="34" charset="0"/>
                <a:cs typeface="Open Sans" panose="020B0606030504020204" pitchFamily="34" charset="0"/>
              </a:rPr>
              <a:t>Learn how to drink more water.</a:t>
            </a:r>
          </a:p>
          <a:p>
            <a:pPr eaLnBrk="0" fontAlgn="base" hangingPunct="0">
              <a:lnSpc>
                <a:spcPct val="100000"/>
              </a:lnSpc>
              <a:spcBef>
                <a:spcPct val="0"/>
              </a:spcBef>
              <a:spcAft>
                <a:spcPct val="0"/>
              </a:spcAft>
            </a:pPr>
            <a:r>
              <a:rPr lang="en-US" altLang="en-US" sz="2000" dirty="0">
                <a:solidFill>
                  <a:srgbClr val="5B6770"/>
                </a:solidFill>
                <a:latin typeface="Helvetica Light" panose="020B0403020202020204" pitchFamily="34" charset="0"/>
                <a:cs typeface="Open Sans" panose="020B0606030504020204" pitchFamily="34" charset="0"/>
              </a:rPr>
              <a:t>Remember that you can be a role model for your friends and family by choosing water and other healthy, low-calorie beverages.</a:t>
            </a:r>
          </a:p>
          <a:p>
            <a:pPr eaLnBrk="0" fontAlgn="base" hangingPunct="0">
              <a:lnSpc>
                <a:spcPct val="100000"/>
              </a:lnSpc>
              <a:spcBef>
                <a:spcPct val="0"/>
              </a:spcBef>
              <a:spcAft>
                <a:spcPct val="0"/>
              </a:spcAft>
            </a:pPr>
            <a:endParaRPr lang="en-US" altLang="en-US" sz="2000" dirty="0">
              <a:solidFill>
                <a:srgbClr val="5B6770"/>
              </a:solidFill>
              <a:latin typeface="Helvetica Light" panose="020B0403020202020204" pitchFamily="34" charset="0"/>
              <a:cs typeface="Open Sans" panose="020B0606030504020204" pitchFamily="34" charset="0"/>
            </a:endParaRPr>
          </a:p>
          <a:p>
            <a:pPr marL="0" lvl="0" indent="0" eaLnBrk="0" fontAlgn="base" hangingPunct="0">
              <a:lnSpc>
                <a:spcPct val="100000"/>
              </a:lnSpc>
              <a:spcBef>
                <a:spcPct val="0"/>
              </a:spcBef>
              <a:spcAft>
                <a:spcPct val="0"/>
              </a:spcAft>
              <a:buNone/>
            </a:pPr>
            <a:endParaRPr lang="en-US" altLang="en-US" sz="2000" dirty="0">
              <a:solidFill>
                <a:srgbClr val="5B6770"/>
              </a:solidFill>
              <a:latin typeface="Helvetica Light" panose="020B0403020202020204" pitchFamily="34" charset="0"/>
              <a:cs typeface="Open Sans" panose="020B0606030504020204" pitchFamily="34" charset="0"/>
            </a:endParaRPr>
          </a:p>
        </p:txBody>
      </p:sp>
      <p:pic>
        <p:nvPicPr>
          <p:cNvPr id="6" name="Picture 5" descr="A picture containing plant, beverage, fruit drink&#10;&#10;Description automatically generated">
            <a:extLst>
              <a:ext uri="{FF2B5EF4-FFF2-40B4-BE49-F238E27FC236}">
                <a16:creationId xmlns:a16="http://schemas.microsoft.com/office/drawing/2014/main" id="{FDFC4AE0-7327-3D63-BDC1-58FF0BCE5A05}"/>
              </a:ext>
            </a:extLst>
          </p:cNvPr>
          <p:cNvPicPr>
            <a:picLocks noChangeAspect="1"/>
          </p:cNvPicPr>
          <p:nvPr/>
        </p:nvPicPr>
        <p:blipFill>
          <a:blip r:embed="rId4"/>
          <a:stretch>
            <a:fillRect/>
          </a:stretch>
        </p:blipFill>
        <p:spPr>
          <a:xfrm>
            <a:off x="8585200" y="0"/>
            <a:ext cx="3606799" cy="5770878"/>
          </a:xfrm>
          <a:prstGeom prst="rect">
            <a:avLst/>
          </a:prstGeom>
        </p:spPr>
      </p:pic>
    </p:spTree>
    <p:extLst>
      <p:ext uri="{BB962C8B-B14F-4D97-AF65-F5344CB8AC3E}">
        <p14:creationId xmlns:p14="http://schemas.microsoft.com/office/powerpoint/2010/main" val="244355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Objectives</a:t>
            </a:r>
            <a:endParaRPr lang="en-US" sz="2000" b="1" dirty="0">
              <a:solidFill>
                <a:schemeClr val="tx1">
                  <a:lumMod val="75000"/>
                  <a:lumOff val="25000"/>
                </a:schemeClr>
              </a:solidFill>
              <a:latin typeface="Helvetica" pitchFamily="2" charset="0"/>
            </a:endParaRPr>
          </a:p>
        </p:txBody>
      </p:sp>
      <p:sp>
        <p:nvSpPr>
          <p:cNvPr id="6" name="Content Placeholder 5">
            <a:extLst>
              <a:ext uri="{FF2B5EF4-FFF2-40B4-BE49-F238E27FC236}">
                <a16:creationId xmlns:a16="http://schemas.microsoft.com/office/drawing/2014/main" id="{4BE85E05-AF2E-59E9-EE9F-E24ED22A5B64}"/>
              </a:ext>
            </a:extLst>
          </p:cNvPr>
          <p:cNvSpPr>
            <a:spLocks noGrp="1"/>
          </p:cNvSpPr>
          <p:nvPr>
            <p:ph idx="1"/>
          </p:nvPr>
        </p:nvSpPr>
        <p:spPr>
          <a:xfrm>
            <a:off x="1220470" y="2004431"/>
            <a:ext cx="9751060" cy="2849137"/>
          </a:xfrm>
        </p:spPr>
        <p:txBody>
          <a:bodyPr vert="horz" lIns="121899" tIns="60949" rIns="121899" bIns="60949" rtlCol="0" anchor="t">
            <a:normAutofit lnSpcReduction="10000"/>
          </a:bodyPr>
          <a:lstStyle/>
          <a:p>
            <a:pPr marL="304165" indent="-304165"/>
            <a:r>
              <a:rPr lang="en-US" sz="2400" dirty="0">
                <a:solidFill>
                  <a:srgbClr val="5B6770"/>
                </a:solidFill>
                <a:latin typeface="Helvetica Light" panose="020B0403020202020204" pitchFamily="34" charset="0"/>
              </a:rPr>
              <a:t>Define insulin resistance and how it relates to healthy living</a:t>
            </a:r>
          </a:p>
          <a:p>
            <a:pPr marL="304165" indent="-304165"/>
            <a:r>
              <a:rPr lang="en-US" sz="2400" dirty="0">
                <a:solidFill>
                  <a:srgbClr val="5B6770"/>
                </a:solidFill>
                <a:latin typeface="Helvetica Light" panose="020B0403020202020204" pitchFamily="34" charset="0"/>
              </a:rPr>
              <a:t>Explore groups of food and their effect on health</a:t>
            </a:r>
          </a:p>
          <a:p>
            <a:pPr marL="304165" indent="-304165"/>
            <a:r>
              <a:rPr lang="en-US" sz="2400" dirty="0">
                <a:solidFill>
                  <a:srgbClr val="5B6770"/>
                </a:solidFill>
                <a:latin typeface="Helvetica Light" panose="020B0403020202020204" pitchFamily="34" charset="0"/>
              </a:rPr>
              <a:t>Meal planning and understanding portion sizes</a:t>
            </a:r>
          </a:p>
          <a:p>
            <a:pPr marL="304165" indent="-304165"/>
            <a:r>
              <a:rPr lang="en-US" sz="2400" dirty="0">
                <a:solidFill>
                  <a:srgbClr val="5B6770"/>
                </a:solidFill>
                <a:latin typeface="Helvetica Light" panose="020B0403020202020204" pitchFamily="34" charset="0"/>
              </a:rPr>
              <a:t>Rethink your drink- discuss how sugary beverages can lead to significant health problems</a:t>
            </a:r>
          </a:p>
          <a:p>
            <a:pPr marL="304165" indent="-304165"/>
            <a:r>
              <a:rPr lang="en-US" sz="2400" dirty="0">
                <a:solidFill>
                  <a:srgbClr val="5B6770"/>
                </a:solidFill>
                <a:latin typeface="Helvetica Light" panose="020B0403020202020204" pitchFamily="34" charset="0"/>
              </a:rPr>
              <a:t>Explore ways to incorporate physical activity/exercise into routine</a:t>
            </a:r>
          </a:p>
          <a:p>
            <a:pPr marL="304165" indent="-304165"/>
            <a:r>
              <a:rPr lang="en-US" sz="2400" dirty="0">
                <a:solidFill>
                  <a:srgbClr val="5B6770"/>
                </a:solidFill>
                <a:latin typeface="Helvetica Light" panose="020B0403020202020204" pitchFamily="34" charset="0"/>
              </a:rPr>
              <a:t>Goal setting to stay motivated and make positive changes</a:t>
            </a:r>
          </a:p>
          <a:p>
            <a:pPr marL="0" indent="0">
              <a:buNone/>
            </a:pPr>
            <a:endParaRPr lang="en-US" sz="2400" dirty="0">
              <a:solidFill>
                <a:srgbClr val="5B6770"/>
              </a:solidFill>
              <a:latin typeface="Helvetica Light" panose="020B0403020202020204" pitchFamily="34" charset="0"/>
            </a:endParaRPr>
          </a:p>
        </p:txBody>
      </p:sp>
    </p:spTree>
    <p:extLst>
      <p:ext uri="{BB962C8B-B14F-4D97-AF65-F5344CB8AC3E}">
        <p14:creationId xmlns:p14="http://schemas.microsoft.com/office/powerpoint/2010/main" val="381398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Increase Daily Activity</a:t>
            </a:r>
            <a:endParaRPr lang="en-US" sz="2000" b="1" dirty="0">
              <a:solidFill>
                <a:schemeClr val="tx1">
                  <a:lumMod val="75000"/>
                  <a:lumOff val="25000"/>
                </a:schemeClr>
              </a:solidFill>
              <a:latin typeface="Helvetica" pitchFamily="2" charset="0"/>
            </a:endParaRPr>
          </a:p>
        </p:txBody>
      </p:sp>
      <p:sp>
        <p:nvSpPr>
          <p:cNvPr id="2" name="Content Placeholder 5">
            <a:extLst>
              <a:ext uri="{FF2B5EF4-FFF2-40B4-BE49-F238E27FC236}">
                <a16:creationId xmlns:a16="http://schemas.microsoft.com/office/drawing/2014/main" id="{D26CFAAF-4A44-8FCD-3CFA-02C3E55048CB}"/>
              </a:ext>
            </a:extLst>
          </p:cNvPr>
          <p:cNvSpPr>
            <a:spLocks noGrp="1"/>
          </p:cNvSpPr>
          <p:nvPr>
            <p:ph idx="1"/>
          </p:nvPr>
        </p:nvSpPr>
        <p:spPr>
          <a:xfrm>
            <a:off x="934169" y="2093950"/>
            <a:ext cx="4743843" cy="359046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Find ways to move more throughout the day</a:t>
            </a:r>
          </a:p>
          <a:p>
            <a:pPr marL="647065" indent="-342900">
              <a:lnSpc>
                <a:spcPct val="120000"/>
              </a:lnSpc>
            </a:pPr>
            <a:r>
              <a:rPr lang="en-US" sz="2000" dirty="0">
                <a:solidFill>
                  <a:srgbClr val="5B6770"/>
                </a:solidFill>
                <a:latin typeface="Helvetica Light" panose="020B0403020202020204" pitchFamily="34" charset="0"/>
              </a:rPr>
              <a:t>Start with 10 minutes of activity and do it several times each day</a:t>
            </a:r>
          </a:p>
          <a:p>
            <a:pPr marL="647065" indent="-342900">
              <a:lnSpc>
                <a:spcPct val="120000"/>
              </a:lnSpc>
            </a:pPr>
            <a:r>
              <a:rPr lang="en-US" sz="2000" dirty="0">
                <a:solidFill>
                  <a:srgbClr val="5B6770"/>
                </a:solidFill>
                <a:latin typeface="Helvetica Light" panose="020B0403020202020204" pitchFamily="34" charset="0"/>
              </a:rPr>
              <a:t>Walk the dog</a:t>
            </a:r>
          </a:p>
          <a:p>
            <a:pPr marL="647065" indent="-342900">
              <a:lnSpc>
                <a:spcPct val="120000"/>
              </a:lnSpc>
            </a:pPr>
            <a:r>
              <a:rPr lang="en-US" sz="2000" dirty="0">
                <a:solidFill>
                  <a:srgbClr val="5B6770"/>
                </a:solidFill>
                <a:latin typeface="Helvetica Light" panose="020B0403020202020204" pitchFamily="34" charset="0"/>
              </a:rPr>
              <a:t>Park further from where you are going</a:t>
            </a:r>
          </a:p>
          <a:p>
            <a:pPr marL="647065" indent="-342900">
              <a:lnSpc>
                <a:spcPct val="120000"/>
              </a:lnSpc>
            </a:pPr>
            <a:r>
              <a:rPr lang="en-US" sz="2000" dirty="0">
                <a:solidFill>
                  <a:srgbClr val="5B6770"/>
                </a:solidFill>
                <a:latin typeface="Helvetica Light" panose="020B0403020202020204" pitchFamily="34" charset="0"/>
              </a:rPr>
              <a:t>Track your steps</a:t>
            </a: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6" name="Picture 5" descr="Two people running&#10;&#10;Description automatically generated with medium confidence">
            <a:extLst>
              <a:ext uri="{FF2B5EF4-FFF2-40B4-BE49-F238E27FC236}">
                <a16:creationId xmlns:a16="http://schemas.microsoft.com/office/drawing/2014/main" id="{A029E910-1189-0853-7AEA-8CF279B91EF8}"/>
              </a:ext>
            </a:extLst>
          </p:cNvPr>
          <p:cNvPicPr>
            <a:picLocks noChangeAspect="1"/>
          </p:cNvPicPr>
          <p:nvPr/>
        </p:nvPicPr>
        <p:blipFill rotWithShape="1">
          <a:blip r:embed="rId3"/>
          <a:srcRect b="24496"/>
          <a:stretch/>
        </p:blipFill>
        <p:spPr>
          <a:xfrm>
            <a:off x="6515100" y="-1"/>
            <a:ext cx="5676900" cy="6858001"/>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1DAD48A0-1F25-727E-49EA-A127517015F4}"/>
              </a:ext>
            </a:extLst>
          </p:cNvPr>
          <p:cNvPicPr>
            <a:picLocks noChangeAspect="1"/>
          </p:cNvPicPr>
          <p:nvPr/>
        </p:nvPicPr>
        <p:blipFill>
          <a:blip r:embed="rId4"/>
          <a:stretch>
            <a:fillRect/>
          </a:stretch>
        </p:blipFill>
        <p:spPr>
          <a:xfrm>
            <a:off x="1117601" y="5989219"/>
            <a:ext cx="2064925" cy="338971"/>
          </a:xfrm>
          <a:prstGeom prst="rect">
            <a:avLst/>
          </a:prstGeom>
        </p:spPr>
      </p:pic>
    </p:spTree>
    <p:extLst>
      <p:ext uri="{BB962C8B-B14F-4D97-AF65-F5344CB8AC3E}">
        <p14:creationId xmlns:p14="http://schemas.microsoft.com/office/powerpoint/2010/main" val="2005129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Are you Ready for Change?</a:t>
            </a:r>
            <a:endParaRPr lang="en-US" sz="2000" b="1" dirty="0">
              <a:solidFill>
                <a:schemeClr val="tx1">
                  <a:lumMod val="75000"/>
                  <a:lumOff val="25000"/>
                </a:schemeClr>
              </a:solidFill>
              <a:latin typeface="Helvetica" pitchFamily="2" charset="0"/>
            </a:endParaRPr>
          </a:p>
        </p:txBody>
      </p:sp>
      <p:sp>
        <p:nvSpPr>
          <p:cNvPr id="2" name="Content Placeholder 5">
            <a:extLst>
              <a:ext uri="{FF2B5EF4-FFF2-40B4-BE49-F238E27FC236}">
                <a16:creationId xmlns:a16="http://schemas.microsoft.com/office/drawing/2014/main" id="{D26CFAAF-4A44-8FCD-3CFA-02C3E55048CB}"/>
              </a:ext>
            </a:extLst>
          </p:cNvPr>
          <p:cNvSpPr>
            <a:spLocks noGrp="1"/>
          </p:cNvSpPr>
          <p:nvPr>
            <p:ph idx="1"/>
          </p:nvPr>
        </p:nvSpPr>
        <p:spPr>
          <a:xfrm>
            <a:off x="934169" y="1928850"/>
            <a:ext cx="6585342" cy="359046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Transtheoretical model (TTM). The idea is that people move from one stage to the next. Each stage is a preparation for the following one, so hurrying through or skipping stages is likely to result in setbacks.</a:t>
            </a:r>
          </a:p>
          <a:p>
            <a:pPr marL="647065" indent="-342900">
              <a:lnSpc>
                <a:spcPct val="120000"/>
              </a:lnSpc>
            </a:pPr>
            <a:r>
              <a:rPr lang="en-US" sz="2000" dirty="0">
                <a:solidFill>
                  <a:srgbClr val="5B6770"/>
                </a:solidFill>
                <a:latin typeface="Helvetica Light" panose="020B0403020202020204" pitchFamily="34" charset="0"/>
              </a:rPr>
              <a:t>Change is a process… it is not linear</a:t>
            </a:r>
          </a:p>
          <a:p>
            <a:pPr marL="647065" indent="-342900">
              <a:lnSpc>
                <a:spcPct val="120000"/>
              </a:lnSpc>
            </a:pPr>
            <a:r>
              <a:rPr lang="en-US" sz="2000" dirty="0">
                <a:solidFill>
                  <a:srgbClr val="5B6770"/>
                </a:solidFill>
                <a:latin typeface="Helvetica Light" panose="020B0403020202020204" pitchFamily="34" charset="0"/>
              </a:rPr>
              <a:t>It takes action to stay motivated.</a:t>
            </a: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6" name="Picture 5" descr="A picture containing person, indoor&#10;&#10;Description automatically generated">
            <a:extLst>
              <a:ext uri="{FF2B5EF4-FFF2-40B4-BE49-F238E27FC236}">
                <a16:creationId xmlns:a16="http://schemas.microsoft.com/office/drawing/2014/main" id="{2A1E9DB1-204D-85E1-B470-B390D611C211}"/>
              </a:ext>
            </a:extLst>
          </p:cNvPr>
          <p:cNvPicPr>
            <a:picLocks noChangeAspect="1"/>
          </p:cNvPicPr>
          <p:nvPr/>
        </p:nvPicPr>
        <p:blipFill rotWithShape="1">
          <a:blip r:embed="rId4"/>
          <a:srcRect b="8267"/>
          <a:stretch/>
        </p:blipFill>
        <p:spPr>
          <a:xfrm>
            <a:off x="7519511" y="0"/>
            <a:ext cx="4672489" cy="6858000"/>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643E3717-9046-3E6E-BDBF-02796710FCDD}"/>
              </a:ext>
            </a:extLst>
          </p:cNvPr>
          <p:cNvPicPr>
            <a:picLocks noChangeAspect="1"/>
          </p:cNvPicPr>
          <p:nvPr/>
        </p:nvPicPr>
        <p:blipFill>
          <a:blip r:embed="rId3"/>
          <a:stretch>
            <a:fillRect/>
          </a:stretch>
        </p:blipFill>
        <p:spPr>
          <a:xfrm>
            <a:off x="1117601" y="5989219"/>
            <a:ext cx="2064925" cy="338971"/>
          </a:xfrm>
          <a:prstGeom prst="rect">
            <a:avLst/>
          </a:prstGeom>
        </p:spPr>
      </p:pic>
    </p:spTree>
    <p:extLst>
      <p:ext uri="{BB962C8B-B14F-4D97-AF65-F5344CB8AC3E}">
        <p14:creationId xmlns:p14="http://schemas.microsoft.com/office/powerpoint/2010/main" val="410890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3142531" cy="954107"/>
          </a:xfrm>
          <a:prstGeom prst="rect">
            <a:avLst/>
          </a:prstGeom>
          <a:noFill/>
        </p:spPr>
        <p:txBody>
          <a:bodyPr wrap="square">
            <a:spAutoFit/>
          </a:bodyPr>
          <a:lstStyle/>
          <a:p>
            <a:r>
              <a:rPr lang="en-US" sz="2800" b="1" dirty="0">
                <a:solidFill>
                  <a:srgbClr val="00ABBD"/>
                </a:solidFill>
                <a:latin typeface="Helvetica" pitchFamily="2" charset="0"/>
              </a:rPr>
              <a:t>Know Where You Are Starting</a:t>
            </a:r>
            <a:endParaRPr lang="en-US" sz="2000" b="1" dirty="0">
              <a:solidFill>
                <a:schemeClr val="tx1">
                  <a:lumMod val="75000"/>
                  <a:lumOff val="25000"/>
                </a:schemeClr>
              </a:solidFill>
              <a:latin typeface="Helvetica" pitchFamily="2" charset="0"/>
            </a:endParaRPr>
          </a:p>
        </p:txBody>
      </p:sp>
      <p:pic>
        <p:nvPicPr>
          <p:cNvPr id="3" name="Picture 2">
            <a:extLst>
              <a:ext uri="{FF2B5EF4-FFF2-40B4-BE49-F238E27FC236}">
                <a16:creationId xmlns:a16="http://schemas.microsoft.com/office/drawing/2014/main" id="{77770EB1-0C67-7568-45F8-49ED726C2646}"/>
              </a:ext>
            </a:extLst>
          </p:cNvPr>
          <p:cNvPicPr>
            <a:picLocks noChangeAspect="1"/>
          </p:cNvPicPr>
          <p:nvPr/>
        </p:nvPicPr>
        <p:blipFill>
          <a:blip r:embed="rId4"/>
          <a:stretch>
            <a:fillRect/>
          </a:stretch>
        </p:blipFill>
        <p:spPr>
          <a:xfrm>
            <a:off x="5320738" y="463917"/>
            <a:ext cx="6692008" cy="4070319"/>
          </a:xfrm>
          <a:prstGeom prst="rect">
            <a:avLst/>
          </a:prstGeom>
        </p:spPr>
      </p:pic>
      <p:sp>
        <p:nvSpPr>
          <p:cNvPr id="2" name="Content Placeholder 5">
            <a:extLst>
              <a:ext uri="{FF2B5EF4-FFF2-40B4-BE49-F238E27FC236}">
                <a16:creationId xmlns:a16="http://schemas.microsoft.com/office/drawing/2014/main" id="{D26CFAAF-4A44-8FCD-3CFA-02C3E55048CB}"/>
              </a:ext>
            </a:extLst>
          </p:cNvPr>
          <p:cNvSpPr>
            <a:spLocks noGrp="1"/>
          </p:cNvSpPr>
          <p:nvPr>
            <p:ph idx="1"/>
          </p:nvPr>
        </p:nvSpPr>
        <p:spPr>
          <a:xfrm>
            <a:off x="934169" y="2926969"/>
            <a:ext cx="10622831" cy="2973350"/>
          </a:xfrm>
        </p:spPr>
        <p:txBody>
          <a:bodyPr vert="horz" lIns="121899" tIns="60949" rIns="121899" bIns="60949" rtlCol="0" anchor="t">
            <a:noAutofit/>
          </a:bodyPr>
          <a:lstStyle/>
          <a:p>
            <a:pPr marL="304165" indent="0">
              <a:lnSpc>
                <a:spcPct val="120000"/>
              </a:lnSpc>
              <a:buNone/>
            </a:pPr>
            <a:r>
              <a:rPr lang="en-US" sz="2000" b="1" dirty="0">
                <a:solidFill>
                  <a:srgbClr val="00ABBD"/>
                </a:solidFill>
                <a:latin typeface="Helvetica" pitchFamily="2" charset="0"/>
              </a:rPr>
              <a:t>What stage of change are you in?</a:t>
            </a:r>
          </a:p>
          <a:p>
            <a:pPr marL="304165" indent="0">
              <a:lnSpc>
                <a:spcPct val="120000"/>
              </a:lnSpc>
              <a:buNone/>
            </a:pPr>
            <a:r>
              <a:rPr lang="en-US" sz="2000" b="1" dirty="0">
                <a:solidFill>
                  <a:srgbClr val="5B6770"/>
                </a:solidFill>
                <a:latin typeface="Helvetica" pitchFamily="2" charset="0"/>
              </a:rPr>
              <a:t>Preparation: </a:t>
            </a:r>
          </a:p>
          <a:p>
            <a:pPr marL="647065" indent="-342900">
              <a:lnSpc>
                <a:spcPct val="120000"/>
              </a:lnSpc>
            </a:pPr>
            <a:r>
              <a:rPr lang="en-US" sz="2000" dirty="0">
                <a:solidFill>
                  <a:srgbClr val="5B6770"/>
                </a:solidFill>
                <a:latin typeface="Helvetica Light" panose="020B0403020202020204" pitchFamily="34" charset="0"/>
              </a:rPr>
              <a:t>Track all food and beverages you eat along with the portions in a diary or phone app</a:t>
            </a:r>
          </a:p>
          <a:p>
            <a:pPr marL="647065" indent="-342900">
              <a:lnSpc>
                <a:spcPct val="120000"/>
              </a:lnSpc>
            </a:pPr>
            <a:r>
              <a:rPr lang="en-US" sz="2000" dirty="0">
                <a:solidFill>
                  <a:srgbClr val="5B6770"/>
                </a:solidFill>
                <a:latin typeface="Helvetica Light" panose="020B0403020202020204" pitchFamily="34" charset="0"/>
              </a:rPr>
              <a:t>Identify how often you’re eating away from home, eating takeout, or eating on the go</a:t>
            </a:r>
          </a:p>
          <a:p>
            <a:pPr marL="647065" indent="-342900">
              <a:lnSpc>
                <a:spcPct val="120000"/>
              </a:lnSpc>
            </a:pPr>
            <a:r>
              <a:rPr lang="en-US" sz="2000" dirty="0">
                <a:solidFill>
                  <a:srgbClr val="5B6770"/>
                </a:solidFill>
                <a:latin typeface="Helvetica Light" panose="020B0403020202020204" pitchFamily="34" charset="0"/>
              </a:rPr>
              <a:t>Track your daily steps and sleep patterns using your phone app or good ole pen and paper journal</a:t>
            </a:r>
          </a:p>
          <a:p>
            <a:pPr marL="647065" indent="-342900">
              <a:lnSpc>
                <a:spcPct val="120000"/>
              </a:lnSpc>
            </a:pPr>
            <a:endParaRPr lang="en-US" sz="2000" dirty="0">
              <a:solidFill>
                <a:srgbClr val="5B6770"/>
              </a:solidFill>
              <a:latin typeface="Helvetica Light" panose="020B0403020202020204" pitchFamily="34" charset="0"/>
            </a:endParaRP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6" name="Picture 5">
            <a:extLst>
              <a:ext uri="{FF2B5EF4-FFF2-40B4-BE49-F238E27FC236}">
                <a16:creationId xmlns:a16="http://schemas.microsoft.com/office/drawing/2014/main" id="{563298DD-E989-9569-6185-395F4689F2C8}"/>
              </a:ext>
            </a:extLst>
          </p:cNvPr>
          <p:cNvPicPr>
            <a:picLocks noChangeAspect="1"/>
          </p:cNvPicPr>
          <p:nvPr/>
        </p:nvPicPr>
        <p:blipFill>
          <a:blip r:embed="rId5"/>
          <a:stretch>
            <a:fillRect/>
          </a:stretch>
        </p:blipFill>
        <p:spPr>
          <a:xfrm>
            <a:off x="8163703" y="336213"/>
            <a:ext cx="2973350" cy="2973350"/>
          </a:xfrm>
          <a:prstGeom prst="rect">
            <a:avLst/>
          </a:prstGeom>
        </p:spPr>
      </p:pic>
    </p:spTree>
    <p:extLst>
      <p:ext uri="{BB962C8B-B14F-4D97-AF65-F5344CB8AC3E}">
        <p14:creationId xmlns:p14="http://schemas.microsoft.com/office/powerpoint/2010/main" val="146976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3"/>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Set SMART Goals</a:t>
            </a:r>
            <a:endParaRPr lang="en-US" sz="2000" b="1" dirty="0">
              <a:solidFill>
                <a:schemeClr val="tx1">
                  <a:lumMod val="75000"/>
                  <a:lumOff val="25000"/>
                </a:schemeClr>
              </a:solidFill>
              <a:latin typeface="Helvetica" pitchFamily="2" charset="0"/>
            </a:endParaRPr>
          </a:p>
        </p:txBody>
      </p:sp>
      <p:pic>
        <p:nvPicPr>
          <p:cNvPr id="2" name="Picture 2" descr="See the source image">
            <a:extLst>
              <a:ext uri="{FF2B5EF4-FFF2-40B4-BE49-F238E27FC236}">
                <a16:creationId xmlns:a16="http://schemas.microsoft.com/office/drawing/2014/main" id="{AAD678DE-4CDC-2502-E6F3-6EB9C9BB07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54" b="3852"/>
          <a:stretch/>
        </p:blipFill>
        <p:spPr bwMode="auto">
          <a:xfrm>
            <a:off x="0" y="1402983"/>
            <a:ext cx="12188825"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38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food&#10;&#10;Description automatically generated with low confidence">
            <a:extLst>
              <a:ext uri="{FF2B5EF4-FFF2-40B4-BE49-F238E27FC236}">
                <a16:creationId xmlns:a16="http://schemas.microsoft.com/office/drawing/2014/main" id="{C0FAFAA2-5EED-770C-8221-923DA473C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3" y="704318"/>
            <a:ext cx="7013533" cy="5449364"/>
          </a:xfrm>
          <a:prstGeom prst="rect">
            <a:avLst/>
          </a:prstGeom>
        </p:spPr>
      </p:pic>
      <p:sp>
        <p:nvSpPr>
          <p:cNvPr id="5" name="TextBox 4">
            <a:extLst>
              <a:ext uri="{FF2B5EF4-FFF2-40B4-BE49-F238E27FC236}">
                <a16:creationId xmlns:a16="http://schemas.microsoft.com/office/drawing/2014/main" id="{CB47F535-848F-5CA0-857E-0B54F33C1886}"/>
              </a:ext>
            </a:extLst>
          </p:cNvPr>
          <p:cNvSpPr txBox="1"/>
          <p:nvPr/>
        </p:nvSpPr>
        <p:spPr>
          <a:xfrm>
            <a:off x="7372852" y="2652252"/>
            <a:ext cx="6364077" cy="769441"/>
          </a:xfrm>
          <a:prstGeom prst="rect">
            <a:avLst/>
          </a:prstGeom>
          <a:noFill/>
        </p:spPr>
        <p:txBody>
          <a:bodyPr wrap="square">
            <a:spAutoFit/>
          </a:bodyPr>
          <a:lstStyle/>
          <a:p>
            <a:r>
              <a:rPr lang="en-US" sz="4400" b="1" dirty="0">
                <a:solidFill>
                  <a:srgbClr val="00ABBD"/>
                </a:solidFill>
                <a:latin typeface="Helvetica" pitchFamily="2" charset="0"/>
              </a:rPr>
              <a:t>THANK YOU</a:t>
            </a:r>
            <a:endParaRPr lang="en-US" sz="4400" b="1" dirty="0">
              <a:solidFill>
                <a:schemeClr val="tx1">
                  <a:lumMod val="75000"/>
                  <a:lumOff val="25000"/>
                </a:schemeClr>
              </a:solidFill>
              <a:latin typeface="Helvetica" pitchFamily="2" charset="0"/>
            </a:endParaRPr>
          </a:p>
        </p:txBody>
      </p:sp>
      <p:sp>
        <p:nvSpPr>
          <p:cNvPr id="7" name="Subtitle 2">
            <a:extLst>
              <a:ext uri="{FF2B5EF4-FFF2-40B4-BE49-F238E27FC236}">
                <a16:creationId xmlns:a16="http://schemas.microsoft.com/office/drawing/2014/main" id="{438B8CED-8522-CDB7-256E-408A2DCC6F30}"/>
              </a:ext>
            </a:extLst>
          </p:cNvPr>
          <p:cNvSpPr txBox="1">
            <a:spLocks/>
          </p:cNvSpPr>
          <p:nvPr/>
        </p:nvSpPr>
        <p:spPr>
          <a:xfrm>
            <a:off x="7484170" y="3576117"/>
            <a:ext cx="6364078" cy="232913"/>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algn="l"/>
            <a:r>
              <a:rPr lang="en-US" sz="1000" cap="none" spc="0" dirty="0">
                <a:solidFill>
                  <a:srgbClr val="434E5A"/>
                </a:solidFill>
                <a:latin typeface="Helvetica" pitchFamily="2" charset="0"/>
              </a:rPr>
              <a:t>KELSEY-SEYBOLD REGISTERED DIETITIANS</a:t>
            </a:r>
          </a:p>
        </p:txBody>
      </p:sp>
      <p:pic>
        <p:nvPicPr>
          <p:cNvPr id="9" name="Picture 8" descr="A picture containing text, sign&#10;&#10;Description automatically generated">
            <a:extLst>
              <a:ext uri="{FF2B5EF4-FFF2-40B4-BE49-F238E27FC236}">
                <a16:creationId xmlns:a16="http://schemas.microsoft.com/office/drawing/2014/main" id="{E0A68716-C8A2-0FE1-7835-616EF4295BCB}"/>
              </a:ext>
            </a:extLst>
          </p:cNvPr>
          <p:cNvPicPr>
            <a:picLocks noChangeAspect="1"/>
          </p:cNvPicPr>
          <p:nvPr/>
        </p:nvPicPr>
        <p:blipFill>
          <a:blip r:embed="rId4"/>
          <a:stretch>
            <a:fillRect/>
          </a:stretch>
        </p:blipFill>
        <p:spPr>
          <a:xfrm>
            <a:off x="8471342" y="5913280"/>
            <a:ext cx="2928929" cy="480803"/>
          </a:xfrm>
          <a:prstGeom prst="rect">
            <a:avLst/>
          </a:prstGeom>
        </p:spPr>
      </p:pic>
    </p:spTree>
    <p:extLst>
      <p:ext uri="{BB962C8B-B14F-4D97-AF65-F5344CB8AC3E}">
        <p14:creationId xmlns:p14="http://schemas.microsoft.com/office/powerpoint/2010/main" val="960030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48E1-A2F9-30B0-2627-ACF862A90D3B}"/>
              </a:ext>
            </a:extLst>
          </p:cNvPr>
          <p:cNvSpPr>
            <a:spLocks noGrp="1"/>
          </p:cNvSpPr>
          <p:nvPr>
            <p:ph type="title"/>
          </p:nvPr>
        </p:nvSpPr>
        <p:spPr>
          <a:xfrm>
            <a:off x="876693" y="741391"/>
            <a:ext cx="3455821" cy="1616203"/>
          </a:xfrm>
        </p:spPr>
        <p:txBody>
          <a:bodyPr anchor="b">
            <a:normAutofit/>
          </a:bodyPr>
          <a:lstStyle/>
          <a:p>
            <a:r>
              <a:rPr lang="en-US" sz="3200" b="1" dirty="0">
                <a:solidFill>
                  <a:srgbClr val="00ABBD"/>
                </a:solidFill>
                <a:latin typeface="Helvetica" pitchFamily="2" charset="0"/>
              </a:rPr>
              <a:t>Commit to the Journey not the Destination</a:t>
            </a:r>
            <a:endParaRPr lang="en-US" sz="3200" dirty="0">
              <a:solidFill>
                <a:srgbClr val="00ABBD"/>
              </a:solidFill>
            </a:endParaRPr>
          </a:p>
        </p:txBody>
      </p:sp>
      <p:sp>
        <p:nvSpPr>
          <p:cNvPr id="3" name="Content Placeholder 2">
            <a:extLst>
              <a:ext uri="{FF2B5EF4-FFF2-40B4-BE49-F238E27FC236}">
                <a16:creationId xmlns:a16="http://schemas.microsoft.com/office/drawing/2014/main" id="{5E06A943-EFCF-831A-7312-CA18324ED073}"/>
              </a:ext>
            </a:extLst>
          </p:cNvPr>
          <p:cNvSpPr>
            <a:spLocks noGrp="1"/>
          </p:cNvSpPr>
          <p:nvPr>
            <p:ph idx="1"/>
          </p:nvPr>
        </p:nvSpPr>
        <p:spPr>
          <a:xfrm>
            <a:off x="876693" y="2533476"/>
            <a:ext cx="3455821" cy="3447832"/>
          </a:xfrm>
        </p:spPr>
        <p:txBody>
          <a:bodyPr anchor="t">
            <a:normAutofit/>
          </a:bodyPr>
          <a:lstStyle/>
          <a:p>
            <a:r>
              <a:rPr lang="en-US" sz="1900" dirty="0">
                <a:latin typeface="Helvetica Light" panose="020B0403020202020204"/>
              </a:rPr>
              <a:t>Switch from a “Diet” mindset to a “Lifestyle” mindset</a:t>
            </a:r>
          </a:p>
          <a:p>
            <a:pPr marL="0" indent="0">
              <a:buNone/>
            </a:pPr>
            <a:endParaRPr lang="en-US" sz="1900" dirty="0">
              <a:latin typeface="Helvetica Light" panose="020B0403020202020204"/>
            </a:endParaRPr>
          </a:p>
          <a:p>
            <a:pPr lvl="1"/>
            <a:r>
              <a:rPr lang="en-US" sz="1900" dirty="0">
                <a:latin typeface="Helvetica Light" panose="020B0403020202020204"/>
              </a:rPr>
              <a:t>Diets are short-term and can be very restrictive</a:t>
            </a:r>
          </a:p>
          <a:p>
            <a:pPr marL="457200" lvl="1" indent="0">
              <a:buNone/>
            </a:pPr>
            <a:endParaRPr lang="en-US" sz="1900" dirty="0">
              <a:latin typeface="Helvetica Light" panose="020B0403020202020204"/>
            </a:endParaRPr>
          </a:p>
          <a:p>
            <a:pPr lvl="1"/>
            <a:r>
              <a:rPr lang="en-US" sz="1900" dirty="0">
                <a:latin typeface="Helvetica Light" panose="020B0403020202020204"/>
              </a:rPr>
              <a:t>Lifestyle is long-term and a constantly evolving approach to eating and exercise</a:t>
            </a:r>
          </a:p>
        </p:txBody>
      </p:sp>
      <p:grpSp>
        <p:nvGrpSpPr>
          <p:cNvPr id="1031" name="Group 103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32" name="Rectangle 103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2029D12-549F-6E4E-C3DA-628DA3813572}"/>
              </a:ext>
            </a:extLst>
          </p:cNvPr>
          <p:cNvSpPr txBox="1"/>
          <p:nvPr/>
        </p:nvSpPr>
        <p:spPr>
          <a:xfrm>
            <a:off x="4987671" y="5686816"/>
            <a:ext cx="2728361" cy="253916"/>
          </a:xfrm>
          <a:prstGeom prst="rect">
            <a:avLst/>
          </a:prstGeom>
          <a:noFill/>
        </p:spPr>
        <p:txBody>
          <a:bodyPr wrap="square" rtlCol="0">
            <a:spAutoFit/>
          </a:bodyPr>
          <a:lstStyle/>
          <a:p>
            <a:r>
              <a:rPr lang="en-US" sz="1050" dirty="0">
                <a:hlinkClick r:id="rId3"/>
              </a:rPr>
              <a:t>Start Photo</a:t>
            </a:r>
            <a:r>
              <a:rPr lang="en-US" sz="1050" dirty="0"/>
              <a:t> By Getty Images</a:t>
            </a:r>
          </a:p>
        </p:txBody>
      </p:sp>
      <p:pic>
        <p:nvPicPr>
          <p:cNvPr id="4" name="Picture 2" descr="Start Line On The Road Ahead Disappearing Into The Distance Stock Photo -  Download Image Now">
            <a:extLst>
              <a:ext uri="{FF2B5EF4-FFF2-40B4-BE49-F238E27FC236}">
                <a16:creationId xmlns:a16="http://schemas.microsoft.com/office/drawing/2014/main" id="{963200CB-011E-FC8C-A86A-A4EF3F197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671" y="1100961"/>
            <a:ext cx="6327636" cy="421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2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Why Prioritize Your Health</a:t>
            </a:r>
            <a:endParaRPr lang="en-US" sz="2000" b="1" dirty="0">
              <a:solidFill>
                <a:schemeClr val="tx1">
                  <a:lumMod val="75000"/>
                  <a:lumOff val="25000"/>
                </a:schemeClr>
              </a:solidFill>
              <a:latin typeface="Helvetica" pitchFamily="2" charset="0"/>
            </a:endParaRPr>
          </a:p>
        </p:txBody>
      </p:sp>
      <p:pic>
        <p:nvPicPr>
          <p:cNvPr id="3" name="Picture 2">
            <a:extLst>
              <a:ext uri="{FF2B5EF4-FFF2-40B4-BE49-F238E27FC236}">
                <a16:creationId xmlns:a16="http://schemas.microsoft.com/office/drawing/2014/main" id="{0762D78A-F898-09F9-755F-96D6C596AB09}"/>
              </a:ext>
            </a:extLst>
          </p:cNvPr>
          <p:cNvPicPr>
            <a:picLocks noChangeAspect="1"/>
          </p:cNvPicPr>
          <p:nvPr/>
        </p:nvPicPr>
        <p:blipFill>
          <a:blip r:embed="rId3"/>
          <a:stretch>
            <a:fillRect/>
          </a:stretch>
        </p:blipFill>
        <p:spPr>
          <a:xfrm>
            <a:off x="740471" y="1625589"/>
            <a:ext cx="10823676" cy="5258943"/>
          </a:xfrm>
          <a:prstGeom prst="rect">
            <a:avLst/>
          </a:prstGeom>
        </p:spPr>
      </p:pic>
      <p:sp>
        <p:nvSpPr>
          <p:cNvPr id="6" name="TextBox 5">
            <a:extLst>
              <a:ext uri="{FF2B5EF4-FFF2-40B4-BE49-F238E27FC236}">
                <a16:creationId xmlns:a16="http://schemas.microsoft.com/office/drawing/2014/main" id="{E719D47B-03E8-B4FF-51F1-4BA0BED3F9B2}"/>
              </a:ext>
            </a:extLst>
          </p:cNvPr>
          <p:cNvSpPr txBox="1"/>
          <p:nvPr/>
        </p:nvSpPr>
        <p:spPr>
          <a:xfrm>
            <a:off x="1078710" y="2106590"/>
            <a:ext cx="1828324" cy="830781"/>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Improved</a:t>
            </a:r>
          </a:p>
          <a:p>
            <a:pPr algn="ctr"/>
            <a:r>
              <a:rPr lang="en-US" sz="2399" b="1" dirty="0">
                <a:solidFill>
                  <a:schemeClr val="tx1">
                    <a:lumMod val="65000"/>
                    <a:lumOff val="35000"/>
                  </a:schemeClr>
                </a:solidFill>
                <a:latin typeface="Roboto Lt" pitchFamily="2" charset="0"/>
                <a:ea typeface="Roboto Lt" pitchFamily="2" charset="0"/>
              </a:rPr>
              <a:t>Self-worth</a:t>
            </a:r>
          </a:p>
        </p:txBody>
      </p:sp>
      <p:sp>
        <p:nvSpPr>
          <p:cNvPr id="7" name="TextBox 6">
            <a:extLst>
              <a:ext uri="{FF2B5EF4-FFF2-40B4-BE49-F238E27FC236}">
                <a16:creationId xmlns:a16="http://schemas.microsoft.com/office/drawing/2014/main" id="{B6FD8283-8BF0-BD25-2ED1-F9AAC64366F7}"/>
              </a:ext>
            </a:extLst>
          </p:cNvPr>
          <p:cNvSpPr txBox="1"/>
          <p:nvPr/>
        </p:nvSpPr>
        <p:spPr>
          <a:xfrm>
            <a:off x="3830338" y="2280281"/>
            <a:ext cx="1828324" cy="461545"/>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Longevity</a:t>
            </a:r>
          </a:p>
        </p:txBody>
      </p:sp>
      <p:sp>
        <p:nvSpPr>
          <p:cNvPr id="8" name="TextBox 7">
            <a:extLst>
              <a:ext uri="{FF2B5EF4-FFF2-40B4-BE49-F238E27FC236}">
                <a16:creationId xmlns:a16="http://schemas.microsoft.com/office/drawing/2014/main" id="{8AB3A14B-E594-4863-16B0-2EB4D1EDDBC8}"/>
              </a:ext>
            </a:extLst>
          </p:cNvPr>
          <p:cNvSpPr txBox="1"/>
          <p:nvPr/>
        </p:nvSpPr>
        <p:spPr>
          <a:xfrm>
            <a:off x="6407749" y="2179723"/>
            <a:ext cx="2277311" cy="769441"/>
          </a:xfrm>
          <a:prstGeom prst="rect">
            <a:avLst/>
          </a:prstGeom>
          <a:noFill/>
        </p:spPr>
        <p:txBody>
          <a:bodyPr wrap="square" rtlCol="0">
            <a:spAutoFit/>
          </a:bodyPr>
          <a:lstStyle/>
          <a:p>
            <a:pPr algn="ctr"/>
            <a:r>
              <a:rPr lang="en-US" sz="2200" b="1" dirty="0">
                <a:solidFill>
                  <a:schemeClr val="tx1">
                    <a:lumMod val="65000"/>
                    <a:lumOff val="35000"/>
                  </a:schemeClr>
                </a:solidFill>
                <a:latin typeface="Roboto Lt" pitchFamily="2" charset="0"/>
                <a:ea typeface="Roboto Lt" pitchFamily="2" charset="0"/>
              </a:rPr>
              <a:t>Quality of Life/</a:t>
            </a:r>
            <a:br>
              <a:rPr lang="en-US" sz="2200" b="1" dirty="0">
                <a:solidFill>
                  <a:schemeClr val="tx1">
                    <a:lumMod val="65000"/>
                    <a:lumOff val="35000"/>
                  </a:schemeClr>
                </a:solidFill>
                <a:latin typeface="Roboto Lt" pitchFamily="2" charset="0"/>
                <a:ea typeface="Roboto Lt" pitchFamily="2" charset="0"/>
              </a:rPr>
            </a:br>
            <a:r>
              <a:rPr lang="en-US" sz="2200" b="1" dirty="0">
                <a:solidFill>
                  <a:schemeClr val="tx1">
                    <a:lumMod val="65000"/>
                    <a:lumOff val="35000"/>
                  </a:schemeClr>
                </a:solidFill>
                <a:latin typeface="Roboto Lt" pitchFamily="2" charset="0"/>
                <a:ea typeface="Roboto Lt" pitchFamily="2" charset="0"/>
              </a:rPr>
              <a:t>Independence</a:t>
            </a:r>
          </a:p>
        </p:txBody>
      </p:sp>
      <p:sp>
        <p:nvSpPr>
          <p:cNvPr id="9" name="TextBox 8">
            <a:extLst>
              <a:ext uri="{FF2B5EF4-FFF2-40B4-BE49-F238E27FC236}">
                <a16:creationId xmlns:a16="http://schemas.microsoft.com/office/drawing/2014/main" id="{4CDB58D3-77F0-FD0A-1049-35AA889F894B}"/>
              </a:ext>
            </a:extLst>
          </p:cNvPr>
          <p:cNvSpPr txBox="1"/>
          <p:nvPr/>
        </p:nvSpPr>
        <p:spPr>
          <a:xfrm>
            <a:off x="9287884" y="2179723"/>
            <a:ext cx="2075147" cy="830781"/>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Disease</a:t>
            </a:r>
            <a:br>
              <a:rPr lang="en-US" sz="2399" b="1" dirty="0">
                <a:solidFill>
                  <a:schemeClr val="tx1">
                    <a:lumMod val="65000"/>
                    <a:lumOff val="35000"/>
                  </a:schemeClr>
                </a:solidFill>
                <a:latin typeface="Roboto Lt" pitchFamily="2" charset="0"/>
                <a:ea typeface="Roboto Lt" pitchFamily="2" charset="0"/>
              </a:rPr>
            </a:br>
            <a:r>
              <a:rPr lang="en-US" sz="2399" b="1" dirty="0">
                <a:solidFill>
                  <a:schemeClr val="tx1">
                    <a:lumMod val="65000"/>
                    <a:lumOff val="35000"/>
                  </a:schemeClr>
                </a:solidFill>
                <a:latin typeface="Roboto Lt" pitchFamily="2" charset="0"/>
                <a:ea typeface="Roboto Lt" pitchFamily="2" charset="0"/>
              </a:rPr>
              <a:t>Prevention</a:t>
            </a:r>
          </a:p>
        </p:txBody>
      </p:sp>
      <p:sp>
        <p:nvSpPr>
          <p:cNvPr id="10" name="TextBox 9">
            <a:extLst>
              <a:ext uri="{FF2B5EF4-FFF2-40B4-BE49-F238E27FC236}">
                <a16:creationId xmlns:a16="http://schemas.microsoft.com/office/drawing/2014/main" id="{B6CBFE92-F460-BB19-E912-CF83378135F4}"/>
              </a:ext>
            </a:extLst>
          </p:cNvPr>
          <p:cNvSpPr txBox="1"/>
          <p:nvPr/>
        </p:nvSpPr>
        <p:spPr>
          <a:xfrm>
            <a:off x="3528664" y="3884931"/>
            <a:ext cx="2422529" cy="338554"/>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This is a no brainer.</a:t>
            </a:r>
          </a:p>
        </p:txBody>
      </p:sp>
      <p:sp>
        <p:nvSpPr>
          <p:cNvPr id="11" name="TextBox 10">
            <a:extLst>
              <a:ext uri="{FF2B5EF4-FFF2-40B4-BE49-F238E27FC236}">
                <a16:creationId xmlns:a16="http://schemas.microsoft.com/office/drawing/2014/main" id="{404054F6-0580-0EF0-44E4-8086AF94C58A}"/>
              </a:ext>
            </a:extLst>
          </p:cNvPr>
          <p:cNvSpPr txBox="1"/>
          <p:nvPr/>
        </p:nvSpPr>
        <p:spPr>
          <a:xfrm>
            <a:off x="740472" y="3884932"/>
            <a:ext cx="2523428" cy="830997"/>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We feel good about ourselves when we focus on our self-care.</a:t>
            </a:r>
          </a:p>
        </p:txBody>
      </p:sp>
      <p:sp>
        <p:nvSpPr>
          <p:cNvPr id="12" name="TextBox 11">
            <a:extLst>
              <a:ext uri="{FF2B5EF4-FFF2-40B4-BE49-F238E27FC236}">
                <a16:creationId xmlns:a16="http://schemas.microsoft.com/office/drawing/2014/main" id="{E1387258-CE51-D058-87A1-81C36496097C}"/>
              </a:ext>
            </a:extLst>
          </p:cNvPr>
          <p:cNvSpPr txBox="1"/>
          <p:nvPr/>
        </p:nvSpPr>
        <p:spPr>
          <a:xfrm>
            <a:off x="6335141" y="3884932"/>
            <a:ext cx="2422529" cy="830997"/>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Maintain your current level of independence for as long as possible.</a:t>
            </a:r>
          </a:p>
        </p:txBody>
      </p:sp>
      <p:sp>
        <p:nvSpPr>
          <p:cNvPr id="13" name="TextBox 12">
            <a:extLst>
              <a:ext uri="{FF2B5EF4-FFF2-40B4-BE49-F238E27FC236}">
                <a16:creationId xmlns:a16="http://schemas.microsoft.com/office/drawing/2014/main" id="{220B7417-8331-0087-02EF-41D8DABC5824}"/>
              </a:ext>
            </a:extLst>
          </p:cNvPr>
          <p:cNvSpPr txBox="1"/>
          <p:nvPr/>
        </p:nvSpPr>
        <p:spPr>
          <a:xfrm>
            <a:off x="9077625" y="3775232"/>
            <a:ext cx="2422529" cy="1815882"/>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Instead of assuming you’re going to </a:t>
            </a:r>
          </a:p>
          <a:p>
            <a:pPr algn="ctr"/>
            <a:r>
              <a:rPr lang="en-US" sz="1600" dirty="0">
                <a:solidFill>
                  <a:schemeClr val="bg1"/>
                </a:solidFill>
                <a:latin typeface="Helvetica Light" panose="020B0403020202020204" pitchFamily="34" charset="0"/>
                <a:ea typeface="Roboto Lt" pitchFamily="2" charset="0"/>
              </a:rPr>
              <a:t>develop a certain disease, let it </a:t>
            </a:r>
          </a:p>
          <a:p>
            <a:pPr algn="ctr"/>
            <a:r>
              <a:rPr lang="en-US" sz="1600" dirty="0">
                <a:solidFill>
                  <a:schemeClr val="bg1"/>
                </a:solidFill>
                <a:latin typeface="Helvetica Light" panose="020B0403020202020204" pitchFamily="34" charset="0"/>
                <a:ea typeface="Roboto Lt" pitchFamily="2" charset="0"/>
              </a:rPr>
              <a:t>motivate you to make changes toward prevention.</a:t>
            </a:r>
          </a:p>
        </p:txBody>
      </p:sp>
    </p:spTree>
    <p:extLst>
      <p:ext uri="{BB962C8B-B14F-4D97-AF65-F5344CB8AC3E}">
        <p14:creationId xmlns:p14="http://schemas.microsoft.com/office/powerpoint/2010/main" val="2353338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934169" y="868781"/>
            <a:ext cx="6364077" cy="523220"/>
          </a:xfrm>
          <a:prstGeom prst="rect">
            <a:avLst/>
          </a:prstGeom>
          <a:noFill/>
        </p:spPr>
        <p:txBody>
          <a:bodyPr wrap="square">
            <a:spAutoFit/>
          </a:bodyPr>
          <a:lstStyle/>
          <a:p>
            <a:r>
              <a:rPr lang="en-US" sz="2800" b="1" dirty="0">
                <a:solidFill>
                  <a:srgbClr val="00ABBD"/>
                </a:solidFill>
                <a:latin typeface="Helvetica" pitchFamily="2" charset="0"/>
              </a:rPr>
              <a:t>Why Prioritize Your Health</a:t>
            </a:r>
            <a:endParaRPr lang="en-US" sz="2000" b="1" dirty="0">
              <a:solidFill>
                <a:schemeClr val="tx1">
                  <a:lumMod val="75000"/>
                  <a:lumOff val="25000"/>
                </a:schemeClr>
              </a:solidFill>
              <a:latin typeface="Helvetica" pitchFamily="2" charset="0"/>
            </a:endParaRPr>
          </a:p>
        </p:txBody>
      </p:sp>
      <p:pic>
        <p:nvPicPr>
          <p:cNvPr id="3" name="Picture 2">
            <a:extLst>
              <a:ext uri="{FF2B5EF4-FFF2-40B4-BE49-F238E27FC236}">
                <a16:creationId xmlns:a16="http://schemas.microsoft.com/office/drawing/2014/main" id="{0762D78A-F898-09F9-755F-96D6C596AB09}"/>
              </a:ext>
            </a:extLst>
          </p:cNvPr>
          <p:cNvPicPr>
            <a:picLocks noChangeAspect="1"/>
          </p:cNvPicPr>
          <p:nvPr/>
        </p:nvPicPr>
        <p:blipFill>
          <a:blip r:embed="rId3"/>
          <a:stretch>
            <a:fillRect/>
          </a:stretch>
        </p:blipFill>
        <p:spPr>
          <a:xfrm>
            <a:off x="740471" y="1625589"/>
            <a:ext cx="10823676" cy="5258943"/>
          </a:xfrm>
          <a:prstGeom prst="rect">
            <a:avLst/>
          </a:prstGeom>
        </p:spPr>
      </p:pic>
      <p:sp>
        <p:nvSpPr>
          <p:cNvPr id="21" name="TextBox 20">
            <a:extLst>
              <a:ext uri="{FF2B5EF4-FFF2-40B4-BE49-F238E27FC236}">
                <a16:creationId xmlns:a16="http://schemas.microsoft.com/office/drawing/2014/main" id="{2F3CC026-8727-D18E-C562-215014F83DAC}"/>
              </a:ext>
            </a:extLst>
          </p:cNvPr>
          <p:cNvSpPr txBox="1"/>
          <p:nvPr/>
        </p:nvSpPr>
        <p:spPr>
          <a:xfrm>
            <a:off x="1088233" y="2014031"/>
            <a:ext cx="1828324" cy="1200016"/>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Positive Impact of Others</a:t>
            </a:r>
          </a:p>
        </p:txBody>
      </p:sp>
      <p:sp>
        <p:nvSpPr>
          <p:cNvPr id="22" name="TextBox 21">
            <a:extLst>
              <a:ext uri="{FF2B5EF4-FFF2-40B4-BE49-F238E27FC236}">
                <a16:creationId xmlns:a16="http://schemas.microsoft.com/office/drawing/2014/main" id="{6A70C8B6-B15F-3274-2A78-D0907E68A72C}"/>
              </a:ext>
            </a:extLst>
          </p:cNvPr>
          <p:cNvSpPr txBox="1"/>
          <p:nvPr/>
        </p:nvSpPr>
        <p:spPr>
          <a:xfrm>
            <a:off x="3830338" y="2185055"/>
            <a:ext cx="1828324" cy="830781"/>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Increase</a:t>
            </a:r>
            <a:br>
              <a:rPr lang="en-US" sz="2399" b="1" dirty="0">
                <a:solidFill>
                  <a:schemeClr val="tx1">
                    <a:lumMod val="65000"/>
                    <a:lumOff val="35000"/>
                  </a:schemeClr>
                </a:solidFill>
                <a:latin typeface="Roboto Lt" pitchFamily="2" charset="0"/>
                <a:ea typeface="Roboto Lt" pitchFamily="2" charset="0"/>
              </a:rPr>
            </a:br>
            <a:r>
              <a:rPr lang="en-US" sz="2399" b="1" dirty="0">
                <a:solidFill>
                  <a:schemeClr val="tx1">
                    <a:lumMod val="65000"/>
                    <a:lumOff val="35000"/>
                  </a:schemeClr>
                </a:solidFill>
                <a:latin typeface="Roboto Lt" pitchFamily="2" charset="0"/>
                <a:ea typeface="Roboto Lt" pitchFamily="2" charset="0"/>
              </a:rPr>
              <a:t>Energy</a:t>
            </a:r>
          </a:p>
        </p:txBody>
      </p:sp>
      <p:sp>
        <p:nvSpPr>
          <p:cNvPr id="23" name="TextBox 22">
            <a:extLst>
              <a:ext uri="{FF2B5EF4-FFF2-40B4-BE49-F238E27FC236}">
                <a16:creationId xmlns:a16="http://schemas.microsoft.com/office/drawing/2014/main" id="{0177020F-D8DC-BDE0-153D-890E713FE241}"/>
              </a:ext>
            </a:extLst>
          </p:cNvPr>
          <p:cNvSpPr txBox="1"/>
          <p:nvPr/>
        </p:nvSpPr>
        <p:spPr>
          <a:xfrm>
            <a:off x="6463124" y="2285232"/>
            <a:ext cx="2193989" cy="461545"/>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Better Sleep</a:t>
            </a:r>
          </a:p>
        </p:txBody>
      </p:sp>
      <p:sp>
        <p:nvSpPr>
          <p:cNvPr id="24" name="TextBox 23">
            <a:extLst>
              <a:ext uri="{FF2B5EF4-FFF2-40B4-BE49-F238E27FC236}">
                <a16:creationId xmlns:a16="http://schemas.microsoft.com/office/drawing/2014/main" id="{07D2CE64-AC87-9BF7-B182-99769460E676}"/>
              </a:ext>
            </a:extLst>
          </p:cNvPr>
          <p:cNvSpPr txBox="1"/>
          <p:nvPr/>
        </p:nvSpPr>
        <p:spPr>
          <a:xfrm>
            <a:off x="9287884" y="2179723"/>
            <a:ext cx="2075147" cy="830781"/>
          </a:xfrm>
          <a:prstGeom prst="rect">
            <a:avLst/>
          </a:prstGeom>
          <a:noFill/>
        </p:spPr>
        <p:txBody>
          <a:bodyPr wrap="square" rtlCol="0">
            <a:spAutoFit/>
          </a:bodyPr>
          <a:lstStyle/>
          <a:p>
            <a:pPr algn="ctr"/>
            <a:r>
              <a:rPr lang="en-US" sz="2399" b="1" dirty="0">
                <a:solidFill>
                  <a:schemeClr val="tx1">
                    <a:lumMod val="65000"/>
                    <a:lumOff val="35000"/>
                  </a:schemeClr>
                </a:solidFill>
                <a:latin typeface="Roboto Lt" pitchFamily="2" charset="0"/>
                <a:ea typeface="Roboto Lt" pitchFamily="2" charset="0"/>
              </a:rPr>
              <a:t>Improved</a:t>
            </a:r>
          </a:p>
          <a:p>
            <a:pPr algn="ctr"/>
            <a:r>
              <a:rPr lang="en-US" sz="2399" b="1" dirty="0">
                <a:solidFill>
                  <a:schemeClr val="tx1">
                    <a:lumMod val="65000"/>
                    <a:lumOff val="35000"/>
                  </a:schemeClr>
                </a:solidFill>
                <a:latin typeface="Roboto Lt" pitchFamily="2" charset="0"/>
                <a:ea typeface="Roboto Lt" pitchFamily="2" charset="0"/>
              </a:rPr>
              <a:t>Digestion</a:t>
            </a:r>
          </a:p>
        </p:txBody>
      </p:sp>
      <p:sp>
        <p:nvSpPr>
          <p:cNvPr id="25" name="TextBox 24">
            <a:extLst>
              <a:ext uri="{FF2B5EF4-FFF2-40B4-BE49-F238E27FC236}">
                <a16:creationId xmlns:a16="http://schemas.microsoft.com/office/drawing/2014/main" id="{679341C2-E566-4197-AF99-74DF5134B958}"/>
              </a:ext>
            </a:extLst>
          </p:cNvPr>
          <p:cNvSpPr txBox="1"/>
          <p:nvPr/>
        </p:nvSpPr>
        <p:spPr>
          <a:xfrm>
            <a:off x="3528664" y="4023889"/>
            <a:ext cx="2422529" cy="954107"/>
          </a:xfrm>
          <a:prstGeom prst="rect">
            <a:avLst/>
          </a:prstGeom>
          <a:noFill/>
        </p:spPr>
        <p:txBody>
          <a:bodyPr wrap="square" rtlCol="0">
            <a:spAutoFit/>
          </a:bodyPr>
          <a:lstStyle/>
          <a:p>
            <a:pPr algn="ctr"/>
            <a:r>
              <a:rPr lang="en-US" sz="2800" b="1" dirty="0">
                <a:solidFill>
                  <a:schemeClr val="bg1"/>
                </a:solidFill>
                <a:latin typeface="HELVETICA LIGHT" panose="020B0403020202020204" pitchFamily="34" charset="0"/>
                <a:ea typeface="Roboto Lt" pitchFamily="2" charset="0"/>
              </a:rPr>
              <a:t>Yes!</a:t>
            </a:r>
          </a:p>
          <a:p>
            <a:pPr algn="ctr"/>
            <a:r>
              <a:rPr lang="en-US" sz="2800" b="1" dirty="0">
                <a:solidFill>
                  <a:schemeClr val="bg1"/>
                </a:solidFill>
                <a:latin typeface="HELVETICA LIGHT" panose="020B0403020202020204" pitchFamily="34" charset="0"/>
                <a:ea typeface="Roboto Lt" pitchFamily="2" charset="0"/>
              </a:rPr>
              <a:t>Please!</a:t>
            </a:r>
          </a:p>
        </p:txBody>
      </p:sp>
      <p:sp>
        <p:nvSpPr>
          <p:cNvPr id="26" name="TextBox 25">
            <a:extLst>
              <a:ext uri="{FF2B5EF4-FFF2-40B4-BE49-F238E27FC236}">
                <a16:creationId xmlns:a16="http://schemas.microsoft.com/office/drawing/2014/main" id="{F37706AB-4331-7192-0E32-016AE654C14D}"/>
              </a:ext>
            </a:extLst>
          </p:cNvPr>
          <p:cNvSpPr txBox="1"/>
          <p:nvPr/>
        </p:nvSpPr>
        <p:spPr>
          <a:xfrm>
            <a:off x="749612" y="3839224"/>
            <a:ext cx="2514288" cy="1323439"/>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If you start eating healthier, exercising, working on cutting back on stress, it will rub off </a:t>
            </a:r>
          </a:p>
          <a:p>
            <a:pPr algn="ctr"/>
            <a:r>
              <a:rPr lang="en-US" sz="1600" dirty="0">
                <a:solidFill>
                  <a:schemeClr val="bg1"/>
                </a:solidFill>
                <a:latin typeface="Helvetica Light" panose="020B0403020202020204" pitchFamily="34" charset="0"/>
                <a:ea typeface="Roboto Lt" pitchFamily="2" charset="0"/>
              </a:rPr>
              <a:t>on others around you.</a:t>
            </a:r>
          </a:p>
        </p:txBody>
      </p:sp>
      <p:sp>
        <p:nvSpPr>
          <p:cNvPr id="27" name="TextBox 26">
            <a:extLst>
              <a:ext uri="{FF2B5EF4-FFF2-40B4-BE49-F238E27FC236}">
                <a16:creationId xmlns:a16="http://schemas.microsoft.com/office/drawing/2014/main" id="{DBD04358-26A3-65C3-D0DC-3CBC1BEDDECA}"/>
              </a:ext>
            </a:extLst>
          </p:cNvPr>
          <p:cNvSpPr txBox="1"/>
          <p:nvPr/>
        </p:nvSpPr>
        <p:spPr>
          <a:xfrm>
            <a:off x="6335141" y="3711240"/>
            <a:ext cx="2422529" cy="2308324"/>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Exercise will help you fall asleep easier when you are fatigued from exertion.</a:t>
            </a:r>
          </a:p>
          <a:p>
            <a:pPr algn="ctr"/>
            <a:endParaRPr lang="en-US" sz="1600" dirty="0">
              <a:solidFill>
                <a:schemeClr val="bg1"/>
              </a:solidFill>
              <a:latin typeface="Helvetica Light" panose="020B0403020202020204" pitchFamily="34" charset="0"/>
              <a:ea typeface="Roboto Lt" pitchFamily="2" charset="0"/>
            </a:endParaRPr>
          </a:p>
          <a:p>
            <a:pPr algn="ctr"/>
            <a:r>
              <a:rPr lang="en-US" sz="1600" dirty="0">
                <a:solidFill>
                  <a:schemeClr val="bg1"/>
                </a:solidFill>
                <a:latin typeface="Helvetica Light" panose="020B0403020202020204" pitchFamily="34" charset="0"/>
                <a:ea typeface="Roboto Lt" pitchFamily="2" charset="0"/>
              </a:rPr>
              <a:t> Also managing your stress and anxiety will greatly improve your sleep.</a:t>
            </a:r>
          </a:p>
        </p:txBody>
      </p:sp>
      <p:sp>
        <p:nvSpPr>
          <p:cNvPr id="28" name="TextBox 27">
            <a:extLst>
              <a:ext uri="{FF2B5EF4-FFF2-40B4-BE49-F238E27FC236}">
                <a16:creationId xmlns:a16="http://schemas.microsoft.com/office/drawing/2014/main" id="{D4F09B0B-B221-CA1A-8432-211543E3BE99}"/>
              </a:ext>
            </a:extLst>
          </p:cNvPr>
          <p:cNvSpPr txBox="1"/>
          <p:nvPr/>
        </p:nvSpPr>
        <p:spPr>
          <a:xfrm>
            <a:off x="9223892" y="3738665"/>
            <a:ext cx="2276262" cy="2062103"/>
          </a:xfrm>
          <a:prstGeom prst="rect">
            <a:avLst/>
          </a:prstGeom>
          <a:noFill/>
        </p:spPr>
        <p:txBody>
          <a:bodyPr wrap="square" rtlCol="0">
            <a:spAutoFit/>
          </a:bodyPr>
          <a:lstStyle/>
          <a:p>
            <a:pPr algn="ctr"/>
            <a:r>
              <a:rPr lang="en-US" sz="1600" dirty="0">
                <a:solidFill>
                  <a:schemeClr val="bg1"/>
                </a:solidFill>
                <a:latin typeface="Helvetica Light" panose="020B0403020202020204" pitchFamily="34" charset="0"/>
                <a:ea typeface="Roboto Lt" pitchFamily="2" charset="0"/>
              </a:rPr>
              <a:t>Poor diet messes </a:t>
            </a:r>
          </a:p>
          <a:p>
            <a:pPr algn="ctr"/>
            <a:r>
              <a:rPr lang="en-US" sz="1600" dirty="0">
                <a:solidFill>
                  <a:schemeClr val="bg1"/>
                </a:solidFill>
                <a:latin typeface="Helvetica Light" panose="020B0403020202020204" pitchFamily="34" charset="0"/>
                <a:ea typeface="Roboto Lt" pitchFamily="2" charset="0"/>
              </a:rPr>
              <a:t>with digestion. Stress messes with digestion. </a:t>
            </a:r>
          </a:p>
          <a:p>
            <a:pPr algn="ctr"/>
            <a:endParaRPr lang="en-US" sz="1600" dirty="0">
              <a:solidFill>
                <a:schemeClr val="bg1"/>
              </a:solidFill>
              <a:latin typeface="Helvetica Light" panose="020B0403020202020204" pitchFamily="34" charset="0"/>
              <a:ea typeface="Roboto Lt" pitchFamily="2" charset="0"/>
            </a:endParaRPr>
          </a:p>
          <a:p>
            <a:pPr algn="ctr"/>
            <a:r>
              <a:rPr lang="en-US" sz="1600" dirty="0">
                <a:solidFill>
                  <a:schemeClr val="bg1"/>
                </a:solidFill>
                <a:latin typeface="Helvetica Light" panose="020B0403020202020204" pitchFamily="34" charset="0"/>
                <a:ea typeface="Roboto Lt" pitchFamily="2" charset="0"/>
              </a:rPr>
              <a:t>Regular exercise and healthy, well-balance diet can help improve digestion.</a:t>
            </a:r>
          </a:p>
        </p:txBody>
      </p:sp>
    </p:spTree>
    <p:extLst>
      <p:ext uri="{BB962C8B-B14F-4D97-AF65-F5344CB8AC3E}">
        <p14:creationId xmlns:p14="http://schemas.microsoft.com/office/powerpoint/2010/main" val="2712749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DA0F089-32FC-8EBF-0874-56CD48262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844" y="1044007"/>
            <a:ext cx="6133104" cy="5519794"/>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A283AFEE-3289-6265-B9BE-05590448A039}"/>
              </a:ext>
            </a:extLst>
          </p:cNvPr>
          <p:cNvPicPr>
            <a:picLocks noChangeAspect="1"/>
          </p:cNvPicPr>
          <p:nvPr/>
        </p:nvPicPr>
        <p:blipFill>
          <a:blip r:embed="rId4"/>
          <a:stretch>
            <a:fillRect/>
          </a:stretch>
        </p:blipFill>
        <p:spPr>
          <a:xfrm>
            <a:off x="9335346" y="6055112"/>
            <a:ext cx="2064925" cy="338971"/>
          </a:xfrm>
          <a:prstGeom prst="rect">
            <a:avLst/>
          </a:prstGeom>
        </p:spPr>
      </p:pic>
      <p:sp>
        <p:nvSpPr>
          <p:cNvPr id="2" name="TextBox 1">
            <a:extLst>
              <a:ext uri="{FF2B5EF4-FFF2-40B4-BE49-F238E27FC236}">
                <a16:creationId xmlns:a16="http://schemas.microsoft.com/office/drawing/2014/main" id="{991AB834-A2DE-280D-C28E-C9C12125B867}"/>
              </a:ext>
            </a:extLst>
          </p:cNvPr>
          <p:cNvSpPr txBox="1"/>
          <p:nvPr/>
        </p:nvSpPr>
        <p:spPr>
          <a:xfrm>
            <a:off x="3470634" y="463917"/>
            <a:ext cx="6364077" cy="523220"/>
          </a:xfrm>
          <a:prstGeom prst="rect">
            <a:avLst/>
          </a:prstGeom>
          <a:noFill/>
        </p:spPr>
        <p:txBody>
          <a:bodyPr wrap="square">
            <a:spAutoFit/>
          </a:bodyPr>
          <a:lstStyle/>
          <a:p>
            <a:r>
              <a:rPr lang="en-US" sz="2800" b="1" dirty="0">
                <a:solidFill>
                  <a:srgbClr val="00ABBD"/>
                </a:solidFill>
                <a:latin typeface="Helvetica" pitchFamily="2" charset="0"/>
              </a:rPr>
              <a:t>What is insulin resistance?</a:t>
            </a:r>
            <a:endParaRPr lang="en-US" sz="2000" b="1"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2541300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What is the Diabetes Plate Method?">
            <a:extLst>
              <a:ext uri="{FF2B5EF4-FFF2-40B4-BE49-F238E27FC236}">
                <a16:creationId xmlns:a16="http://schemas.microsoft.com/office/drawing/2014/main" id="{C5F0A4E6-E549-E578-9CC2-A7179CEB6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944" y="1601942"/>
            <a:ext cx="4940980" cy="3431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2726FB46-9F7F-57C1-30E1-9A410346EBD3}"/>
              </a:ext>
            </a:extLst>
          </p:cNvPr>
          <p:cNvPicPr>
            <a:picLocks noChangeAspect="1"/>
          </p:cNvPicPr>
          <p:nvPr/>
        </p:nvPicPr>
        <p:blipFill>
          <a:blip r:embed="rId4"/>
          <a:stretch>
            <a:fillRect/>
          </a:stretch>
        </p:blipFill>
        <p:spPr>
          <a:xfrm>
            <a:off x="9335346" y="6055112"/>
            <a:ext cx="2064925" cy="338971"/>
          </a:xfrm>
          <a:prstGeom prst="rect">
            <a:avLst/>
          </a:prstGeom>
        </p:spPr>
      </p:pic>
      <p:sp>
        <p:nvSpPr>
          <p:cNvPr id="5" name="TextBox 4">
            <a:extLst>
              <a:ext uri="{FF2B5EF4-FFF2-40B4-BE49-F238E27FC236}">
                <a16:creationId xmlns:a16="http://schemas.microsoft.com/office/drawing/2014/main" id="{50F754B0-8C9E-68C1-6FDD-AD953284E7F1}"/>
              </a:ext>
            </a:extLst>
          </p:cNvPr>
          <p:cNvSpPr txBox="1"/>
          <p:nvPr/>
        </p:nvSpPr>
        <p:spPr>
          <a:xfrm>
            <a:off x="552514" y="970493"/>
            <a:ext cx="7282731" cy="523220"/>
          </a:xfrm>
          <a:prstGeom prst="rect">
            <a:avLst/>
          </a:prstGeom>
          <a:noFill/>
        </p:spPr>
        <p:txBody>
          <a:bodyPr wrap="square">
            <a:spAutoFit/>
          </a:bodyPr>
          <a:lstStyle/>
          <a:p>
            <a:r>
              <a:rPr lang="en-US" sz="2800" b="1" dirty="0">
                <a:solidFill>
                  <a:srgbClr val="00ABBD"/>
                </a:solidFill>
                <a:latin typeface="Helvetica" pitchFamily="2" charset="0"/>
              </a:rPr>
              <a:t>Meal Planning with The Plate Method</a:t>
            </a:r>
            <a:endParaRPr lang="en-US" sz="2000" b="1" dirty="0">
              <a:solidFill>
                <a:schemeClr val="tx1">
                  <a:lumMod val="75000"/>
                  <a:lumOff val="25000"/>
                </a:schemeClr>
              </a:solidFill>
              <a:latin typeface="Helvetica" pitchFamily="2" charset="0"/>
            </a:endParaRPr>
          </a:p>
        </p:txBody>
      </p:sp>
      <p:sp>
        <p:nvSpPr>
          <p:cNvPr id="2" name="Content Placeholder 5">
            <a:extLst>
              <a:ext uri="{FF2B5EF4-FFF2-40B4-BE49-F238E27FC236}">
                <a16:creationId xmlns:a16="http://schemas.microsoft.com/office/drawing/2014/main" id="{F19CCB06-7640-9D7E-95DE-20C2E22AD3E9}"/>
              </a:ext>
            </a:extLst>
          </p:cNvPr>
          <p:cNvSpPr>
            <a:spLocks noGrp="1"/>
          </p:cNvSpPr>
          <p:nvPr>
            <p:ph idx="1"/>
          </p:nvPr>
        </p:nvSpPr>
        <p:spPr>
          <a:xfrm>
            <a:off x="457099" y="1843799"/>
            <a:ext cx="6213252" cy="2111299"/>
          </a:xfrm>
        </p:spPr>
        <p:txBody>
          <a:bodyPr vert="horz" lIns="121899" tIns="60949" rIns="121899" bIns="60949" rtlCol="0" anchor="t">
            <a:noAutofit/>
          </a:bodyPr>
          <a:lstStyle/>
          <a:p>
            <a:pPr marL="647065" indent="-342900">
              <a:lnSpc>
                <a:spcPct val="120000"/>
              </a:lnSpc>
            </a:pPr>
            <a:r>
              <a:rPr lang="en-US" sz="2000" dirty="0">
                <a:solidFill>
                  <a:srgbClr val="5B6770"/>
                </a:solidFill>
                <a:latin typeface="Helvetica Light" panose="020B0403020202020204" pitchFamily="34" charset="0"/>
              </a:rPr>
              <a:t>Fill half of your plate with non-starchy vegetables</a:t>
            </a:r>
          </a:p>
          <a:p>
            <a:pPr marL="647065" indent="-342900">
              <a:lnSpc>
                <a:spcPct val="120000"/>
              </a:lnSpc>
            </a:pPr>
            <a:r>
              <a:rPr lang="en-US" sz="2000" dirty="0">
                <a:solidFill>
                  <a:srgbClr val="5B6770"/>
                </a:solidFill>
                <a:latin typeface="Helvetica Light" panose="020B0403020202020204" pitchFamily="34" charset="0"/>
              </a:rPr>
              <a:t>Fill ¼ plate with 1 cup of starch/grain/fruit</a:t>
            </a:r>
          </a:p>
          <a:p>
            <a:pPr marL="647065" indent="-342900">
              <a:lnSpc>
                <a:spcPct val="120000"/>
              </a:lnSpc>
            </a:pPr>
            <a:r>
              <a:rPr lang="en-US" sz="2000" dirty="0">
                <a:solidFill>
                  <a:srgbClr val="5B6770"/>
                </a:solidFill>
                <a:latin typeface="Helvetica Light" panose="020B0403020202020204" pitchFamily="34" charset="0"/>
              </a:rPr>
              <a:t>Fill ¼ plate with 3-4 ounces of protein</a:t>
            </a:r>
          </a:p>
          <a:p>
            <a:pPr marL="647065" indent="-342900">
              <a:lnSpc>
                <a:spcPct val="120000"/>
              </a:lnSpc>
            </a:pPr>
            <a:r>
              <a:rPr lang="en-US" sz="2000" dirty="0">
                <a:solidFill>
                  <a:srgbClr val="5B6770"/>
                </a:solidFill>
                <a:latin typeface="Helvetica Light" panose="020B0403020202020204" pitchFamily="34" charset="0"/>
              </a:rPr>
              <a:t>Drink water or another beverage without sugar</a:t>
            </a:r>
          </a:p>
          <a:p>
            <a:pPr marL="647065" indent="-342900">
              <a:lnSpc>
                <a:spcPct val="120000"/>
              </a:lnSpc>
            </a:pPr>
            <a:endParaRPr lang="en-US" sz="2000" dirty="0">
              <a:solidFill>
                <a:srgbClr val="5B6770"/>
              </a:solidFill>
              <a:latin typeface="Helvetica Light" panose="020B0403020202020204" pitchFamily="34" charset="0"/>
            </a:endParaRPr>
          </a:p>
        </p:txBody>
      </p:sp>
      <p:pic>
        <p:nvPicPr>
          <p:cNvPr id="2056" name="Picture 8" descr="Diabetes-Friendly Easy Plate Method Dinners">
            <a:extLst>
              <a:ext uri="{FF2B5EF4-FFF2-40B4-BE49-F238E27FC236}">
                <a16:creationId xmlns:a16="http://schemas.microsoft.com/office/drawing/2014/main" id="{21119055-F167-87EB-3F7C-9660B64C9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07" y="4038063"/>
            <a:ext cx="2241517" cy="22415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abetes-Friendly Easy Plate Method Dinners">
            <a:extLst>
              <a:ext uri="{FF2B5EF4-FFF2-40B4-BE49-F238E27FC236}">
                <a16:creationId xmlns:a16="http://schemas.microsoft.com/office/drawing/2014/main" id="{E546DE5D-4E94-1CD6-07D3-4C5AA8358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9719" y="4038062"/>
            <a:ext cx="2241518" cy="224151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abetes-Friendly Easy Plate Method Dinners">
            <a:extLst>
              <a:ext uri="{FF2B5EF4-FFF2-40B4-BE49-F238E27FC236}">
                <a16:creationId xmlns:a16="http://schemas.microsoft.com/office/drawing/2014/main" id="{679D3967-A436-923E-2CAF-54C8CB834C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237" y="4038062"/>
            <a:ext cx="2241518" cy="22415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583B255-B21B-196E-861A-A6743D470DCA}"/>
              </a:ext>
            </a:extLst>
          </p:cNvPr>
          <p:cNvSpPr txBox="1"/>
          <p:nvPr/>
        </p:nvSpPr>
        <p:spPr>
          <a:xfrm>
            <a:off x="458472" y="6279580"/>
            <a:ext cx="5203719" cy="215444"/>
          </a:xfrm>
          <a:prstGeom prst="rect">
            <a:avLst/>
          </a:prstGeom>
          <a:noFill/>
        </p:spPr>
        <p:txBody>
          <a:bodyPr wrap="square">
            <a:spAutoFit/>
          </a:bodyPr>
          <a:lstStyle/>
          <a:p>
            <a:r>
              <a:rPr lang="en-US" sz="800" dirty="0">
                <a:solidFill>
                  <a:srgbClr val="5B6770"/>
                </a:solidFill>
                <a:latin typeface="Helvetica Light" panose="020B0403020202020204" pitchFamily="34" charset="0"/>
                <a:hlinkClick r:id="rId8" tooltip="http://www.honeybearlane.com/2012/09/eight-ways-to-raise-a-happy-toddler.html">
                  <a:extLst>
                    <a:ext uri="{A12FA001-AC4F-418D-AE19-62706E023703}">
                      <ahyp:hlinkClr xmlns:ahyp="http://schemas.microsoft.com/office/drawing/2018/hyperlinkcolor" val="tx"/>
                    </a:ext>
                  </a:extLst>
                </a:hlinkClick>
              </a:rPr>
              <a:t>Pictures by American Diabetes Association</a:t>
            </a:r>
          </a:p>
        </p:txBody>
      </p:sp>
    </p:spTree>
    <p:extLst>
      <p:ext uri="{BB962C8B-B14F-4D97-AF65-F5344CB8AC3E}">
        <p14:creationId xmlns:p14="http://schemas.microsoft.com/office/powerpoint/2010/main" val="419699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604577" y="853502"/>
            <a:ext cx="7581678" cy="954107"/>
          </a:xfrm>
          <a:prstGeom prst="rect">
            <a:avLst/>
          </a:prstGeom>
          <a:noFill/>
        </p:spPr>
        <p:txBody>
          <a:bodyPr wrap="square">
            <a:spAutoFit/>
          </a:bodyPr>
          <a:lstStyle/>
          <a:p>
            <a:r>
              <a:rPr lang="en-US" sz="2800" b="1" dirty="0">
                <a:solidFill>
                  <a:srgbClr val="00ABBD"/>
                </a:solidFill>
                <a:latin typeface="Helvetica" pitchFamily="2" charset="0"/>
              </a:rPr>
              <a:t>Carbohydrates are foods that provide energy but can also elevate glucose</a:t>
            </a:r>
            <a:endParaRPr lang="en-US" sz="2000" b="1" dirty="0">
              <a:solidFill>
                <a:schemeClr val="tx1">
                  <a:lumMod val="75000"/>
                  <a:lumOff val="25000"/>
                </a:schemeClr>
              </a:solidFill>
              <a:latin typeface="Helvetica" pitchFamily="2" charset="0"/>
            </a:endParaRPr>
          </a:p>
        </p:txBody>
      </p:sp>
      <p:sp>
        <p:nvSpPr>
          <p:cNvPr id="9" name="Content Placeholder 5">
            <a:extLst>
              <a:ext uri="{FF2B5EF4-FFF2-40B4-BE49-F238E27FC236}">
                <a16:creationId xmlns:a16="http://schemas.microsoft.com/office/drawing/2014/main" id="{7DD45F50-7A9E-A0D0-DA47-03F4EA504B3F}"/>
              </a:ext>
            </a:extLst>
          </p:cNvPr>
          <p:cNvSpPr txBox="1">
            <a:spLocks/>
          </p:cNvSpPr>
          <p:nvPr/>
        </p:nvSpPr>
        <p:spPr>
          <a:xfrm>
            <a:off x="604575" y="1927447"/>
            <a:ext cx="4120431" cy="2298653"/>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sz="2000" dirty="0">
                <a:solidFill>
                  <a:srgbClr val="5B6770"/>
                </a:solidFill>
                <a:latin typeface="Helvetica Light" panose="020B0403020202020204" pitchFamily="34" charset="0"/>
              </a:rPr>
              <a:t>This includes:</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Grains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Starchy vegetables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Fruits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Milk</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Sweets</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p:txBody>
      </p:sp>
      <p:pic>
        <p:nvPicPr>
          <p:cNvPr id="23" name="Picture 22" descr="A picture containing text, sign&#10;&#10;Description automatically generated">
            <a:extLst>
              <a:ext uri="{FF2B5EF4-FFF2-40B4-BE49-F238E27FC236}">
                <a16:creationId xmlns:a16="http://schemas.microsoft.com/office/drawing/2014/main" id="{23AA7967-BDBD-8AC0-F6D9-1DA1435ADA20}"/>
              </a:ext>
            </a:extLst>
          </p:cNvPr>
          <p:cNvPicPr>
            <a:picLocks noChangeAspect="1"/>
          </p:cNvPicPr>
          <p:nvPr/>
        </p:nvPicPr>
        <p:blipFill>
          <a:blip r:embed="rId3"/>
          <a:stretch>
            <a:fillRect/>
          </a:stretch>
        </p:blipFill>
        <p:spPr>
          <a:xfrm>
            <a:off x="9450568" y="6110558"/>
            <a:ext cx="2064925" cy="338971"/>
          </a:xfrm>
          <a:prstGeom prst="rect">
            <a:avLst/>
          </a:prstGeom>
        </p:spPr>
      </p:pic>
      <p:sp>
        <p:nvSpPr>
          <p:cNvPr id="2" name="TextBox 1">
            <a:extLst>
              <a:ext uri="{FF2B5EF4-FFF2-40B4-BE49-F238E27FC236}">
                <a16:creationId xmlns:a16="http://schemas.microsoft.com/office/drawing/2014/main" id="{1CD1EA60-FE9C-8433-6466-2442791EDD4C}"/>
              </a:ext>
            </a:extLst>
          </p:cNvPr>
          <p:cNvSpPr txBox="1"/>
          <p:nvPr/>
        </p:nvSpPr>
        <p:spPr>
          <a:xfrm>
            <a:off x="4572000" y="5686103"/>
            <a:ext cx="5203719" cy="215444"/>
          </a:xfrm>
          <a:prstGeom prst="rect">
            <a:avLst/>
          </a:prstGeom>
          <a:noFill/>
        </p:spPr>
        <p:txBody>
          <a:bodyPr wrap="square">
            <a:spAutoFit/>
          </a:bodyPr>
          <a:lstStyle/>
          <a:p>
            <a:r>
              <a:rPr lang="en-US" sz="800" dirty="0">
                <a:solidFill>
                  <a:srgbClr val="5B6770"/>
                </a:solidFill>
                <a:latin typeface="Helvetica Light" panose="020B0403020202020204" pitchFamily="34" charset="0"/>
                <a:hlinkClick r:id="rId4" tooltip="http://www.honeybearlane.com/2012/09/eight-ways-to-raise-a-happy-toddler.html">
                  <a:extLst>
                    <a:ext uri="{A12FA001-AC4F-418D-AE19-62706E023703}">
                      <ahyp:hlinkClr xmlns:ahyp="http://schemas.microsoft.com/office/drawing/2018/hyperlinkcolor" val="tx"/>
                    </a:ext>
                  </a:extLst>
                </a:hlinkClick>
              </a:rPr>
              <a:t>Pictures by American Diabetes Association</a:t>
            </a:r>
          </a:p>
        </p:txBody>
      </p:sp>
      <p:pic>
        <p:nvPicPr>
          <p:cNvPr id="1026" name="Picture 2">
            <a:extLst>
              <a:ext uri="{FF2B5EF4-FFF2-40B4-BE49-F238E27FC236}">
                <a16:creationId xmlns:a16="http://schemas.microsoft.com/office/drawing/2014/main" id="{94402B30-AEC6-1BF2-2E0F-179FBDE9D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862" y="4197548"/>
            <a:ext cx="3199281" cy="24417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ray of different foods containing carbohydrates">
            <a:extLst>
              <a:ext uri="{FF2B5EF4-FFF2-40B4-BE49-F238E27FC236}">
                <a16:creationId xmlns:a16="http://schemas.microsoft.com/office/drawing/2014/main" id="{3976D37C-DAFA-F0DD-AC85-0E0EF1741C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885332"/>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754B0-8C9E-68C1-6FDD-AD953284E7F1}"/>
              </a:ext>
            </a:extLst>
          </p:cNvPr>
          <p:cNvSpPr txBox="1"/>
          <p:nvPr/>
        </p:nvSpPr>
        <p:spPr>
          <a:xfrm>
            <a:off x="1238969" y="1409469"/>
            <a:ext cx="4464696" cy="954107"/>
          </a:xfrm>
          <a:prstGeom prst="rect">
            <a:avLst/>
          </a:prstGeom>
          <a:noFill/>
        </p:spPr>
        <p:txBody>
          <a:bodyPr wrap="square">
            <a:spAutoFit/>
          </a:bodyPr>
          <a:lstStyle/>
          <a:p>
            <a:r>
              <a:rPr lang="en-US" sz="2800" b="1" dirty="0">
                <a:solidFill>
                  <a:srgbClr val="00ABBD"/>
                </a:solidFill>
                <a:latin typeface="Helvetica" pitchFamily="2" charset="0"/>
              </a:rPr>
              <a:t>One Serving Of Grains Or Starchy Vegetables </a:t>
            </a:r>
            <a:endParaRPr lang="en-US" sz="2000" b="1" dirty="0">
              <a:solidFill>
                <a:schemeClr val="tx1">
                  <a:lumMod val="75000"/>
                  <a:lumOff val="25000"/>
                </a:schemeClr>
              </a:solidFill>
              <a:latin typeface="Helvetica" pitchFamily="2" charset="0"/>
            </a:endParaRPr>
          </a:p>
        </p:txBody>
      </p:sp>
      <p:sp>
        <p:nvSpPr>
          <p:cNvPr id="7" name="Content Placeholder 5">
            <a:extLst>
              <a:ext uri="{FF2B5EF4-FFF2-40B4-BE49-F238E27FC236}">
                <a16:creationId xmlns:a16="http://schemas.microsoft.com/office/drawing/2014/main" id="{B33B5B90-7E83-AB51-629B-F8E2DE688564}"/>
              </a:ext>
            </a:extLst>
          </p:cNvPr>
          <p:cNvSpPr txBox="1">
            <a:spLocks/>
          </p:cNvSpPr>
          <p:nvPr/>
        </p:nvSpPr>
        <p:spPr>
          <a:xfrm>
            <a:off x="1238969" y="2762273"/>
            <a:ext cx="6355631" cy="1974827"/>
          </a:xfrm>
          <a:prstGeom prst="rect">
            <a:avLst/>
          </a:prstGeom>
        </p:spPr>
        <p:txBody>
          <a:bodyPr vert="horz" lIns="121899" tIns="60949" rIns="121899" bIns="6094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Slice of bread</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1 Tortilla</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¾ Cup cold cereal</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½ Cup oatmeal or grits</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⅓ Cup pasta or rice or quinoa</a:t>
            </a:r>
          </a:p>
          <a:p>
            <a:pPr eaLnBrk="0" fontAlgn="base" hangingPunct="0">
              <a:lnSpc>
                <a:spcPct val="100000"/>
              </a:lnSpc>
              <a:spcBef>
                <a:spcPct val="0"/>
              </a:spcBef>
              <a:spcAft>
                <a:spcPct val="0"/>
              </a:spcAft>
            </a:pPr>
            <a:r>
              <a:rPr lang="en-US" altLang="en-US" sz="2000" b="1" dirty="0">
                <a:solidFill>
                  <a:srgbClr val="5B6770"/>
                </a:solidFill>
                <a:latin typeface="Helvetica" pitchFamily="2" charset="0"/>
              </a:rPr>
              <a:t>½ Cup potatoes or corn or beans</a:t>
            </a: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a:p>
            <a:pPr marL="0" indent="0" eaLnBrk="0" fontAlgn="base" hangingPunct="0">
              <a:lnSpc>
                <a:spcPct val="100000"/>
              </a:lnSpc>
              <a:spcBef>
                <a:spcPct val="0"/>
              </a:spcBef>
              <a:spcAft>
                <a:spcPct val="0"/>
              </a:spcAft>
              <a:buFont typeface="Arial" panose="020B0604020202020204" pitchFamily="34" charset="0"/>
              <a:buNone/>
            </a:pPr>
            <a:endParaRPr lang="en-US" altLang="en-US" sz="2000" b="1" dirty="0">
              <a:solidFill>
                <a:srgbClr val="5B6770"/>
              </a:solidFill>
              <a:latin typeface="Helvetica" pitchFamily="2" charset="0"/>
            </a:endParaRPr>
          </a:p>
        </p:txBody>
      </p:sp>
      <p:pic>
        <p:nvPicPr>
          <p:cNvPr id="10" name="Picture 9" descr="A picture containing food, piece, bread, slice&#10;&#10;Description automatically generated">
            <a:extLst>
              <a:ext uri="{FF2B5EF4-FFF2-40B4-BE49-F238E27FC236}">
                <a16:creationId xmlns:a16="http://schemas.microsoft.com/office/drawing/2014/main" id="{4E163B66-5331-8E12-6493-EDDAAA72764F}"/>
              </a:ext>
            </a:extLst>
          </p:cNvPr>
          <p:cNvPicPr>
            <a:picLocks noChangeAspect="1"/>
          </p:cNvPicPr>
          <p:nvPr/>
        </p:nvPicPr>
        <p:blipFill rotWithShape="1">
          <a:blip r:embed="rId3"/>
          <a:srcRect b="16963"/>
          <a:stretch/>
        </p:blipFill>
        <p:spPr>
          <a:xfrm>
            <a:off x="7030169" y="0"/>
            <a:ext cx="5161831" cy="685800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D0C97C61-A957-B5A8-3E44-7CE0B9530BDA}"/>
              </a:ext>
            </a:extLst>
          </p:cNvPr>
          <p:cNvPicPr>
            <a:picLocks noChangeAspect="1"/>
          </p:cNvPicPr>
          <p:nvPr/>
        </p:nvPicPr>
        <p:blipFill>
          <a:blip r:embed="rId4"/>
          <a:stretch>
            <a:fillRect/>
          </a:stretch>
        </p:blipFill>
        <p:spPr>
          <a:xfrm>
            <a:off x="1117601" y="5989219"/>
            <a:ext cx="2064925" cy="338971"/>
          </a:xfrm>
          <a:prstGeom prst="rect">
            <a:avLst/>
          </a:prstGeom>
        </p:spPr>
      </p:pic>
    </p:spTree>
    <p:extLst>
      <p:ext uri="{BB962C8B-B14F-4D97-AF65-F5344CB8AC3E}">
        <p14:creationId xmlns:p14="http://schemas.microsoft.com/office/powerpoint/2010/main" val="2054153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54AF8E87D374BA793CEE334396368" ma:contentTypeVersion="5" ma:contentTypeDescription="Create a new document." ma:contentTypeScope="" ma:versionID="086fd37dbfd6878869194df08ee92e8e">
  <xsd:schema xmlns:xsd="http://www.w3.org/2001/XMLSchema" xmlns:xs="http://www.w3.org/2001/XMLSchema" xmlns:p="http://schemas.microsoft.com/office/2006/metadata/properties" xmlns:ns3="0b79e4e3-1d3d-471b-9974-a62997e4437e" xmlns:ns4="61f1183d-8d61-47b3-853b-e2ef37621e74" targetNamespace="http://schemas.microsoft.com/office/2006/metadata/properties" ma:root="true" ma:fieldsID="6b079c8c52ae1cbbedf4f93edb8f514a" ns3:_="" ns4:_="">
    <xsd:import namespace="0b79e4e3-1d3d-471b-9974-a62997e4437e"/>
    <xsd:import namespace="61f1183d-8d61-47b3-853b-e2ef37621e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9e4e3-1d3d-471b-9974-a62997e44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1183d-8d61-47b3-853b-e2ef37621e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6A5472-A4EB-4E30-978A-F1D6BA7D9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9e4e3-1d3d-471b-9974-a62997e4437e"/>
    <ds:schemaRef ds:uri="61f1183d-8d61-47b3-853b-e2ef37621e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8A668-EB31-4FD8-88B2-57DBCB632329}">
  <ds:schemaRefs>
    <ds:schemaRef ds:uri="http://schemas.microsoft.com/office/infopath/2007/PartnerControls"/>
    <ds:schemaRef ds:uri="http://purl.org/dc/terms/"/>
    <ds:schemaRef ds:uri="http://schemas.microsoft.com/office/2006/documentManagement/types"/>
    <ds:schemaRef ds:uri="0b79e4e3-1d3d-471b-9974-a62997e4437e"/>
    <ds:schemaRef ds:uri="http://purl.org/dc/elements/1.1/"/>
    <ds:schemaRef ds:uri="http://schemas.openxmlformats.org/package/2006/metadata/core-properties"/>
    <ds:schemaRef ds:uri="61f1183d-8d61-47b3-853b-e2ef37621e7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60D13B1-A63C-471C-A4FF-8191622E0E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564</TotalTime>
  <Words>2321</Words>
  <Application>Microsoft Office PowerPoint</Application>
  <PresentationFormat>Widescreen</PresentationFormat>
  <Paragraphs>222</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Helvetica</vt:lpstr>
      <vt:lpstr>HELVETICA LIGHT</vt:lpstr>
      <vt:lpstr>HELVETICA LIGHT</vt:lpstr>
      <vt:lpstr>Merriweather</vt:lpstr>
      <vt:lpstr>Open Sans</vt:lpstr>
      <vt:lpstr>Roboto Lt</vt:lpstr>
      <vt:lpstr>Office Theme</vt:lpstr>
      <vt:lpstr>PowerPoint Presentation</vt:lpstr>
      <vt:lpstr>PowerPoint Presentation</vt:lpstr>
      <vt:lpstr>Commit to the Journey not the Destination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Mauricio Gonzales</dc:creator>
  <cp:lastModifiedBy>Rountree, Collin R</cp:lastModifiedBy>
  <cp:revision>9</cp:revision>
  <cp:lastPrinted>2022-09-08T16:07:00Z</cp:lastPrinted>
  <dcterms:created xsi:type="dcterms:W3CDTF">2022-07-25T16:11:19Z</dcterms:created>
  <dcterms:modified xsi:type="dcterms:W3CDTF">2024-04-15T16:59:51Z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0x01010014254AF8E87D374BA793CEE334396368</vt:lpwstr>
  </property>
</Properties>
</file>