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2" r:id="rId7"/>
    <p:sldId id="298" r:id="rId8"/>
    <p:sldId id="299" r:id="rId9"/>
    <p:sldId id="300" r:id="rId10"/>
    <p:sldId id="301" r:id="rId11"/>
    <p:sldId id="302" r:id="rId12"/>
    <p:sldId id="303" r:id="rId13"/>
    <p:sldId id="304" r:id="rId14"/>
    <p:sldId id="305" r:id="rId15"/>
    <p:sldId id="306" r:id="rId16"/>
    <p:sldId id="307" r:id="rId17"/>
    <p:sldId id="317" r:id="rId18"/>
    <p:sldId id="308" r:id="rId19"/>
    <p:sldId id="310" r:id="rId20"/>
    <p:sldId id="311" r:id="rId21"/>
    <p:sldId id="312" r:id="rId22"/>
    <p:sldId id="313" r:id="rId23"/>
    <p:sldId id="314" r:id="rId24"/>
    <p:sldId id="315" r:id="rId25"/>
    <p:sldId id="316"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9B3"/>
    <a:srgbClr val="F8F8F8"/>
    <a:srgbClr val="5B6770"/>
    <a:srgbClr val="00AB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AD553-9E31-49FD-830A-8E3587E5E9CE}" v="1" dt="2024-04-03T17:31:28.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7" autoAdjust="0"/>
    <p:restoredTop sz="91955"/>
  </p:normalViewPr>
  <p:slideViewPr>
    <p:cSldViewPr snapToGrid="0">
      <p:cViewPr varScale="1">
        <p:scale>
          <a:sx n="105" d="100"/>
          <a:sy n="105" d="100"/>
        </p:scale>
        <p:origin x="11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50E8F-6922-0544-B008-72DDF2D13933}"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AA5EB-B703-314E-97AA-FBBEF88B30BD}" type="slidenum">
              <a:rPr lang="en-US" smtClean="0"/>
              <a:t>‹#›</a:t>
            </a:fld>
            <a:endParaRPr lang="en-US"/>
          </a:p>
        </p:txBody>
      </p:sp>
    </p:spTree>
    <p:extLst>
      <p:ext uri="{BB962C8B-B14F-4D97-AF65-F5344CB8AC3E}">
        <p14:creationId xmlns:p14="http://schemas.microsoft.com/office/powerpoint/2010/main" val="280291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a:t>
            </a:fld>
            <a:endParaRPr lang="en-US"/>
          </a:p>
        </p:txBody>
      </p:sp>
    </p:spTree>
    <p:extLst>
      <p:ext uri="{BB962C8B-B14F-4D97-AF65-F5344CB8AC3E}">
        <p14:creationId xmlns:p14="http://schemas.microsoft.com/office/powerpoint/2010/main" val="1914917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10</a:t>
            </a:fld>
            <a:endParaRPr lang="en-US"/>
          </a:p>
        </p:txBody>
      </p:sp>
    </p:spTree>
    <p:extLst>
      <p:ext uri="{BB962C8B-B14F-4D97-AF65-F5344CB8AC3E}">
        <p14:creationId xmlns:p14="http://schemas.microsoft.com/office/powerpoint/2010/main" val="276646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11</a:t>
            </a:fld>
            <a:endParaRPr lang="en-US"/>
          </a:p>
        </p:txBody>
      </p:sp>
    </p:spTree>
    <p:extLst>
      <p:ext uri="{BB962C8B-B14F-4D97-AF65-F5344CB8AC3E}">
        <p14:creationId xmlns:p14="http://schemas.microsoft.com/office/powerpoint/2010/main" val="169191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12</a:t>
            </a:fld>
            <a:endParaRPr lang="en-US"/>
          </a:p>
        </p:txBody>
      </p:sp>
    </p:spTree>
    <p:extLst>
      <p:ext uri="{BB962C8B-B14F-4D97-AF65-F5344CB8AC3E}">
        <p14:creationId xmlns:p14="http://schemas.microsoft.com/office/powerpoint/2010/main" val="284625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13</a:t>
            </a:fld>
            <a:endParaRPr lang="en-US"/>
          </a:p>
        </p:txBody>
      </p:sp>
    </p:spTree>
    <p:extLst>
      <p:ext uri="{BB962C8B-B14F-4D97-AF65-F5344CB8AC3E}">
        <p14:creationId xmlns:p14="http://schemas.microsoft.com/office/powerpoint/2010/main" val="375103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14</a:t>
            </a:fld>
            <a:endParaRPr lang="en-US"/>
          </a:p>
        </p:txBody>
      </p:sp>
    </p:spTree>
    <p:extLst>
      <p:ext uri="{BB962C8B-B14F-4D97-AF65-F5344CB8AC3E}">
        <p14:creationId xmlns:p14="http://schemas.microsoft.com/office/powerpoint/2010/main" val="137742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15</a:t>
            </a:fld>
            <a:endParaRPr lang="en-US"/>
          </a:p>
        </p:txBody>
      </p:sp>
    </p:spTree>
    <p:extLst>
      <p:ext uri="{BB962C8B-B14F-4D97-AF65-F5344CB8AC3E}">
        <p14:creationId xmlns:p14="http://schemas.microsoft.com/office/powerpoint/2010/main" val="599407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16</a:t>
            </a:fld>
            <a:endParaRPr lang="en-US"/>
          </a:p>
        </p:txBody>
      </p:sp>
    </p:spTree>
    <p:extLst>
      <p:ext uri="{BB962C8B-B14F-4D97-AF65-F5344CB8AC3E}">
        <p14:creationId xmlns:p14="http://schemas.microsoft.com/office/powerpoint/2010/main" val="263117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17</a:t>
            </a:fld>
            <a:endParaRPr lang="en-US"/>
          </a:p>
        </p:txBody>
      </p:sp>
    </p:spTree>
    <p:extLst>
      <p:ext uri="{BB962C8B-B14F-4D97-AF65-F5344CB8AC3E}">
        <p14:creationId xmlns:p14="http://schemas.microsoft.com/office/powerpoint/2010/main" val="3025680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18</a:t>
            </a:fld>
            <a:endParaRPr lang="en-US"/>
          </a:p>
        </p:txBody>
      </p:sp>
    </p:spTree>
    <p:extLst>
      <p:ext uri="{BB962C8B-B14F-4D97-AF65-F5344CB8AC3E}">
        <p14:creationId xmlns:p14="http://schemas.microsoft.com/office/powerpoint/2010/main" val="189606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19</a:t>
            </a:fld>
            <a:endParaRPr lang="en-US"/>
          </a:p>
        </p:txBody>
      </p:sp>
    </p:spTree>
    <p:extLst>
      <p:ext uri="{BB962C8B-B14F-4D97-AF65-F5344CB8AC3E}">
        <p14:creationId xmlns:p14="http://schemas.microsoft.com/office/powerpoint/2010/main" val="8619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a:t>
            </a:fld>
            <a:endParaRPr lang="en-US"/>
          </a:p>
        </p:txBody>
      </p:sp>
    </p:spTree>
    <p:extLst>
      <p:ext uri="{BB962C8B-B14F-4D97-AF65-F5344CB8AC3E}">
        <p14:creationId xmlns:p14="http://schemas.microsoft.com/office/powerpoint/2010/main" val="1318263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20</a:t>
            </a:fld>
            <a:endParaRPr lang="en-US"/>
          </a:p>
        </p:txBody>
      </p:sp>
    </p:spTree>
    <p:extLst>
      <p:ext uri="{BB962C8B-B14F-4D97-AF65-F5344CB8AC3E}">
        <p14:creationId xmlns:p14="http://schemas.microsoft.com/office/powerpoint/2010/main" val="2312397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21</a:t>
            </a:fld>
            <a:endParaRPr lang="en-US"/>
          </a:p>
        </p:txBody>
      </p:sp>
    </p:spTree>
    <p:extLst>
      <p:ext uri="{BB962C8B-B14F-4D97-AF65-F5344CB8AC3E}">
        <p14:creationId xmlns:p14="http://schemas.microsoft.com/office/powerpoint/2010/main" val="1605681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22</a:t>
            </a:fld>
            <a:endParaRPr lang="en-US"/>
          </a:p>
        </p:txBody>
      </p:sp>
    </p:spTree>
    <p:extLst>
      <p:ext uri="{BB962C8B-B14F-4D97-AF65-F5344CB8AC3E}">
        <p14:creationId xmlns:p14="http://schemas.microsoft.com/office/powerpoint/2010/main" val="1604208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23</a:t>
            </a:fld>
            <a:endParaRPr lang="en-US"/>
          </a:p>
        </p:txBody>
      </p:sp>
    </p:spTree>
    <p:extLst>
      <p:ext uri="{BB962C8B-B14F-4D97-AF65-F5344CB8AC3E}">
        <p14:creationId xmlns:p14="http://schemas.microsoft.com/office/powerpoint/2010/main" val="172409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3</a:t>
            </a:fld>
            <a:endParaRPr lang="en-US"/>
          </a:p>
        </p:txBody>
      </p:sp>
    </p:spTree>
    <p:extLst>
      <p:ext uri="{BB962C8B-B14F-4D97-AF65-F5344CB8AC3E}">
        <p14:creationId xmlns:p14="http://schemas.microsoft.com/office/powerpoint/2010/main" val="75792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4</a:t>
            </a:fld>
            <a:endParaRPr lang="en-US"/>
          </a:p>
        </p:txBody>
      </p:sp>
    </p:spTree>
    <p:extLst>
      <p:ext uri="{BB962C8B-B14F-4D97-AF65-F5344CB8AC3E}">
        <p14:creationId xmlns:p14="http://schemas.microsoft.com/office/powerpoint/2010/main" val="329591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5</a:t>
            </a:fld>
            <a:endParaRPr lang="en-US"/>
          </a:p>
        </p:txBody>
      </p:sp>
    </p:spTree>
    <p:extLst>
      <p:ext uri="{BB962C8B-B14F-4D97-AF65-F5344CB8AC3E}">
        <p14:creationId xmlns:p14="http://schemas.microsoft.com/office/powerpoint/2010/main" val="389253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6</a:t>
            </a:fld>
            <a:endParaRPr lang="en-US"/>
          </a:p>
        </p:txBody>
      </p:sp>
    </p:spTree>
    <p:extLst>
      <p:ext uri="{BB962C8B-B14F-4D97-AF65-F5344CB8AC3E}">
        <p14:creationId xmlns:p14="http://schemas.microsoft.com/office/powerpoint/2010/main" val="187276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7</a:t>
            </a:fld>
            <a:endParaRPr lang="en-US"/>
          </a:p>
        </p:txBody>
      </p:sp>
    </p:spTree>
    <p:extLst>
      <p:ext uri="{BB962C8B-B14F-4D97-AF65-F5344CB8AC3E}">
        <p14:creationId xmlns:p14="http://schemas.microsoft.com/office/powerpoint/2010/main" val="3499684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8</a:t>
            </a:fld>
            <a:endParaRPr lang="en-US"/>
          </a:p>
        </p:txBody>
      </p:sp>
    </p:spTree>
    <p:extLst>
      <p:ext uri="{BB962C8B-B14F-4D97-AF65-F5344CB8AC3E}">
        <p14:creationId xmlns:p14="http://schemas.microsoft.com/office/powerpoint/2010/main" val="193920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9</a:t>
            </a:fld>
            <a:endParaRPr lang="en-US"/>
          </a:p>
        </p:txBody>
      </p:sp>
    </p:spTree>
    <p:extLst>
      <p:ext uri="{BB962C8B-B14F-4D97-AF65-F5344CB8AC3E}">
        <p14:creationId xmlns:p14="http://schemas.microsoft.com/office/powerpoint/2010/main" val="323052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E234-BB77-ECD6-BEFC-9C1B6A99F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A52D6-7C8C-9570-DE6D-2C881D62F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4A922-4DF7-0E84-DC4B-BF5CAE1F8159}"/>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6D04BF4F-C2B7-41AB-D75B-4D9B2DCD8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76757-F367-48D7-8AC0-963C609493A5}"/>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47544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B091-83FA-8395-6BF2-33701A047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9DB9D-62A1-6E4A-C1DB-E46C1926AD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67269-C05F-C114-8C7E-D6DF9A5C822F}"/>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EFE1EE0C-5D73-607B-FF5A-9F2AD3AE2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F1D21-BAA1-8A77-496B-AFA41EF44D37}"/>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390743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57B36-2E40-7F64-2D1D-433E6508E2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EFC27-DABD-9E5F-C74A-737D294F4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0FC53-080B-2A42-65D1-501789DF71F6}"/>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6B59DE87-4DB4-9C07-5CB5-59773ED6F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29718-A89E-8F95-F8F1-9A3144BBFE3C}"/>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325680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A723-BA9B-BBE2-B9FF-8A6882E20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564B9-B043-8D7F-B741-07136DC33E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76FB-C70F-1465-0A97-E83D0F9F3397}"/>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CB4D93CB-7B0B-03C0-8A3B-CEC839D5E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B0DC8-F079-0DA1-A0CD-2FC47A8C4743}"/>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158343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6985-EC07-4DDF-76A6-9457572E69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37818-F1D6-D6A3-EAC3-F9A6CA40E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A2D91-618D-D459-5C7E-258C32FDF566}"/>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BFC2654D-A413-7720-2739-3AE0E40C0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ECFA-2829-D2AC-3F85-39C2CC4369B8}"/>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109263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6042-0526-CFA9-7421-349CFBA0F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B2676-36AE-AE5C-B44A-881DCF772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A07539-61C9-205D-829D-B38CDAD6A4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09F96B-8348-0D85-2244-0B4E38F5FE74}"/>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6" name="Footer Placeholder 5">
            <a:extLst>
              <a:ext uri="{FF2B5EF4-FFF2-40B4-BE49-F238E27FC236}">
                <a16:creationId xmlns:a16="http://schemas.microsoft.com/office/drawing/2014/main" id="{34FF24F5-7039-72CF-5B37-39FF79E0D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67ED4-D999-5388-89B2-535EFC3881D4}"/>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69741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77C3-28ED-9676-871A-C9C8C5548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7C40B-4A33-90EC-0C55-8A0D30B87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F6BE4E-F47C-C97E-4A32-C61B59F20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CFF6D-2D3A-EB49-95D4-8078ADF1B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B4212-0CAB-19AE-234F-C44FE4419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0BA78-A26E-8E6C-012A-704EFFC6E99E}"/>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8" name="Footer Placeholder 7">
            <a:extLst>
              <a:ext uri="{FF2B5EF4-FFF2-40B4-BE49-F238E27FC236}">
                <a16:creationId xmlns:a16="http://schemas.microsoft.com/office/drawing/2014/main" id="{6B8AECA9-B98F-151E-2787-62CD173779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3A7F-F65D-17B5-705B-C57B1C7D1BA2}"/>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98789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2132-8D06-C426-89CA-83C2D84130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F64AA-9A31-C4DD-3CBE-9E3998D64329}"/>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4" name="Footer Placeholder 3">
            <a:extLst>
              <a:ext uri="{FF2B5EF4-FFF2-40B4-BE49-F238E27FC236}">
                <a16:creationId xmlns:a16="http://schemas.microsoft.com/office/drawing/2014/main" id="{D9F184B9-9B53-FEF6-5424-F7985F930D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6379A8-EFCD-AE8F-6386-5EE20EC20110}"/>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97231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CA413-FDFF-E421-C27C-329325C7A6CD}"/>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3" name="Footer Placeholder 2">
            <a:extLst>
              <a:ext uri="{FF2B5EF4-FFF2-40B4-BE49-F238E27FC236}">
                <a16:creationId xmlns:a16="http://schemas.microsoft.com/office/drawing/2014/main" id="{89C70801-34A0-C29A-065C-05E5E5E8E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D218CD-A67E-25FF-DAE8-5E232F4E538C}"/>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22387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B6DD-50C9-8E6D-E634-E1B6E3219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80214-69FD-547B-AB92-5CA18D7F60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B3CCE-2745-CA86-81EF-546243588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F712C-0402-C744-E21B-CBF116508052}"/>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6" name="Footer Placeholder 5">
            <a:extLst>
              <a:ext uri="{FF2B5EF4-FFF2-40B4-BE49-F238E27FC236}">
                <a16:creationId xmlns:a16="http://schemas.microsoft.com/office/drawing/2014/main" id="{941069E6-FCEA-2583-F0BE-1CF8932CB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9A13D-E1A0-11BA-B3EE-D7145B1DD31F}"/>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412064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1644-5E53-7AE6-A4B4-0EFA71BA1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8821B8-7F57-6893-AEF8-E4D96D205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3BCE88-7B80-DDC1-E99B-648884A40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6949F-4A4D-75F3-9BFE-49C74F8DC2C9}"/>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6" name="Footer Placeholder 5">
            <a:extLst>
              <a:ext uri="{FF2B5EF4-FFF2-40B4-BE49-F238E27FC236}">
                <a16:creationId xmlns:a16="http://schemas.microsoft.com/office/drawing/2014/main" id="{D1D29509-87DE-CA03-DF8B-EDEED0C93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0DE9F-9A2C-3704-4993-92BAB67E3C4A}"/>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409875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4DD3C-47C0-4F81-DF47-4E6B51118C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B859D-4C8E-F9CC-58D5-294956717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FEA79-D928-0F0C-B593-A88162893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4F80E7DA-FD4F-6764-70E3-38FBFC64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067EA3-41E7-2868-7403-0D9C364B7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353A2-B2FE-F84C-8A73-19EC6660D6F1}" type="slidenum">
              <a:rPr lang="en-US" smtClean="0"/>
              <a:t>‹#›</a:t>
            </a:fld>
            <a:endParaRPr lang="en-US"/>
          </a:p>
        </p:txBody>
      </p:sp>
    </p:spTree>
    <p:extLst>
      <p:ext uri="{BB962C8B-B14F-4D97-AF65-F5344CB8AC3E}">
        <p14:creationId xmlns:p14="http://schemas.microsoft.com/office/powerpoint/2010/main" val="3901599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www.skinnytaste.com/recipe-index/" TargetMode="External"/><Relationship Id="rId3" Type="http://schemas.openxmlformats.org/officeDocument/2006/relationships/image" Target="../media/image4.png"/><Relationship Id="rId7" Type="http://schemas.openxmlformats.org/officeDocument/2006/relationships/hyperlink" Target="https://cookingmatters.org/recipe-find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diabetesfoodhub.org/all-recipes.html" TargetMode="External"/><Relationship Id="rId11" Type="http://schemas.openxmlformats.org/officeDocument/2006/relationships/image" Target="../media/image15.png"/><Relationship Id="rId5" Type="http://schemas.openxmlformats.org/officeDocument/2006/relationships/hyperlink" Target="https://www.eatingwell.com/" TargetMode="External"/><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hyperlink" Target="https://therealfooddietitians.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arrow&#10;&#10;Description automatically generated">
            <a:extLst>
              <a:ext uri="{FF2B5EF4-FFF2-40B4-BE49-F238E27FC236}">
                <a16:creationId xmlns:a16="http://schemas.microsoft.com/office/drawing/2014/main" id="{733CE9BD-DAFE-D782-8425-FDAC3C607693}"/>
              </a:ext>
            </a:extLst>
          </p:cNvPr>
          <p:cNvPicPr>
            <a:picLocks noChangeAspect="1"/>
          </p:cNvPicPr>
          <p:nvPr/>
        </p:nvPicPr>
        <p:blipFill rotWithShape="1">
          <a:blip r:embed="rId3"/>
          <a:srcRect l="521"/>
          <a:stretch/>
        </p:blipFill>
        <p:spPr>
          <a:xfrm>
            <a:off x="-39757" y="0"/>
            <a:ext cx="11426024" cy="6858000"/>
          </a:xfrm>
          <a:prstGeom prst="rect">
            <a:avLst/>
          </a:prstGeom>
        </p:spPr>
      </p:pic>
      <p:sp>
        <p:nvSpPr>
          <p:cNvPr id="5" name="TextBox 4">
            <a:extLst>
              <a:ext uri="{FF2B5EF4-FFF2-40B4-BE49-F238E27FC236}">
                <a16:creationId xmlns:a16="http://schemas.microsoft.com/office/drawing/2014/main" id="{CB47F535-848F-5CA0-857E-0B54F33C1886}"/>
              </a:ext>
            </a:extLst>
          </p:cNvPr>
          <p:cNvSpPr txBox="1"/>
          <p:nvPr/>
        </p:nvSpPr>
        <p:spPr>
          <a:xfrm>
            <a:off x="6404139" y="2080356"/>
            <a:ext cx="5618233" cy="1569660"/>
          </a:xfrm>
          <a:prstGeom prst="rect">
            <a:avLst/>
          </a:prstGeom>
          <a:noFill/>
        </p:spPr>
        <p:txBody>
          <a:bodyPr wrap="square">
            <a:spAutoFit/>
          </a:bodyPr>
          <a:lstStyle/>
          <a:p>
            <a:r>
              <a:rPr lang="en-US" sz="2800" b="1" dirty="0">
                <a:solidFill>
                  <a:srgbClr val="3999B3"/>
                </a:solidFill>
                <a:latin typeface="Helvetica" pitchFamily="2" charset="0"/>
              </a:rPr>
              <a:t>Kelsey-Seybold Healthy Living </a:t>
            </a:r>
          </a:p>
          <a:p>
            <a:r>
              <a:rPr lang="en-US" sz="2800" b="1" dirty="0">
                <a:solidFill>
                  <a:srgbClr val="3999B3"/>
                </a:solidFill>
                <a:latin typeface="Helvetica" pitchFamily="2" charset="0"/>
              </a:rPr>
              <a:t>Workshop Class 3:</a:t>
            </a:r>
            <a:br>
              <a:rPr lang="en-US" sz="2800" b="1" dirty="0">
                <a:solidFill>
                  <a:srgbClr val="00ABBD"/>
                </a:solidFill>
                <a:latin typeface="Helvetica" pitchFamily="2" charset="0"/>
              </a:rPr>
            </a:br>
            <a:r>
              <a:rPr lang="en-US" sz="2000" b="1" dirty="0">
                <a:solidFill>
                  <a:schemeClr val="tx1">
                    <a:lumMod val="75000"/>
                    <a:lumOff val="25000"/>
                  </a:schemeClr>
                </a:solidFill>
                <a:latin typeface="Helvetica" pitchFamily="2" charset="0"/>
              </a:rPr>
              <a:t>Mindful Eating and Meal Planning for a Healthy Lifestyle </a:t>
            </a:r>
          </a:p>
        </p:txBody>
      </p:sp>
      <p:sp>
        <p:nvSpPr>
          <p:cNvPr id="7" name="Subtitle 2">
            <a:extLst>
              <a:ext uri="{FF2B5EF4-FFF2-40B4-BE49-F238E27FC236}">
                <a16:creationId xmlns:a16="http://schemas.microsoft.com/office/drawing/2014/main" id="{438B8CED-8522-CDB7-256E-408A2DCC6F30}"/>
              </a:ext>
            </a:extLst>
          </p:cNvPr>
          <p:cNvSpPr txBox="1">
            <a:spLocks/>
          </p:cNvSpPr>
          <p:nvPr/>
        </p:nvSpPr>
        <p:spPr>
          <a:xfrm>
            <a:off x="6491601" y="4165682"/>
            <a:ext cx="3240795"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r>
              <a:rPr lang="en-US" sz="1050" cap="none" spc="0" dirty="0">
                <a:solidFill>
                  <a:srgbClr val="434E5A"/>
                </a:solidFill>
                <a:latin typeface="Helvetica" pitchFamily="2" charset="0"/>
              </a:rPr>
              <a:t>KELSEY-SEYBOLD REGISTERED DIETITIANS</a:t>
            </a:r>
          </a:p>
        </p:txBody>
      </p:sp>
      <p:pic>
        <p:nvPicPr>
          <p:cNvPr id="9" name="Picture 8" descr="A picture containing text, sign&#10;&#10;Description automatically generated">
            <a:extLst>
              <a:ext uri="{FF2B5EF4-FFF2-40B4-BE49-F238E27FC236}">
                <a16:creationId xmlns:a16="http://schemas.microsoft.com/office/drawing/2014/main" id="{E0A68716-C8A2-0FE1-7835-616EF4295BCB}"/>
              </a:ext>
            </a:extLst>
          </p:cNvPr>
          <p:cNvPicPr>
            <a:picLocks noChangeAspect="1"/>
          </p:cNvPicPr>
          <p:nvPr/>
        </p:nvPicPr>
        <p:blipFill>
          <a:blip r:embed="rId4"/>
          <a:stretch>
            <a:fillRect/>
          </a:stretch>
        </p:blipFill>
        <p:spPr>
          <a:xfrm>
            <a:off x="8345004" y="5512786"/>
            <a:ext cx="2928929" cy="480803"/>
          </a:xfrm>
          <a:prstGeom prst="rect">
            <a:avLst/>
          </a:prstGeom>
        </p:spPr>
      </p:pic>
      <p:pic>
        <p:nvPicPr>
          <p:cNvPr id="3" name="Picture 2" descr="A bowl of food&#10;&#10;Description automatically generated with medium confidence">
            <a:extLst>
              <a:ext uri="{FF2B5EF4-FFF2-40B4-BE49-F238E27FC236}">
                <a16:creationId xmlns:a16="http://schemas.microsoft.com/office/drawing/2014/main" id="{178C89B9-DDD8-6492-6B6D-4F6D48C77348}"/>
              </a:ext>
            </a:extLst>
          </p:cNvPr>
          <p:cNvPicPr>
            <a:picLocks noChangeAspect="1"/>
          </p:cNvPicPr>
          <p:nvPr/>
        </p:nvPicPr>
        <p:blipFill>
          <a:blip r:embed="rId5"/>
          <a:stretch>
            <a:fillRect/>
          </a:stretch>
        </p:blipFill>
        <p:spPr>
          <a:xfrm>
            <a:off x="484632" y="739209"/>
            <a:ext cx="5821614" cy="5821614"/>
          </a:xfrm>
          <a:prstGeom prst="rect">
            <a:avLst/>
          </a:prstGeom>
        </p:spPr>
      </p:pic>
    </p:spTree>
    <p:extLst>
      <p:ext uri="{BB962C8B-B14F-4D97-AF65-F5344CB8AC3E}">
        <p14:creationId xmlns:p14="http://schemas.microsoft.com/office/powerpoint/2010/main" val="29706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 arrow&#10;&#10;Description automatically generated">
            <a:extLst>
              <a:ext uri="{FF2B5EF4-FFF2-40B4-BE49-F238E27FC236}">
                <a16:creationId xmlns:a16="http://schemas.microsoft.com/office/drawing/2014/main" id="{36120C24-5036-66D5-40CD-AC6DBB214970}"/>
              </a:ext>
            </a:extLst>
          </p:cNvPr>
          <p:cNvPicPr>
            <a:picLocks noChangeAspect="1"/>
          </p:cNvPicPr>
          <p:nvPr/>
        </p:nvPicPr>
        <p:blipFill rotWithShape="1">
          <a:blip r:embed="rId3"/>
          <a:srcRect t="841"/>
          <a:stretch/>
        </p:blipFill>
        <p:spPr>
          <a:xfrm>
            <a:off x="1059441" y="-1"/>
            <a:ext cx="11161906" cy="685800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695230" cy="523220"/>
          </a:xfrm>
          <a:prstGeom prst="rect">
            <a:avLst/>
          </a:prstGeom>
          <a:noFill/>
        </p:spPr>
        <p:txBody>
          <a:bodyPr wrap="square">
            <a:spAutoFit/>
          </a:bodyPr>
          <a:lstStyle/>
          <a:p>
            <a:r>
              <a:rPr lang="en-US" sz="2800" b="1" dirty="0">
                <a:solidFill>
                  <a:srgbClr val="3999B3"/>
                </a:solidFill>
                <a:latin typeface="Helvetica" pitchFamily="2" charset="0"/>
              </a:rPr>
              <a:t>Sample Menus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1968072"/>
            <a:ext cx="5161830" cy="4441871"/>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Breakfast: </a:t>
            </a:r>
            <a:r>
              <a:rPr lang="en-US" altLang="en-US" sz="1600" dirty="0">
                <a:solidFill>
                  <a:srgbClr val="5B6770"/>
                </a:solidFill>
                <a:latin typeface="Helvetica Light" panose="020B0403020202020204" pitchFamily="34" charset="0"/>
              </a:rPr>
              <a:t>2 eggs scrambled with spinach, peppers, onion topped with 1/3 avocado, side of 1 cup melon, coffee</a:t>
            </a:r>
          </a:p>
          <a:p>
            <a:pPr marL="0" indent="0" eaLnBrk="0" fontAlgn="base" hangingPunct="0">
              <a:lnSpc>
                <a:spcPct val="100000"/>
              </a:lnSpc>
              <a:spcBef>
                <a:spcPct val="0"/>
              </a:spcBef>
              <a:spcAft>
                <a:spcPct val="0"/>
              </a:spcAft>
              <a:buNone/>
            </a:pPr>
            <a:endParaRPr lang="en-US" altLang="en-US" sz="16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Lunch: </a:t>
            </a:r>
            <a:r>
              <a:rPr lang="en-US" altLang="en-US" sz="1600" dirty="0">
                <a:solidFill>
                  <a:srgbClr val="5B6770"/>
                </a:solidFill>
                <a:latin typeface="Helvetica Light" panose="020B0403020202020204" pitchFamily="34" charset="0"/>
              </a:rPr>
              <a:t>Turkey sandwich on whole grain bread with 1 slice cheese, lettuce, tomato and cucumber, medium apple, water</a:t>
            </a:r>
          </a:p>
          <a:p>
            <a:pPr eaLnBrk="0" fontAlgn="base" hangingPunct="0">
              <a:lnSpc>
                <a:spcPct val="100000"/>
              </a:lnSpc>
              <a:spcBef>
                <a:spcPct val="0"/>
              </a:spcBef>
              <a:spcAft>
                <a:spcPct val="0"/>
              </a:spcAft>
            </a:pPr>
            <a:endParaRPr lang="en-US" altLang="en-US" sz="16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Dinner: </a:t>
            </a:r>
            <a:r>
              <a:rPr lang="en-US" altLang="en-US" sz="1600" dirty="0">
                <a:solidFill>
                  <a:srgbClr val="5B6770"/>
                </a:solidFill>
                <a:latin typeface="Helvetica Light" panose="020B0403020202020204" pitchFamily="34" charset="0"/>
              </a:rPr>
              <a:t>Salmon, small baked potato, 2 cups roasted vegetables, unsweetened iced tea</a:t>
            </a:r>
          </a:p>
          <a:p>
            <a:pPr eaLnBrk="0" fontAlgn="base" hangingPunct="0">
              <a:lnSpc>
                <a:spcPct val="100000"/>
              </a:lnSpc>
              <a:spcBef>
                <a:spcPct val="0"/>
              </a:spcBef>
              <a:spcAft>
                <a:spcPct val="0"/>
              </a:spcAft>
            </a:pPr>
            <a:endParaRPr lang="en-US" altLang="en-US" sz="16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Snack: </a:t>
            </a:r>
            <a:r>
              <a:rPr lang="en-US" altLang="en-US" sz="1600" dirty="0">
                <a:solidFill>
                  <a:srgbClr val="5B6770"/>
                </a:solidFill>
                <a:latin typeface="Helvetica Light" panose="020B0403020202020204" pitchFamily="34" charset="0"/>
              </a:rPr>
              <a:t>2 ½ cups air popped popcorn</a:t>
            </a:r>
          </a:p>
          <a:p>
            <a:pPr eaLnBrk="0" fontAlgn="base" hangingPunct="0">
              <a:lnSpc>
                <a:spcPct val="100000"/>
              </a:lnSpc>
              <a:spcBef>
                <a:spcPct val="0"/>
              </a:spcBef>
              <a:spcAft>
                <a:spcPct val="0"/>
              </a:spcAft>
            </a:pPr>
            <a:endParaRPr lang="en-US" altLang="en-US" sz="1600" dirty="0">
              <a:solidFill>
                <a:srgbClr val="5B6770"/>
              </a:solidFill>
              <a:latin typeface="Helvetica Light" panose="020B0403020202020204" pitchFamily="34" charset="0"/>
            </a:endParaRPr>
          </a:p>
        </p:txBody>
      </p:sp>
      <p:sp>
        <p:nvSpPr>
          <p:cNvPr id="7" name="Content Placeholder 5">
            <a:extLst>
              <a:ext uri="{FF2B5EF4-FFF2-40B4-BE49-F238E27FC236}">
                <a16:creationId xmlns:a16="http://schemas.microsoft.com/office/drawing/2014/main" id="{BF90E83A-C83A-40FC-A173-63FA77D752AD}"/>
              </a:ext>
            </a:extLst>
          </p:cNvPr>
          <p:cNvSpPr txBox="1">
            <a:spLocks/>
          </p:cNvSpPr>
          <p:nvPr/>
        </p:nvSpPr>
        <p:spPr>
          <a:xfrm>
            <a:off x="6421321" y="1968072"/>
            <a:ext cx="5161830" cy="5914055"/>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Breakfast: </a:t>
            </a:r>
            <a:r>
              <a:rPr lang="en-US" altLang="en-US" sz="1600" dirty="0">
                <a:solidFill>
                  <a:srgbClr val="5B6770"/>
                </a:solidFill>
                <a:latin typeface="Helvetica Light" panose="020B0403020202020204" pitchFamily="34" charset="0"/>
              </a:rPr>
              <a:t>1 cup Greek yogurt (plain), ¾ cup blueberries, 12 almonds, coffee</a:t>
            </a:r>
          </a:p>
          <a:p>
            <a:pPr eaLnBrk="0" fontAlgn="base" hangingPunct="0">
              <a:lnSpc>
                <a:spcPct val="100000"/>
              </a:lnSpc>
              <a:spcBef>
                <a:spcPct val="0"/>
              </a:spcBef>
              <a:spcAft>
                <a:spcPct val="0"/>
              </a:spcAft>
            </a:pPr>
            <a:endParaRPr lang="en-US" altLang="en-US" sz="16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Lunch: 1 </a:t>
            </a:r>
            <a:r>
              <a:rPr lang="en-US" altLang="en-US" sz="1600" dirty="0">
                <a:solidFill>
                  <a:srgbClr val="5B6770"/>
                </a:solidFill>
                <a:latin typeface="Helvetica Light" panose="020B0403020202020204" pitchFamily="34" charset="0"/>
              </a:rPr>
              <a:t>whole grain, high fiber wrap (can use corn or rice if gluten-free), 4 oz. grilled chicken breast, onions, peppers, spinach, 1/3 avocado, side of 1 cup berries, water</a:t>
            </a:r>
          </a:p>
          <a:p>
            <a:pPr eaLnBrk="0" fontAlgn="base" hangingPunct="0">
              <a:lnSpc>
                <a:spcPct val="100000"/>
              </a:lnSpc>
              <a:spcBef>
                <a:spcPct val="0"/>
              </a:spcBef>
              <a:spcAft>
                <a:spcPct val="0"/>
              </a:spcAft>
            </a:pPr>
            <a:endParaRPr lang="en-US" altLang="en-US" sz="16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Dinner: </a:t>
            </a:r>
            <a:r>
              <a:rPr lang="en-US" altLang="en-US" sz="1600" dirty="0">
                <a:solidFill>
                  <a:srgbClr val="5B6770"/>
                </a:solidFill>
                <a:latin typeface="Helvetica Light" panose="020B0403020202020204" pitchFamily="34" charset="0"/>
              </a:rPr>
              <a:t>4 oz. grilled steak, 1 medium baked sweet potato topped with cinnamon, 1 cup sautéed spinach with garlic and 1 teaspoon olive oil, side salad with 1 tablespoon dressing</a:t>
            </a:r>
          </a:p>
          <a:p>
            <a:pPr eaLnBrk="0" fontAlgn="base" hangingPunct="0">
              <a:lnSpc>
                <a:spcPct val="100000"/>
              </a:lnSpc>
              <a:spcBef>
                <a:spcPct val="0"/>
              </a:spcBef>
              <a:spcAft>
                <a:spcPct val="0"/>
              </a:spcAft>
            </a:pPr>
            <a:endParaRPr lang="en-US" altLang="en-US" sz="1600" b="1" dirty="0">
              <a:solidFill>
                <a:srgbClr val="3999B3"/>
              </a:solidFill>
              <a:latin typeface="Helvetica" pitchFamily="2" charset="0"/>
            </a:endParaRPr>
          </a:p>
          <a:p>
            <a:pPr eaLnBrk="0" fontAlgn="base" hangingPunct="0">
              <a:lnSpc>
                <a:spcPct val="100000"/>
              </a:lnSpc>
              <a:spcBef>
                <a:spcPct val="0"/>
              </a:spcBef>
              <a:spcAft>
                <a:spcPct val="0"/>
              </a:spcAft>
            </a:pPr>
            <a:r>
              <a:rPr lang="en-US" altLang="en-US" sz="1600" b="1" dirty="0">
                <a:solidFill>
                  <a:srgbClr val="3999B3"/>
                </a:solidFill>
                <a:latin typeface="Helvetica" pitchFamily="2" charset="0"/>
              </a:rPr>
              <a:t>Snack: 1 </a:t>
            </a:r>
            <a:r>
              <a:rPr lang="en-US" altLang="en-US" sz="1600" dirty="0">
                <a:solidFill>
                  <a:srgbClr val="5B6770"/>
                </a:solidFill>
                <a:latin typeface="Helvetica Light" panose="020B0403020202020204" pitchFamily="34" charset="0"/>
              </a:rPr>
              <a:t>small apple (~4oz.) with 1 tablespoon all-natural peanut butter, almond butter, cashew butter</a:t>
            </a:r>
          </a:p>
          <a:p>
            <a:pPr eaLnBrk="0" fontAlgn="base" hangingPunct="0">
              <a:lnSpc>
                <a:spcPct val="100000"/>
              </a:lnSpc>
              <a:spcBef>
                <a:spcPct val="0"/>
              </a:spcBef>
              <a:spcAft>
                <a:spcPct val="0"/>
              </a:spcAft>
            </a:pPr>
            <a:endParaRPr lang="en-US" altLang="en-US" sz="1600" dirty="0">
              <a:solidFill>
                <a:srgbClr val="5B6770"/>
              </a:solidFill>
              <a:latin typeface="Helvetica Light" panose="020B0403020202020204" pitchFamily="34" charset="0"/>
            </a:endParaRPr>
          </a:p>
        </p:txBody>
      </p:sp>
      <p:pic>
        <p:nvPicPr>
          <p:cNvPr id="14" name="Picture 13" descr="A picture containing text, sign&#10;&#10;Description automatically generated">
            <a:extLst>
              <a:ext uri="{FF2B5EF4-FFF2-40B4-BE49-F238E27FC236}">
                <a16:creationId xmlns:a16="http://schemas.microsoft.com/office/drawing/2014/main" id="{20E191E6-5642-AF31-ED5F-D9B19300A913}"/>
              </a:ext>
            </a:extLst>
          </p:cNvPr>
          <p:cNvPicPr>
            <a:picLocks noChangeAspect="1"/>
          </p:cNvPicPr>
          <p:nvPr/>
        </p:nvPicPr>
        <p:blipFill>
          <a:blip r:embed="rId4"/>
          <a:stretch>
            <a:fillRect/>
          </a:stretch>
        </p:blipFill>
        <p:spPr>
          <a:xfrm>
            <a:off x="1069160" y="5766906"/>
            <a:ext cx="2064925" cy="338971"/>
          </a:xfrm>
          <a:prstGeom prst="rect">
            <a:avLst/>
          </a:prstGeom>
        </p:spPr>
      </p:pic>
      <p:pic>
        <p:nvPicPr>
          <p:cNvPr id="19" name="Picture 18" descr="Icon&#10;&#10;Description automatically generated">
            <a:extLst>
              <a:ext uri="{FF2B5EF4-FFF2-40B4-BE49-F238E27FC236}">
                <a16:creationId xmlns:a16="http://schemas.microsoft.com/office/drawing/2014/main" id="{6030D19B-65D3-814C-C35A-ADF55D711FFB}"/>
              </a:ext>
            </a:extLst>
          </p:cNvPr>
          <p:cNvPicPr>
            <a:picLocks noChangeAspect="1"/>
          </p:cNvPicPr>
          <p:nvPr/>
        </p:nvPicPr>
        <p:blipFill>
          <a:blip r:embed="rId5"/>
          <a:stretch>
            <a:fillRect/>
          </a:stretch>
        </p:blipFill>
        <p:spPr>
          <a:xfrm rot="5400000">
            <a:off x="3712504" y="249393"/>
            <a:ext cx="1764121" cy="1764121"/>
          </a:xfrm>
          <a:prstGeom prst="rect">
            <a:avLst/>
          </a:prstGeom>
        </p:spPr>
      </p:pic>
    </p:spTree>
    <p:extLst>
      <p:ext uri="{BB962C8B-B14F-4D97-AF65-F5344CB8AC3E}">
        <p14:creationId xmlns:p14="http://schemas.microsoft.com/office/powerpoint/2010/main" val="287676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con&#10;&#10;Description automatically generated">
            <a:extLst>
              <a:ext uri="{FF2B5EF4-FFF2-40B4-BE49-F238E27FC236}">
                <a16:creationId xmlns:a16="http://schemas.microsoft.com/office/drawing/2014/main" id="{D73A23D6-4E5D-3116-4BB8-FD6E40A1AA2C}"/>
              </a:ext>
            </a:extLst>
          </p:cNvPr>
          <p:cNvPicPr>
            <a:picLocks noChangeAspect="1"/>
          </p:cNvPicPr>
          <p:nvPr/>
        </p:nvPicPr>
        <p:blipFill rotWithShape="1">
          <a:blip r:embed="rId3"/>
          <a:srcRect t="1081"/>
          <a:stretch/>
        </p:blipFill>
        <p:spPr>
          <a:xfrm>
            <a:off x="1002987" y="0"/>
            <a:ext cx="11189013" cy="6858000"/>
          </a:xfrm>
          <a:prstGeom prst="rect">
            <a:avLst/>
          </a:prstGeom>
        </p:spPr>
      </p:pic>
      <p:pic>
        <p:nvPicPr>
          <p:cNvPr id="13" name="Picture 12" descr="A picture containing food, dish, tray&#10;&#10;Description automatically generated">
            <a:extLst>
              <a:ext uri="{FF2B5EF4-FFF2-40B4-BE49-F238E27FC236}">
                <a16:creationId xmlns:a16="http://schemas.microsoft.com/office/drawing/2014/main" id="{CD049D13-435E-CB8D-312E-C8C79D485E30}"/>
              </a:ext>
            </a:extLst>
          </p:cNvPr>
          <p:cNvPicPr>
            <a:picLocks noChangeAspect="1"/>
          </p:cNvPicPr>
          <p:nvPr/>
        </p:nvPicPr>
        <p:blipFill>
          <a:blip r:embed="rId4"/>
          <a:stretch>
            <a:fillRect/>
          </a:stretch>
        </p:blipFill>
        <p:spPr>
          <a:xfrm>
            <a:off x="5334000" y="487045"/>
            <a:ext cx="6858000"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695230" cy="954107"/>
          </a:xfrm>
          <a:prstGeom prst="rect">
            <a:avLst/>
          </a:prstGeom>
          <a:noFill/>
        </p:spPr>
        <p:txBody>
          <a:bodyPr wrap="square">
            <a:spAutoFit/>
          </a:bodyPr>
          <a:lstStyle/>
          <a:p>
            <a:r>
              <a:rPr lang="en-US" sz="2800" b="1" dirty="0">
                <a:solidFill>
                  <a:srgbClr val="3999B3"/>
                </a:solidFill>
                <a:latin typeface="Helvetica" pitchFamily="2" charset="0"/>
              </a:rPr>
              <a:t>Recipe </a:t>
            </a:r>
          </a:p>
          <a:p>
            <a:r>
              <a:rPr lang="en-US" sz="2800" b="1" dirty="0">
                <a:solidFill>
                  <a:srgbClr val="3999B3"/>
                </a:solidFill>
                <a:latin typeface="Helvetica" pitchFamily="2" charset="0"/>
              </a:rPr>
              <a:t>Resources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632902"/>
            <a:ext cx="5695230" cy="3019730"/>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sz="1400" dirty="0">
                <a:hlinkClick r:id="rId5"/>
              </a:rPr>
              <a:t>EatingWell: Healthy Recipes, Healthy Eating</a:t>
            </a:r>
            <a:endParaRPr lang="en-US" sz="1400" dirty="0"/>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sz="1400" dirty="0">
                <a:hlinkClick r:id="rId6"/>
              </a:rPr>
              <a:t>All Recipes (diabetesfoodhub.org)</a:t>
            </a:r>
            <a:endParaRPr lang="en-US" sz="1400" dirty="0"/>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sz="1400" dirty="0">
                <a:hlinkClick r:id="rId7"/>
              </a:rPr>
              <a:t>Cooking Matters</a:t>
            </a:r>
            <a:endParaRPr lang="en-US" sz="1400" dirty="0"/>
          </a:p>
          <a:p>
            <a:pPr marL="0" indent="0" eaLnBrk="0" fontAlgn="base" hangingPunct="0">
              <a:lnSpc>
                <a:spcPct val="100000"/>
              </a:lnSpc>
              <a:spcBef>
                <a:spcPct val="0"/>
              </a:spcBef>
              <a:spcAft>
                <a:spcPct val="0"/>
              </a:spcAft>
              <a:buNone/>
            </a:pPr>
            <a:endParaRPr 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sz="1400" dirty="0">
                <a:hlinkClick r:id="rId8"/>
              </a:rPr>
              <a:t>Recipe Finder – </a:t>
            </a:r>
            <a:r>
              <a:rPr lang="en-US" sz="1400" dirty="0" err="1">
                <a:hlinkClick r:id="rId8"/>
              </a:rPr>
              <a:t>Skinnytaste</a:t>
            </a:r>
            <a:endParaRPr lang="en-US" sz="1400" dirty="0"/>
          </a:p>
          <a:p>
            <a:pPr eaLnBrk="0" fontAlgn="base" hangingPunct="0">
              <a:lnSpc>
                <a:spcPct val="100000"/>
              </a:lnSpc>
              <a:spcBef>
                <a:spcPct val="0"/>
              </a:spcBef>
              <a:spcAft>
                <a:spcPct val="0"/>
              </a:spcAft>
            </a:pPr>
            <a:endParaRPr lang="en-US" altLang="en-US" sz="14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sz="1400" dirty="0">
                <a:hlinkClick r:id="rId9"/>
              </a:rPr>
              <a:t>Home - The Real Food Dietitians</a:t>
            </a:r>
            <a:endParaRPr lang="en-US" altLang="en-US" sz="2000" dirty="0">
              <a:solidFill>
                <a:srgbClr val="5B6770"/>
              </a:solidFill>
              <a:latin typeface="Helvetica Light" panose="020B0403020202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3C437549-4808-09BD-54C6-8293BC7C0144}"/>
              </a:ext>
            </a:extLst>
          </p:cNvPr>
          <p:cNvPicPr>
            <a:picLocks noChangeAspect="1"/>
          </p:cNvPicPr>
          <p:nvPr/>
        </p:nvPicPr>
        <p:blipFill>
          <a:blip r:embed="rId10"/>
          <a:stretch>
            <a:fillRect/>
          </a:stretch>
        </p:blipFill>
        <p:spPr>
          <a:xfrm>
            <a:off x="9326202" y="5762504"/>
            <a:ext cx="2064925" cy="338971"/>
          </a:xfrm>
          <a:prstGeom prst="rect">
            <a:avLst/>
          </a:prstGeom>
        </p:spPr>
      </p:pic>
      <p:pic>
        <p:nvPicPr>
          <p:cNvPr id="14" name="Picture 13" descr="Icon&#10;&#10;Description automatically generated">
            <a:extLst>
              <a:ext uri="{FF2B5EF4-FFF2-40B4-BE49-F238E27FC236}">
                <a16:creationId xmlns:a16="http://schemas.microsoft.com/office/drawing/2014/main" id="{4668C15E-2DE1-4A6E-6859-EA3700B84CB6}"/>
              </a:ext>
            </a:extLst>
          </p:cNvPr>
          <p:cNvPicPr>
            <a:picLocks noChangeAspect="1"/>
          </p:cNvPicPr>
          <p:nvPr/>
        </p:nvPicPr>
        <p:blipFill>
          <a:blip r:embed="rId11"/>
          <a:stretch>
            <a:fillRect/>
          </a:stretch>
        </p:blipFill>
        <p:spPr>
          <a:xfrm rot="5400000">
            <a:off x="3465369" y="487045"/>
            <a:ext cx="1764121" cy="1764121"/>
          </a:xfrm>
          <a:prstGeom prst="rect">
            <a:avLst/>
          </a:prstGeom>
        </p:spPr>
      </p:pic>
    </p:spTree>
    <p:extLst>
      <p:ext uri="{BB962C8B-B14F-4D97-AF65-F5344CB8AC3E}">
        <p14:creationId xmlns:p14="http://schemas.microsoft.com/office/powerpoint/2010/main" val="256404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05744964-C439-55D6-09EA-A270EF99C788}"/>
              </a:ext>
            </a:extLst>
          </p:cNvPr>
          <p:cNvPicPr>
            <a:picLocks noChangeAspect="1"/>
          </p:cNvPicPr>
          <p:nvPr/>
        </p:nvPicPr>
        <p:blipFill rotWithShape="1">
          <a:blip r:embed="rId3"/>
          <a:srcRect t="841" r="16135"/>
          <a:stretch/>
        </p:blipFill>
        <p:spPr>
          <a:xfrm>
            <a:off x="2831060" y="0"/>
            <a:ext cx="9360940" cy="685800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Grocery Shopping</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0" y="1289304"/>
            <a:ext cx="7496597"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Keep house stocked with nutritious, easy to prepare foods:</a:t>
            </a:r>
          </a:p>
          <a:p>
            <a:pPr mar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2" name="Content Placeholder 5">
            <a:extLst>
              <a:ext uri="{FF2B5EF4-FFF2-40B4-BE49-F238E27FC236}">
                <a16:creationId xmlns:a16="http://schemas.microsoft.com/office/drawing/2014/main" id="{ADB91C81-0DE4-EACC-C002-E6FAE893B38D}"/>
              </a:ext>
            </a:extLst>
          </p:cNvPr>
          <p:cNvSpPr txBox="1">
            <a:spLocks/>
          </p:cNvSpPr>
          <p:nvPr/>
        </p:nvSpPr>
        <p:spPr>
          <a:xfrm>
            <a:off x="5356818" y="1999427"/>
            <a:ext cx="6000030" cy="5084063"/>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Grains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Brown or wild rice </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Dry</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90 second microwavable</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Frozen</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Whole wheat or bean/lentil pasta</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Rolled or quick oats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Quinoa</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Whole wheat bread, tortillas or English muffins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Whole wheat or corn tortillas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Whole wheat orzo or couscous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1999427"/>
            <a:ext cx="5161830" cy="439826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dirty="0">
                <a:solidFill>
                  <a:srgbClr val="3999B3"/>
                </a:solidFill>
                <a:latin typeface="Helvetica Light" panose="020B0403020202020204" pitchFamily="34" charset="0"/>
              </a:rPr>
              <a:t>Vegetables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Frozen without sauce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Frozen pre-chopped</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Canned low-sodium</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Tomato pasta sauce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Diced tomatoes</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Beans/legumes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Canned low sodium beans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Dry beans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Peanut/nut butter</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Nuts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Seeds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A36F142A-0B31-25AE-4399-44DBFDA221FA}"/>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12" name="Picture 11" descr="Icon&#10;&#10;Description automatically generated">
            <a:extLst>
              <a:ext uri="{FF2B5EF4-FFF2-40B4-BE49-F238E27FC236}">
                <a16:creationId xmlns:a16="http://schemas.microsoft.com/office/drawing/2014/main" id="{D5B915F2-318D-65AD-9FA8-355708E0E461}"/>
              </a:ext>
            </a:extLst>
          </p:cNvPr>
          <p:cNvPicPr>
            <a:picLocks noChangeAspect="1"/>
          </p:cNvPicPr>
          <p:nvPr/>
        </p:nvPicPr>
        <p:blipFill>
          <a:blip r:embed="rId5"/>
          <a:stretch>
            <a:fillRect/>
          </a:stretch>
        </p:blipFill>
        <p:spPr>
          <a:xfrm>
            <a:off x="8621758" y="190641"/>
            <a:ext cx="2720546" cy="2720546"/>
          </a:xfrm>
          <a:prstGeom prst="rect">
            <a:avLst/>
          </a:prstGeom>
        </p:spPr>
      </p:pic>
    </p:spTree>
    <p:extLst>
      <p:ext uri="{BB962C8B-B14F-4D97-AF65-F5344CB8AC3E}">
        <p14:creationId xmlns:p14="http://schemas.microsoft.com/office/powerpoint/2010/main" val="902257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D22644F4-4F15-2FD6-E625-8FDEC312EDA7}"/>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Grocery Shopping</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0" y="1289304"/>
            <a:ext cx="7496597"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Keep house stocked with nutritious, </a:t>
            </a:r>
          </a:p>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easy to prepare foods:</a:t>
            </a:r>
          </a:p>
          <a:p>
            <a:pPr mar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773898"/>
            <a:ext cx="5161830" cy="2281681"/>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Lean proteins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Eggs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Fresh or Frozen</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Chicken breasts </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Turkey breast</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Pork tenderloin</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Ground beef &gt;= 90% lean</a:t>
            </a: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11" name="Picture 10">
            <a:extLst>
              <a:ext uri="{FF2B5EF4-FFF2-40B4-BE49-F238E27FC236}">
                <a16:creationId xmlns:a16="http://schemas.microsoft.com/office/drawing/2014/main" id="{1F4D51CC-E1EB-DC5B-9886-91BCD43334DC}"/>
              </a:ext>
            </a:extLst>
          </p:cNvPr>
          <p:cNvPicPr>
            <a:picLocks noChangeAspect="1"/>
          </p:cNvPicPr>
          <p:nvPr/>
        </p:nvPicPr>
        <p:blipFill>
          <a:blip r:embed="rId4"/>
          <a:stretch>
            <a:fillRect/>
          </a:stretch>
        </p:blipFill>
        <p:spPr>
          <a:xfrm>
            <a:off x="5334000" y="868781"/>
            <a:ext cx="6858000" cy="685800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B3D8C22-CF48-82C6-F0E2-857EBA4CB70F}"/>
              </a:ext>
            </a:extLst>
          </p:cNvPr>
          <p:cNvPicPr>
            <a:picLocks noChangeAspect="1"/>
          </p:cNvPicPr>
          <p:nvPr/>
        </p:nvPicPr>
        <p:blipFill>
          <a:blip r:embed="rId5"/>
          <a:stretch>
            <a:fillRect/>
          </a:stretch>
        </p:blipFill>
        <p:spPr>
          <a:xfrm>
            <a:off x="1069160" y="5766906"/>
            <a:ext cx="2064925" cy="338971"/>
          </a:xfrm>
          <a:prstGeom prst="rect">
            <a:avLst/>
          </a:prstGeom>
        </p:spPr>
      </p:pic>
    </p:spTree>
    <p:extLst>
      <p:ext uri="{BB962C8B-B14F-4D97-AF65-F5344CB8AC3E}">
        <p14:creationId xmlns:p14="http://schemas.microsoft.com/office/powerpoint/2010/main" val="393861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D22644F4-4F15-2FD6-E625-8FDEC312EDA7}"/>
              </a:ext>
            </a:extLst>
          </p:cNvPr>
          <p:cNvPicPr>
            <a:picLocks noChangeAspect="1"/>
          </p:cNvPicPr>
          <p:nvPr/>
        </p:nvPicPr>
        <p:blipFill rotWithShape="1">
          <a:blip r:embed="rId3"/>
          <a:srcRect l="47506" t="1081"/>
          <a:stretch/>
        </p:blipFill>
        <p:spPr>
          <a:xfrm>
            <a:off x="6318422" y="0"/>
            <a:ext cx="5873578"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Grocery Shopping</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0" y="1289304"/>
            <a:ext cx="7496597"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Keep house stocked with nutritious, </a:t>
            </a:r>
          </a:p>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easy to prepare foods:</a:t>
            </a:r>
          </a:p>
          <a:p>
            <a:pPr mar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442519"/>
            <a:ext cx="5161830" cy="2602957"/>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Frozen</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Fish filets</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Shrimp</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Edamame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Canned in water</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Shredded chicken</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Tuna</a:t>
            </a:r>
          </a:p>
          <a:p>
            <a:pPr lvl="1"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rPr>
              <a:t>Salmon</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11" name="Picture 10">
            <a:extLst>
              <a:ext uri="{FF2B5EF4-FFF2-40B4-BE49-F238E27FC236}">
                <a16:creationId xmlns:a16="http://schemas.microsoft.com/office/drawing/2014/main" id="{1F4D51CC-E1EB-DC5B-9886-91BCD43334DC}"/>
              </a:ext>
            </a:extLst>
          </p:cNvPr>
          <p:cNvPicPr>
            <a:picLocks noChangeAspect="1"/>
          </p:cNvPicPr>
          <p:nvPr/>
        </p:nvPicPr>
        <p:blipFill>
          <a:blip r:embed="rId4"/>
          <a:stretch>
            <a:fillRect/>
          </a:stretch>
        </p:blipFill>
        <p:spPr>
          <a:xfrm>
            <a:off x="5334000" y="868781"/>
            <a:ext cx="6858000" cy="6858000"/>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6F6AA17-B8B0-3B52-A2F9-99596108B404}"/>
              </a:ext>
            </a:extLst>
          </p:cNvPr>
          <p:cNvPicPr>
            <a:picLocks noChangeAspect="1"/>
          </p:cNvPicPr>
          <p:nvPr/>
        </p:nvPicPr>
        <p:blipFill>
          <a:blip r:embed="rId5"/>
          <a:stretch>
            <a:fillRect/>
          </a:stretch>
        </p:blipFill>
        <p:spPr>
          <a:xfrm>
            <a:off x="1069160" y="5766906"/>
            <a:ext cx="2064925" cy="338971"/>
          </a:xfrm>
          <a:prstGeom prst="rect">
            <a:avLst/>
          </a:prstGeom>
        </p:spPr>
      </p:pic>
    </p:spTree>
    <p:extLst>
      <p:ext uri="{BB962C8B-B14F-4D97-AF65-F5344CB8AC3E}">
        <p14:creationId xmlns:p14="http://schemas.microsoft.com/office/powerpoint/2010/main" val="172922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2D543F8D-D3CC-67AA-3096-30580DA44A48}"/>
              </a:ext>
            </a:extLst>
          </p:cNvPr>
          <p:cNvPicPr>
            <a:picLocks noChangeAspect="1"/>
          </p:cNvPicPr>
          <p:nvPr/>
        </p:nvPicPr>
        <p:blipFill rotWithShape="1">
          <a:blip r:embed="rId3"/>
          <a:srcRect t="841"/>
          <a:stretch/>
        </p:blipFill>
        <p:spPr>
          <a:xfrm>
            <a:off x="1059441" y="-1"/>
            <a:ext cx="11161906" cy="685800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Flavor Food Without Salt</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0" y="1289304"/>
            <a:ext cx="7496597"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Pairings:</a:t>
            </a:r>
          </a:p>
          <a:p>
            <a:pPr mar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233048"/>
            <a:ext cx="5161830" cy="3529456"/>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Poultry: </a:t>
            </a:r>
            <a:r>
              <a:rPr lang="en-US" altLang="en-US" sz="2000" dirty="0">
                <a:solidFill>
                  <a:srgbClr val="5B6770"/>
                </a:solidFill>
                <a:latin typeface="Helvetica Light" panose="020B0403020202020204" pitchFamily="34" charset="0"/>
              </a:rPr>
              <a:t>bay leaf, Italian seasoning, garlic powder, ginger, grill seasoning, poultry seasoning, onion powder, sage, thyme</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Fish: </a:t>
            </a:r>
            <a:r>
              <a:rPr lang="en-US" altLang="en-US" sz="2000" dirty="0">
                <a:solidFill>
                  <a:srgbClr val="5B6770"/>
                </a:solidFill>
                <a:latin typeface="Helvetica Light" panose="020B0403020202020204" pitchFamily="34" charset="0"/>
              </a:rPr>
              <a:t>basil, dill, </a:t>
            </a:r>
            <a:r>
              <a:rPr lang="en-US" altLang="en-US" sz="2000" dirty="0" err="1">
                <a:solidFill>
                  <a:srgbClr val="5B6770"/>
                </a:solidFill>
                <a:latin typeface="Helvetica Light" panose="020B0403020202020204" pitchFamily="34" charset="0"/>
              </a:rPr>
              <a:t>dijon</a:t>
            </a:r>
            <a:r>
              <a:rPr lang="en-US" altLang="en-US" sz="2000" dirty="0">
                <a:solidFill>
                  <a:srgbClr val="5B6770"/>
                </a:solidFill>
                <a:latin typeface="Helvetica Light" panose="020B0403020202020204" pitchFamily="34" charset="0"/>
              </a:rPr>
              <a:t> mustard, garlic powder, ginger, oregano, thyme</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Beef: </a:t>
            </a:r>
            <a:r>
              <a:rPr lang="en-US" altLang="en-US" sz="2000" dirty="0">
                <a:solidFill>
                  <a:srgbClr val="5B6770"/>
                </a:solidFill>
                <a:latin typeface="Helvetica Light" panose="020B0403020202020204" pitchFamily="34" charset="0"/>
              </a:rPr>
              <a:t>bay leaf, chili powder, cumin, garlic powder, ginger, grill seasoning, onion powder, oregano, parsley, thyme</a:t>
            </a:r>
          </a:p>
        </p:txBody>
      </p:sp>
      <p:sp>
        <p:nvSpPr>
          <p:cNvPr id="7" name="Content Placeholder 5">
            <a:extLst>
              <a:ext uri="{FF2B5EF4-FFF2-40B4-BE49-F238E27FC236}">
                <a16:creationId xmlns:a16="http://schemas.microsoft.com/office/drawing/2014/main" id="{C165DCEB-8915-9005-0589-AFAC665808ED}"/>
              </a:ext>
            </a:extLst>
          </p:cNvPr>
          <p:cNvSpPr txBox="1">
            <a:spLocks/>
          </p:cNvSpPr>
          <p:nvPr/>
        </p:nvSpPr>
        <p:spPr>
          <a:xfrm>
            <a:off x="6386027" y="2233048"/>
            <a:ext cx="5339214" cy="4003306"/>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Tex-Mex</a:t>
            </a:r>
            <a:r>
              <a:rPr lang="en-US" altLang="en-US" sz="2000" dirty="0">
                <a:solidFill>
                  <a:srgbClr val="5B6770"/>
                </a:solidFill>
                <a:latin typeface="Helvetica Light" panose="020B0403020202020204" pitchFamily="34" charset="0"/>
              </a:rPr>
              <a:t> or southwestern dishes: chili powder, cumin, garlic powder, lime juice, onion powder, oregano </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Italian dishes: </a:t>
            </a:r>
            <a:r>
              <a:rPr lang="en-US" altLang="en-US" sz="2000" dirty="0">
                <a:solidFill>
                  <a:srgbClr val="5B6770"/>
                </a:solidFill>
                <a:latin typeface="Helvetica Light" panose="020B0403020202020204" pitchFamily="34" charset="0"/>
              </a:rPr>
              <a:t>basil, bay leaf, garlic powder, Italian seasoning, onion powder,  oregano</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Asian dishes: </a:t>
            </a:r>
            <a:r>
              <a:rPr lang="en-US" altLang="en-US" sz="2000" dirty="0">
                <a:solidFill>
                  <a:srgbClr val="5B6770"/>
                </a:solidFill>
                <a:latin typeface="Helvetica Light" panose="020B0403020202020204" pitchFamily="34" charset="0"/>
              </a:rPr>
              <a:t>garlic powder, ginger, low sodium soy sauce</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b="1" dirty="0">
                <a:solidFill>
                  <a:srgbClr val="3999B3"/>
                </a:solidFill>
                <a:latin typeface="Helvetica" pitchFamily="2" charset="0"/>
              </a:rPr>
              <a:t>Soups: </a:t>
            </a:r>
            <a:r>
              <a:rPr lang="en-US" altLang="en-US" sz="2000" dirty="0">
                <a:solidFill>
                  <a:srgbClr val="5B6770"/>
                </a:solidFill>
                <a:latin typeface="Helvetica Light" panose="020B0403020202020204" pitchFamily="34" charset="0"/>
              </a:rPr>
              <a:t>bay leaf, Italian seasoning, thyme </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12" name="Picture 11" descr="Icon&#10;&#10;Description automatically generated">
            <a:extLst>
              <a:ext uri="{FF2B5EF4-FFF2-40B4-BE49-F238E27FC236}">
                <a16:creationId xmlns:a16="http://schemas.microsoft.com/office/drawing/2014/main" id="{70EF4035-5406-934B-C79F-F6CC7EFFF9FE}"/>
              </a:ext>
            </a:extLst>
          </p:cNvPr>
          <p:cNvPicPr>
            <a:picLocks noChangeAspect="1"/>
          </p:cNvPicPr>
          <p:nvPr/>
        </p:nvPicPr>
        <p:blipFill>
          <a:blip r:embed="rId4"/>
          <a:stretch>
            <a:fillRect/>
          </a:stretch>
        </p:blipFill>
        <p:spPr>
          <a:xfrm>
            <a:off x="9501710" y="254588"/>
            <a:ext cx="1978460" cy="1978460"/>
          </a:xfrm>
          <a:prstGeom prst="rect">
            <a:avLst/>
          </a:prstGeom>
        </p:spPr>
      </p:pic>
    </p:spTree>
    <p:extLst>
      <p:ext uri="{BB962C8B-B14F-4D97-AF65-F5344CB8AC3E}">
        <p14:creationId xmlns:p14="http://schemas.microsoft.com/office/powerpoint/2010/main" val="1565821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DDCB2E6E-C567-707C-B063-2ED87DC799EE}"/>
              </a:ext>
            </a:extLst>
          </p:cNvPr>
          <p:cNvPicPr>
            <a:picLocks noChangeAspect="1"/>
          </p:cNvPicPr>
          <p:nvPr/>
        </p:nvPicPr>
        <p:blipFill rotWithShape="1">
          <a:blip r:embed="rId3"/>
          <a:srcRect t="841"/>
          <a:stretch/>
        </p:blipFill>
        <p:spPr>
          <a:xfrm>
            <a:off x="1059441" y="-15903"/>
            <a:ext cx="11161906" cy="685800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954107"/>
          </a:xfrm>
          <a:prstGeom prst="rect">
            <a:avLst/>
          </a:prstGeom>
          <a:noFill/>
        </p:spPr>
        <p:txBody>
          <a:bodyPr wrap="square">
            <a:spAutoFit/>
          </a:bodyPr>
          <a:lstStyle/>
          <a:p>
            <a:r>
              <a:rPr lang="en-US" sz="2800" b="1" dirty="0">
                <a:solidFill>
                  <a:srgbClr val="3999B3"/>
                </a:solidFill>
                <a:latin typeface="Helvetica" pitchFamily="2" charset="0"/>
              </a:rPr>
              <a:t>Sample Quick </a:t>
            </a:r>
          </a:p>
          <a:p>
            <a:r>
              <a:rPr lang="en-US" sz="2800" b="1" dirty="0">
                <a:solidFill>
                  <a:srgbClr val="3999B3"/>
                </a:solidFill>
                <a:latin typeface="Helvetica" pitchFamily="2" charset="0"/>
              </a:rPr>
              <a:t>Cooking Meals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098760"/>
            <a:ext cx="5339214" cy="4176521"/>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High fiber pasta or zoodles with frozen shrimp, pre-cut vegetables, onion and garlic sautéed in olive oil</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Veggie and cheese omelet with tossed salad</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Tuna salad wrap (made with Greek yogurt) with baby carrots and dip</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Black beans, rice, shredded cheese, salsa and guacamole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Peanut butter &amp; banana sandwich with baked chips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Spinach salad with grilled chicken, mandarin oranges and slivered almonds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A36F142A-0B31-25AE-4399-44DBFDA221FA}"/>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10" name="Picture 9" descr="A plate of shrimp and vegetables&#10;&#10;Description automatically generated with medium confidence">
            <a:extLst>
              <a:ext uri="{FF2B5EF4-FFF2-40B4-BE49-F238E27FC236}">
                <a16:creationId xmlns:a16="http://schemas.microsoft.com/office/drawing/2014/main" id="{0778FAA3-07EB-AD44-7149-742E9E419891}"/>
              </a:ext>
            </a:extLst>
          </p:cNvPr>
          <p:cNvPicPr>
            <a:picLocks noChangeAspect="1"/>
          </p:cNvPicPr>
          <p:nvPr/>
        </p:nvPicPr>
        <p:blipFill>
          <a:blip r:embed="rId5"/>
          <a:stretch>
            <a:fillRect/>
          </a:stretch>
        </p:blipFill>
        <p:spPr>
          <a:xfrm>
            <a:off x="4744122" y="0"/>
            <a:ext cx="7655012" cy="5103341"/>
          </a:xfrm>
          <a:prstGeom prst="rect">
            <a:avLst/>
          </a:prstGeom>
        </p:spPr>
      </p:pic>
    </p:spTree>
    <p:extLst>
      <p:ext uri="{BB962C8B-B14F-4D97-AF65-F5344CB8AC3E}">
        <p14:creationId xmlns:p14="http://schemas.microsoft.com/office/powerpoint/2010/main" val="214448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A14A2B28-6897-F76B-E059-64A26A1B1121}"/>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Eating Out</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185372"/>
            <a:ext cx="5339214" cy="291734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Look up the restaurant’s nutrition ahead of time and decide what to order before arrival</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Don’t scan the menu while waiting to order in the restaurant! You will talk yourself out of a pre-selected choice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Choose zero calorie beverages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Seek out fruits and vegetables in sides and a la carte additions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A36F142A-0B31-25AE-4399-44DBFDA221FA}"/>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2644365-1F6F-245B-73C4-0D89BC2DF93E}"/>
              </a:ext>
            </a:extLst>
          </p:cNvPr>
          <p:cNvPicPr>
            <a:picLocks noChangeAspect="1"/>
          </p:cNvPicPr>
          <p:nvPr/>
        </p:nvPicPr>
        <p:blipFill>
          <a:blip r:embed="rId5"/>
          <a:stretch>
            <a:fillRect/>
          </a:stretch>
        </p:blipFill>
        <p:spPr>
          <a:xfrm>
            <a:off x="5363347" y="560173"/>
            <a:ext cx="6858000" cy="6858000"/>
          </a:xfrm>
          <a:prstGeom prst="rect">
            <a:avLst/>
          </a:prstGeom>
        </p:spPr>
      </p:pic>
    </p:spTree>
    <p:extLst>
      <p:ext uri="{BB962C8B-B14F-4D97-AF65-F5344CB8AC3E}">
        <p14:creationId xmlns:p14="http://schemas.microsoft.com/office/powerpoint/2010/main" val="3458795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C09230FF-1D9D-8DC0-C9AE-8153FA8D0297}"/>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954107"/>
          </a:xfrm>
          <a:prstGeom prst="rect">
            <a:avLst/>
          </a:prstGeom>
          <a:noFill/>
        </p:spPr>
        <p:txBody>
          <a:bodyPr wrap="square">
            <a:spAutoFit/>
          </a:bodyPr>
          <a:lstStyle/>
          <a:p>
            <a:r>
              <a:rPr lang="en-US" sz="2800" b="1" dirty="0">
                <a:solidFill>
                  <a:srgbClr val="3999B3"/>
                </a:solidFill>
                <a:latin typeface="Helvetica" pitchFamily="2" charset="0"/>
              </a:rPr>
              <a:t>Review Healthy </a:t>
            </a:r>
          </a:p>
          <a:p>
            <a:r>
              <a:rPr lang="en-US" sz="2800" b="1" dirty="0">
                <a:solidFill>
                  <a:srgbClr val="3999B3"/>
                </a:solidFill>
                <a:latin typeface="Helvetica" pitchFamily="2" charset="0"/>
              </a:rPr>
              <a:t>Eating Tools </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185372"/>
            <a:ext cx="5339214" cy="291734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Use My Plate as a guide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Choose nutrient rich foods and enjoy all foods in moderation</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Find the meal planning style that works best for your house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Create a list of always available meals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Keep a supply of easy to prepare ingredients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Plan when eating out</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4" name="Picture 3" descr="A picture containing text, sign&#10;&#10;Description automatically generated">
            <a:extLst>
              <a:ext uri="{FF2B5EF4-FFF2-40B4-BE49-F238E27FC236}">
                <a16:creationId xmlns:a16="http://schemas.microsoft.com/office/drawing/2014/main" id="{6798857E-C713-34F7-192F-9A0A3C1FEF57}"/>
              </a:ext>
            </a:extLst>
          </p:cNvPr>
          <p:cNvPicPr>
            <a:picLocks noChangeAspect="1"/>
          </p:cNvPicPr>
          <p:nvPr/>
        </p:nvPicPr>
        <p:blipFill>
          <a:blip r:embed="rId4"/>
          <a:stretch>
            <a:fillRect/>
          </a:stretch>
        </p:blipFill>
        <p:spPr>
          <a:xfrm>
            <a:off x="1069160" y="5766906"/>
            <a:ext cx="2064925" cy="338971"/>
          </a:xfrm>
          <a:prstGeom prst="rect">
            <a:avLst/>
          </a:prstGeom>
        </p:spPr>
      </p:pic>
      <p:pic>
        <p:nvPicPr>
          <p:cNvPr id="9" name="Picture 8" descr="A picture containing website&#10;&#10;Description automatically generated">
            <a:extLst>
              <a:ext uri="{FF2B5EF4-FFF2-40B4-BE49-F238E27FC236}">
                <a16:creationId xmlns:a16="http://schemas.microsoft.com/office/drawing/2014/main" id="{D2E3FAFF-CE63-1F2D-5FAA-86FD884D603A}"/>
              </a:ext>
            </a:extLst>
          </p:cNvPr>
          <p:cNvPicPr>
            <a:picLocks noChangeAspect="1"/>
          </p:cNvPicPr>
          <p:nvPr/>
        </p:nvPicPr>
        <p:blipFill rotWithShape="1">
          <a:blip r:embed="rId5"/>
          <a:srcRect r="23111"/>
          <a:stretch/>
        </p:blipFill>
        <p:spPr>
          <a:xfrm>
            <a:off x="4627479" y="381000"/>
            <a:ext cx="7564521" cy="6096000"/>
          </a:xfrm>
          <a:prstGeom prst="rect">
            <a:avLst/>
          </a:prstGeom>
        </p:spPr>
      </p:pic>
    </p:spTree>
    <p:extLst>
      <p:ext uri="{BB962C8B-B14F-4D97-AF65-F5344CB8AC3E}">
        <p14:creationId xmlns:p14="http://schemas.microsoft.com/office/powerpoint/2010/main" val="392285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954107"/>
          </a:xfrm>
          <a:prstGeom prst="rect">
            <a:avLst/>
          </a:prstGeom>
          <a:noFill/>
        </p:spPr>
        <p:txBody>
          <a:bodyPr wrap="square">
            <a:spAutoFit/>
          </a:bodyPr>
          <a:lstStyle/>
          <a:p>
            <a:r>
              <a:rPr lang="en-US" sz="2800" b="1" dirty="0">
                <a:solidFill>
                  <a:srgbClr val="3999B3"/>
                </a:solidFill>
                <a:latin typeface="Helvetica" pitchFamily="2" charset="0"/>
              </a:rPr>
              <a:t>How Do You Execute </a:t>
            </a:r>
          </a:p>
          <a:p>
            <a:r>
              <a:rPr lang="en-US" sz="2800" b="1" dirty="0">
                <a:solidFill>
                  <a:srgbClr val="3999B3"/>
                </a:solidFill>
                <a:latin typeface="Helvetica" pitchFamily="2" charset="0"/>
              </a:rPr>
              <a:t>These New Ideas?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453613"/>
            <a:ext cx="5339214" cy="2581500"/>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Keep it simple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Pick one or two changes to make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Make a daily/weekly plan</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Give up the all or nothing mentality</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Stack your habits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Practice self compassion and positive thinking</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Reward yourself regularly</a:t>
            </a:r>
          </a:p>
        </p:txBody>
      </p:sp>
      <p:pic>
        <p:nvPicPr>
          <p:cNvPr id="4" name="Picture 3" descr="A picture containing text, sign&#10;&#10;Description automatically generated">
            <a:extLst>
              <a:ext uri="{FF2B5EF4-FFF2-40B4-BE49-F238E27FC236}">
                <a16:creationId xmlns:a16="http://schemas.microsoft.com/office/drawing/2014/main" id="{6798857E-C713-34F7-192F-9A0A3C1FEF57}"/>
              </a:ext>
            </a:extLst>
          </p:cNvPr>
          <p:cNvPicPr>
            <a:picLocks noChangeAspect="1"/>
          </p:cNvPicPr>
          <p:nvPr/>
        </p:nvPicPr>
        <p:blipFill>
          <a:blip r:embed="rId3"/>
          <a:stretch>
            <a:fillRect/>
          </a:stretch>
        </p:blipFill>
        <p:spPr>
          <a:xfrm>
            <a:off x="1069160" y="5766906"/>
            <a:ext cx="2064925" cy="338971"/>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1C0A02B1-C2CB-7430-79AE-D4843EF3ED42}"/>
              </a:ext>
            </a:extLst>
          </p:cNvPr>
          <p:cNvPicPr>
            <a:picLocks noChangeAspect="1"/>
          </p:cNvPicPr>
          <p:nvPr/>
        </p:nvPicPr>
        <p:blipFill rotWithShape="1">
          <a:blip r:embed="rId4"/>
          <a:srcRect t="1081"/>
          <a:stretch/>
        </p:blipFill>
        <p:spPr>
          <a:xfrm>
            <a:off x="1002987" y="0"/>
            <a:ext cx="11189013" cy="6858000"/>
          </a:xfrm>
          <a:prstGeom prst="rect">
            <a:avLst/>
          </a:prstGeom>
        </p:spPr>
      </p:pic>
      <p:pic>
        <p:nvPicPr>
          <p:cNvPr id="10" name="Picture 9" descr="A picture containing person, male&#10;&#10;Description automatically generated">
            <a:extLst>
              <a:ext uri="{FF2B5EF4-FFF2-40B4-BE49-F238E27FC236}">
                <a16:creationId xmlns:a16="http://schemas.microsoft.com/office/drawing/2014/main" id="{81292170-876C-6CB1-54C2-24F47B56D02E}"/>
              </a:ext>
            </a:extLst>
          </p:cNvPr>
          <p:cNvPicPr>
            <a:picLocks noChangeAspect="1"/>
          </p:cNvPicPr>
          <p:nvPr/>
        </p:nvPicPr>
        <p:blipFill>
          <a:blip r:embed="rId5"/>
          <a:stretch>
            <a:fillRect/>
          </a:stretch>
        </p:blipFill>
        <p:spPr>
          <a:xfrm>
            <a:off x="5334000" y="403654"/>
            <a:ext cx="6858000" cy="6858000"/>
          </a:xfrm>
          <a:prstGeom prst="rect">
            <a:avLst/>
          </a:prstGeom>
        </p:spPr>
      </p:pic>
    </p:spTree>
    <p:extLst>
      <p:ext uri="{BB962C8B-B14F-4D97-AF65-F5344CB8AC3E}">
        <p14:creationId xmlns:p14="http://schemas.microsoft.com/office/powerpoint/2010/main" val="3416023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icon&#10;&#10;Description automatically generated">
            <a:extLst>
              <a:ext uri="{FF2B5EF4-FFF2-40B4-BE49-F238E27FC236}">
                <a16:creationId xmlns:a16="http://schemas.microsoft.com/office/drawing/2014/main" id="{C0F88F4E-3696-E63F-C64D-1926D59F6BAE}"/>
              </a:ext>
            </a:extLst>
          </p:cNvPr>
          <p:cNvPicPr>
            <a:picLocks noChangeAspect="1"/>
          </p:cNvPicPr>
          <p:nvPr/>
        </p:nvPicPr>
        <p:blipFill rotWithShape="1">
          <a:blip r:embed="rId3"/>
          <a:srcRect t="1081"/>
          <a:stretch/>
        </p:blipFill>
        <p:spPr>
          <a:xfrm>
            <a:off x="1002987" y="0"/>
            <a:ext cx="11189013" cy="6858000"/>
          </a:xfrm>
          <a:prstGeom prst="rect">
            <a:avLst/>
          </a:prstGeom>
        </p:spPr>
      </p:pic>
      <p:pic>
        <p:nvPicPr>
          <p:cNvPr id="14" name="Picture 13" descr="A picture containing indoor, vegetable&#10;&#10;Description automatically generated">
            <a:extLst>
              <a:ext uri="{FF2B5EF4-FFF2-40B4-BE49-F238E27FC236}">
                <a16:creationId xmlns:a16="http://schemas.microsoft.com/office/drawing/2014/main" id="{A4498FAB-6D79-9C38-326F-2EAA352476AF}"/>
              </a:ext>
            </a:extLst>
          </p:cNvPr>
          <p:cNvPicPr>
            <a:picLocks noChangeAspect="1"/>
          </p:cNvPicPr>
          <p:nvPr/>
        </p:nvPicPr>
        <p:blipFill>
          <a:blip r:embed="rId4"/>
          <a:stretch>
            <a:fillRect/>
          </a:stretch>
        </p:blipFill>
        <p:spPr>
          <a:xfrm>
            <a:off x="3950208" y="-158496"/>
            <a:ext cx="8241792" cy="8241792"/>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3999B3"/>
                </a:solidFill>
                <a:latin typeface="Helvetica" pitchFamily="2" charset="0"/>
              </a:rPr>
              <a:t>Objectives</a:t>
            </a:r>
            <a:endParaRPr lang="en-US" sz="2000" b="1" dirty="0">
              <a:solidFill>
                <a:srgbClr val="3999B3"/>
              </a:solidFill>
              <a:latin typeface="Helvetica" pitchFamily="2" charset="0"/>
            </a:endParaRPr>
          </a:p>
        </p:txBody>
      </p:sp>
      <p:sp>
        <p:nvSpPr>
          <p:cNvPr id="9" name="Content Placeholder 5">
            <a:extLst>
              <a:ext uri="{FF2B5EF4-FFF2-40B4-BE49-F238E27FC236}">
                <a16:creationId xmlns:a16="http://schemas.microsoft.com/office/drawing/2014/main" id="{4298B2C4-5E0A-6B26-BE90-B7488543DF3F}"/>
              </a:ext>
            </a:extLst>
          </p:cNvPr>
          <p:cNvSpPr>
            <a:spLocks noGrp="1"/>
          </p:cNvSpPr>
          <p:nvPr>
            <p:ph idx="1"/>
          </p:nvPr>
        </p:nvSpPr>
        <p:spPr>
          <a:xfrm>
            <a:off x="1061169" y="1825635"/>
            <a:ext cx="7130331" cy="1603366"/>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Review Activity/Exercise Goals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Review My Plate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Highlight nutrient rich foods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Provide tools for healthy eating:</a:t>
            </a:r>
          </a:p>
        </p:txBody>
      </p:sp>
      <p:sp>
        <p:nvSpPr>
          <p:cNvPr id="12" name="Content Placeholder 5">
            <a:extLst>
              <a:ext uri="{FF2B5EF4-FFF2-40B4-BE49-F238E27FC236}">
                <a16:creationId xmlns:a16="http://schemas.microsoft.com/office/drawing/2014/main" id="{E5ADC4DF-1264-A0EC-E067-E120D4F34CFD}"/>
              </a:ext>
            </a:extLst>
          </p:cNvPr>
          <p:cNvSpPr txBox="1">
            <a:spLocks/>
          </p:cNvSpPr>
          <p:nvPr/>
        </p:nvSpPr>
        <p:spPr>
          <a:xfrm>
            <a:off x="1942314" y="3538980"/>
            <a:ext cx="4403622" cy="1398309"/>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Meal planning tips</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Recipe resources</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Grocery shopping advice</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Eating better when eating out</a:t>
            </a:r>
          </a:p>
          <a:p>
            <a:pPr eaLnBrk="0" fontAlgn="base" hangingPunct="0">
              <a:lnSpc>
                <a:spcPct val="100000"/>
              </a:lnSpc>
              <a:spcBef>
                <a:spcPct val="0"/>
              </a:spcBef>
              <a:spcAft>
                <a:spcPct val="0"/>
              </a:spcAft>
            </a:pPr>
            <a:endParaRPr lang="en-US" altLang="en-US" sz="2000" dirty="0">
              <a:solidFill>
                <a:srgbClr val="3999B3"/>
              </a:solidFill>
              <a:latin typeface="Helvetica Light" panose="020B0403020202020204" pitchFamily="34" charset="0"/>
              <a:cs typeface="Open Sans" panose="020B0606030504020204" pitchFamily="34" charset="0"/>
            </a:endParaRPr>
          </a:p>
        </p:txBody>
      </p:sp>
      <p:pic>
        <p:nvPicPr>
          <p:cNvPr id="15" name="Picture 14" descr="A picture containing text, sign&#10;&#10;Description automatically generated">
            <a:extLst>
              <a:ext uri="{FF2B5EF4-FFF2-40B4-BE49-F238E27FC236}">
                <a16:creationId xmlns:a16="http://schemas.microsoft.com/office/drawing/2014/main" id="{2BD733D9-015E-81E9-644B-CD06ABCD3E60}"/>
              </a:ext>
            </a:extLst>
          </p:cNvPr>
          <p:cNvPicPr>
            <a:picLocks noChangeAspect="1"/>
          </p:cNvPicPr>
          <p:nvPr/>
        </p:nvPicPr>
        <p:blipFill>
          <a:blip r:embed="rId5"/>
          <a:stretch>
            <a:fillRect/>
          </a:stretch>
        </p:blipFill>
        <p:spPr>
          <a:xfrm>
            <a:off x="9326202" y="5762504"/>
            <a:ext cx="2064925" cy="338971"/>
          </a:xfrm>
          <a:prstGeom prst="rect">
            <a:avLst/>
          </a:prstGeom>
        </p:spPr>
      </p:pic>
    </p:spTree>
    <p:extLst>
      <p:ext uri="{BB962C8B-B14F-4D97-AF65-F5344CB8AC3E}">
        <p14:creationId xmlns:p14="http://schemas.microsoft.com/office/powerpoint/2010/main" val="381398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CD925933-C809-A7DB-3585-6807475DA80E}"/>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Support Systems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1602867"/>
            <a:ext cx="5244208" cy="3652265"/>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900" b="1" dirty="0">
                <a:solidFill>
                  <a:srgbClr val="5B6770"/>
                </a:solidFill>
                <a:latin typeface="Helvetica" pitchFamily="2" charset="0"/>
              </a:rPr>
              <a:t>Handle difficult situations </a:t>
            </a:r>
            <a:r>
              <a:rPr lang="en-US" altLang="en-US" sz="1900" dirty="0">
                <a:solidFill>
                  <a:srgbClr val="5B6770"/>
                </a:solidFill>
                <a:latin typeface="Helvetica Light" panose="020B0403020202020204" pitchFamily="34" charset="0"/>
              </a:rPr>
              <a:t>— When obstacles inevitably arise, we sometimes need a little help keeping our goals in perspective. </a:t>
            </a:r>
          </a:p>
          <a:p>
            <a:pPr marL="0" indent="0" eaLnBrk="0" fontAlgn="base" hangingPunct="0">
              <a:lnSpc>
                <a:spcPct val="100000"/>
              </a:lnSpc>
              <a:spcBef>
                <a:spcPct val="0"/>
              </a:spcBef>
              <a:spcAft>
                <a:spcPct val="0"/>
              </a:spcAft>
              <a:buNone/>
            </a:pPr>
            <a:endParaRPr lang="en-US" altLang="en-US" sz="19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1900" dirty="0">
                <a:solidFill>
                  <a:srgbClr val="5B6770"/>
                </a:solidFill>
                <a:latin typeface="Helvetica Light" panose="020B0403020202020204" pitchFamily="34" charset="0"/>
              </a:rPr>
              <a:t>The people in your support network will be there when you need to talk after a long day or when you’re feeling overwhelmed with work, family or other obligations. </a:t>
            </a:r>
          </a:p>
          <a:p>
            <a:pPr marL="0" indent="0" eaLnBrk="0" fontAlgn="base" hangingPunct="0">
              <a:lnSpc>
                <a:spcPct val="100000"/>
              </a:lnSpc>
              <a:spcBef>
                <a:spcPct val="0"/>
              </a:spcBef>
              <a:spcAft>
                <a:spcPct val="0"/>
              </a:spcAft>
              <a:buNone/>
            </a:pPr>
            <a:endParaRPr lang="en-US" altLang="en-US" sz="19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1900" dirty="0">
                <a:solidFill>
                  <a:srgbClr val="5B6770"/>
                </a:solidFill>
                <a:latin typeface="Helvetica Light" panose="020B0403020202020204" pitchFamily="34" charset="0"/>
              </a:rPr>
              <a:t>Supportive friends, family, clergy and colleagues will celebrate your successes and help you learn from your failures. They can provide the encouragement you need to meet each challenge with determination and a positive attitude.</a:t>
            </a:r>
          </a:p>
          <a:p>
            <a:pPr marL="0" indent="0" eaLnBrk="0" fontAlgn="base" hangingPunct="0">
              <a:lnSpc>
                <a:spcPct val="100000"/>
              </a:lnSpc>
              <a:spcBef>
                <a:spcPct val="0"/>
              </a:spcBef>
              <a:spcAft>
                <a:spcPct val="0"/>
              </a:spcAft>
              <a:buNone/>
            </a:pPr>
            <a:endParaRPr lang="en-US" altLang="en-US" sz="1900" dirty="0">
              <a:solidFill>
                <a:srgbClr val="5B6770"/>
              </a:solidFill>
              <a:latin typeface="Helvetica Light" panose="020B0403020202020204" pitchFamily="34" charset="0"/>
            </a:endParaRPr>
          </a:p>
        </p:txBody>
      </p:sp>
      <p:pic>
        <p:nvPicPr>
          <p:cNvPr id="2" name="Picture 1" descr="A picture containing text, sign&#10;&#10;Description automatically generated">
            <a:extLst>
              <a:ext uri="{FF2B5EF4-FFF2-40B4-BE49-F238E27FC236}">
                <a16:creationId xmlns:a16="http://schemas.microsoft.com/office/drawing/2014/main" id="{2430F5F1-6C68-3F48-8C9F-2CC2C069AE01}"/>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8" name="Picture 7" descr="A close-up of a hand holding a person's hand&#10;&#10;Description automatically generated with low confidence">
            <a:extLst>
              <a:ext uri="{FF2B5EF4-FFF2-40B4-BE49-F238E27FC236}">
                <a16:creationId xmlns:a16="http://schemas.microsoft.com/office/drawing/2014/main" id="{42554865-E1C9-7452-AB07-2AF7BE4AE9AA}"/>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1486821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D04766F-86BE-A9C0-A4DE-7B216C453B27}"/>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Support Systems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260782"/>
            <a:ext cx="4165052" cy="1994772"/>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Find needed resources </a:t>
            </a:r>
            <a:r>
              <a:rPr lang="en-US" altLang="en-US" sz="2000" dirty="0">
                <a:solidFill>
                  <a:srgbClr val="5B6770"/>
                </a:solidFill>
                <a:latin typeface="Helvetica Light" panose="020B0403020202020204" pitchFamily="34" charset="0"/>
              </a:rPr>
              <a:t>— Your Kelsey-Seybold dietitian and other health providers can be invaluable resources to you throughout your life. With expertise in their respective fields, they can help you figure out which steps you need to take to be successful in making healthy lifestyle changes.</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p:txBody>
      </p:sp>
      <p:pic>
        <p:nvPicPr>
          <p:cNvPr id="2" name="Picture 1" descr="A picture containing text, sign&#10;&#10;Description automatically generated">
            <a:extLst>
              <a:ext uri="{FF2B5EF4-FFF2-40B4-BE49-F238E27FC236}">
                <a16:creationId xmlns:a16="http://schemas.microsoft.com/office/drawing/2014/main" id="{2430F5F1-6C68-3F48-8C9F-2CC2C069AE01}"/>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ABDAB932-7149-B5E3-167F-EF5D6C8CE4F9}"/>
              </a:ext>
            </a:extLst>
          </p:cNvPr>
          <p:cNvPicPr>
            <a:picLocks noChangeAspect="1"/>
          </p:cNvPicPr>
          <p:nvPr/>
        </p:nvPicPr>
        <p:blipFill>
          <a:blip r:embed="rId5"/>
          <a:stretch>
            <a:fillRect/>
          </a:stretch>
        </p:blipFill>
        <p:spPr>
          <a:xfrm>
            <a:off x="5334000" y="-39130"/>
            <a:ext cx="6858000" cy="6858000"/>
          </a:xfrm>
          <a:prstGeom prst="rect">
            <a:avLst/>
          </a:prstGeom>
        </p:spPr>
      </p:pic>
    </p:spTree>
    <p:extLst>
      <p:ext uri="{BB962C8B-B14F-4D97-AF65-F5344CB8AC3E}">
        <p14:creationId xmlns:p14="http://schemas.microsoft.com/office/powerpoint/2010/main" val="180819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839E046-48E0-B400-A50B-B9F4EE6DC5B5}"/>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Support Systems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1817018"/>
            <a:ext cx="5161830" cy="3909225"/>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Get motivated </a:t>
            </a:r>
            <a:r>
              <a:rPr lang="en-US" altLang="en-US" sz="2000" dirty="0">
                <a:solidFill>
                  <a:srgbClr val="5B6770"/>
                </a:solidFill>
                <a:latin typeface="Helvetica Light" panose="020B0403020202020204" pitchFamily="34" charset="0"/>
              </a:rPr>
              <a:t>— Forming relationships with family members or peers with similar health goals will help you stay engaged in your routine and motivate you to succeed. </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If you are overwhelmed or struggling, your support network should be willing to help you and offer their guidance, insight and strategies for success. </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Cultivating and maintaining a social support system will benefit you throughout each of your life’s endeavors. </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p:txBody>
      </p:sp>
      <p:pic>
        <p:nvPicPr>
          <p:cNvPr id="2" name="Picture 1" descr="A picture containing text, sign&#10;&#10;Description automatically generated">
            <a:extLst>
              <a:ext uri="{FF2B5EF4-FFF2-40B4-BE49-F238E27FC236}">
                <a16:creationId xmlns:a16="http://schemas.microsoft.com/office/drawing/2014/main" id="{2430F5F1-6C68-3F48-8C9F-2CC2C069AE01}"/>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3E3EFE88-254E-B29C-0E69-DC02BEDF57CF}"/>
              </a:ext>
            </a:extLst>
          </p:cNvPr>
          <p:cNvPicPr>
            <a:picLocks noChangeAspect="1"/>
          </p:cNvPicPr>
          <p:nvPr/>
        </p:nvPicPr>
        <p:blipFill>
          <a:blip r:embed="rId5"/>
          <a:stretch>
            <a:fillRect/>
          </a:stretch>
        </p:blipFill>
        <p:spPr>
          <a:xfrm>
            <a:off x="5334000" y="123567"/>
            <a:ext cx="6858000" cy="6858000"/>
          </a:xfrm>
          <a:prstGeom prst="rect">
            <a:avLst/>
          </a:prstGeom>
        </p:spPr>
      </p:pic>
    </p:spTree>
    <p:extLst>
      <p:ext uri="{BB962C8B-B14F-4D97-AF65-F5344CB8AC3E}">
        <p14:creationId xmlns:p14="http://schemas.microsoft.com/office/powerpoint/2010/main" val="323721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rrow&#10;&#10;Description automatically generated">
            <a:extLst>
              <a:ext uri="{FF2B5EF4-FFF2-40B4-BE49-F238E27FC236}">
                <a16:creationId xmlns:a16="http://schemas.microsoft.com/office/drawing/2014/main" id="{AD225A8E-8F7B-86E5-EEE1-0A0E9F424C33}"/>
              </a:ext>
            </a:extLst>
          </p:cNvPr>
          <p:cNvPicPr>
            <a:picLocks noChangeAspect="1"/>
          </p:cNvPicPr>
          <p:nvPr/>
        </p:nvPicPr>
        <p:blipFill rotWithShape="1">
          <a:blip r:embed="rId3"/>
          <a:srcRect l="521"/>
          <a:stretch/>
        </p:blipFill>
        <p:spPr>
          <a:xfrm>
            <a:off x="0" y="0"/>
            <a:ext cx="11010385" cy="6858000"/>
          </a:xfrm>
          <a:prstGeom prst="rect">
            <a:avLst/>
          </a:prstGeom>
        </p:spPr>
      </p:pic>
      <p:sp>
        <p:nvSpPr>
          <p:cNvPr id="7" name="Subtitle 2">
            <a:extLst>
              <a:ext uri="{FF2B5EF4-FFF2-40B4-BE49-F238E27FC236}">
                <a16:creationId xmlns:a16="http://schemas.microsoft.com/office/drawing/2014/main" id="{438B8CED-8522-CDB7-256E-408A2DCC6F30}"/>
              </a:ext>
            </a:extLst>
          </p:cNvPr>
          <p:cNvSpPr txBox="1">
            <a:spLocks/>
          </p:cNvSpPr>
          <p:nvPr/>
        </p:nvSpPr>
        <p:spPr>
          <a:xfrm>
            <a:off x="7158115" y="3732852"/>
            <a:ext cx="3106020"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r>
              <a:rPr lang="en-US" sz="1050" cap="none" spc="0" dirty="0">
                <a:solidFill>
                  <a:srgbClr val="434E5A"/>
                </a:solidFill>
                <a:latin typeface="Helvetica" pitchFamily="2" charset="0"/>
              </a:rPr>
              <a:t>KELSEY-SEYBOLD REGISTERED DIETITIANS</a:t>
            </a:r>
          </a:p>
        </p:txBody>
      </p:sp>
      <p:pic>
        <p:nvPicPr>
          <p:cNvPr id="9" name="Picture 8" descr="A picture containing text, sign&#10;&#10;Description automatically generated">
            <a:extLst>
              <a:ext uri="{FF2B5EF4-FFF2-40B4-BE49-F238E27FC236}">
                <a16:creationId xmlns:a16="http://schemas.microsoft.com/office/drawing/2014/main" id="{E0A68716-C8A2-0FE1-7835-616EF4295BCB}"/>
              </a:ext>
            </a:extLst>
          </p:cNvPr>
          <p:cNvPicPr>
            <a:picLocks noChangeAspect="1"/>
          </p:cNvPicPr>
          <p:nvPr/>
        </p:nvPicPr>
        <p:blipFill>
          <a:blip r:embed="rId4"/>
          <a:stretch>
            <a:fillRect/>
          </a:stretch>
        </p:blipFill>
        <p:spPr>
          <a:xfrm>
            <a:off x="8345004" y="5512786"/>
            <a:ext cx="2928929" cy="480803"/>
          </a:xfrm>
          <a:prstGeom prst="rect">
            <a:avLst/>
          </a:prstGeom>
        </p:spPr>
      </p:pic>
      <p:pic>
        <p:nvPicPr>
          <p:cNvPr id="3" name="Picture 2" descr="A bowl of food&#10;&#10;Description automatically generated with medium confidence">
            <a:extLst>
              <a:ext uri="{FF2B5EF4-FFF2-40B4-BE49-F238E27FC236}">
                <a16:creationId xmlns:a16="http://schemas.microsoft.com/office/drawing/2014/main" id="{178C89B9-DDD8-6492-6B6D-4F6D48C77348}"/>
              </a:ext>
            </a:extLst>
          </p:cNvPr>
          <p:cNvPicPr>
            <a:picLocks noChangeAspect="1"/>
          </p:cNvPicPr>
          <p:nvPr/>
        </p:nvPicPr>
        <p:blipFill>
          <a:blip r:embed="rId5"/>
          <a:stretch>
            <a:fillRect/>
          </a:stretch>
        </p:blipFill>
        <p:spPr>
          <a:xfrm>
            <a:off x="484632" y="739209"/>
            <a:ext cx="5821614" cy="5821614"/>
          </a:xfrm>
          <a:prstGeom prst="rect">
            <a:avLst/>
          </a:prstGeom>
        </p:spPr>
      </p:pic>
      <p:sp>
        <p:nvSpPr>
          <p:cNvPr id="2" name="TextBox 1">
            <a:extLst>
              <a:ext uri="{FF2B5EF4-FFF2-40B4-BE49-F238E27FC236}">
                <a16:creationId xmlns:a16="http://schemas.microsoft.com/office/drawing/2014/main" id="{EF040D07-BF8E-F221-AD72-323D7A01703C}"/>
              </a:ext>
            </a:extLst>
          </p:cNvPr>
          <p:cNvSpPr txBox="1"/>
          <p:nvPr/>
        </p:nvSpPr>
        <p:spPr>
          <a:xfrm>
            <a:off x="6976234" y="2880575"/>
            <a:ext cx="3848848" cy="769441"/>
          </a:xfrm>
          <a:prstGeom prst="rect">
            <a:avLst/>
          </a:prstGeom>
          <a:noFill/>
        </p:spPr>
        <p:txBody>
          <a:bodyPr wrap="square">
            <a:spAutoFit/>
          </a:bodyPr>
          <a:lstStyle/>
          <a:p>
            <a:r>
              <a:rPr lang="en-US" sz="4400" b="1" dirty="0">
                <a:solidFill>
                  <a:srgbClr val="3999B3"/>
                </a:solidFill>
                <a:latin typeface="Helvetica" pitchFamily="2" charset="0"/>
              </a:rPr>
              <a:t>THANK YOU</a:t>
            </a:r>
          </a:p>
        </p:txBody>
      </p:sp>
    </p:spTree>
    <p:extLst>
      <p:ext uri="{BB962C8B-B14F-4D97-AF65-F5344CB8AC3E}">
        <p14:creationId xmlns:p14="http://schemas.microsoft.com/office/powerpoint/2010/main" val="141049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icon&#10;&#10;Description automatically generated">
            <a:extLst>
              <a:ext uri="{FF2B5EF4-FFF2-40B4-BE49-F238E27FC236}">
                <a16:creationId xmlns:a16="http://schemas.microsoft.com/office/drawing/2014/main" id="{28BDD66B-EB2B-8150-58A6-678AD104406D}"/>
              </a:ext>
            </a:extLst>
          </p:cNvPr>
          <p:cNvPicPr>
            <a:picLocks noChangeAspect="1"/>
          </p:cNvPicPr>
          <p:nvPr/>
        </p:nvPicPr>
        <p:blipFill rotWithShape="1">
          <a:blip r:embed="rId3"/>
          <a:srcRect t="1081"/>
          <a:stretch/>
        </p:blipFill>
        <p:spPr>
          <a:xfrm>
            <a:off x="1002987" y="0"/>
            <a:ext cx="11189013" cy="6858000"/>
          </a:xfrm>
          <a:prstGeom prst="rect">
            <a:avLst/>
          </a:prstGeom>
        </p:spPr>
      </p:pic>
      <p:pic>
        <p:nvPicPr>
          <p:cNvPr id="18" name="Picture 17" descr="A group of people posing for the camera&#10;&#10;Description automatically generated with medium confidence">
            <a:extLst>
              <a:ext uri="{FF2B5EF4-FFF2-40B4-BE49-F238E27FC236}">
                <a16:creationId xmlns:a16="http://schemas.microsoft.com/office/drawing/2014/main" id="{4C777213-73E2-13EF-587B-6A84C4CC6E3C}"/>
              </a:ext>
            </a:extLst>
          </p:cNvPr>
          <p:cNvPicPr>
            <a:picLocks noChangeAspect="1"/>
          </p:cNvPicPr>
          <p:nvPr/>
        </p:nvPicPr>
        <p:blipFill>
          <a:blip r:embed="rId4"/>
          <a:stretch>
            <a:fillRect/>
          </a:stretch>
        </p:blipFill>
        <p:spPr>
          <a:xfrm>
            <a:off x="5330952" y="640080"/>
            <a:ext cx="6858000"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3502364" cy="954107"/>
          </a:xfrm>
          <a:prstGeom prst="rect">
            <a:avLst/>
          </a:prstGeom>
          <a:noFill/>
        </p:spPr>
        <p:txBody>
          <a:bodyPr wrap="square">
            <a:spAutoFit/>
          </a:bodyPr>
          <a:lstStyle/>
          <a:p>
            <a:r>
              <a:rPr lang="en-US" sz="2800" b="1" dirty="0">
                <a:solidFill>
                  <a:srgbClr val="3999B3"/>
                </a:solidFill>
                <a:latin typeface="Helvetica" pitchFamily="2" charset="0"/>
              </a:rPr>
              <a:t>Goals for Activity and Exercise</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1061169" y="2401707"/>
            <a:ext cx="4269783" cy="1398309"/>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Aim for 10,000 steps/day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Move for a few minutes every hour to avoid prolonged sitting</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Exercise goals:</a:t>
            </a:r>
          </a:p>
        </p:txBody>
      </p:sp>
      <p:sp>
        <p:nvSpPr>
          <p:cNvPr id="9" name="Content Placeholder 5">
            <a:extLst>
              <a:ext uri="{FF2B5EF4-FFF2-40B4-BE49-F238E27FC236}">
                <a16:creationId xmlns:a16="http://schemas.microsoft.com/office/drawing/2014/main" id="{52F2FED0-296C-8AC0-BF66-53C2F975C33B}"/>
              </a:ext>
            </a:extLst>
          </p:cNvPr>
          <p:cNvSpPr txBox="1">
            <a:spLocks/>
          </p:cNvSpPr>
          <p:nvPr/>
        </p:nvSpPr>
        <p:spPr>
          <a:xfrm>
            <a:off x="1942314" y="3840732"/>
            <a:ext cx="4641366" cy="232232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b="1" dirty="0">
                <a:solidFill>
                  <a:srgbClr val="3999B3"/>
                </a:solidFill>
                <a:latin typeface="Helvetica" pitchFamily="2" charset="0"/>
                <a:cs typeface="Open Sans" panose="020B0606030504020204" pitchFamily="34" charset="0"/>
              </a:rPr>
              <a:t>Cardio/aerobics:</a:t>
            </a:r>
            <a:r>
              <a:rPr lang="en-US" altLang="en-US" sz="2000" dirty="0">
                <a:solidFill>
                  <a:srgbClr val="3999B3"/>
                </a:solidFill>
                <a:latin typeface="Helvetica Light" panose="020B0403020202020204" pitchFamily="34" charset="0"/>
                <a:cs typeface="Open Sans" panose="020B0606030504020204" pitchFamily="34" charset="0"/>
              </a:rPr>
              <a:t> 150 minutes/week or 30 minutes 5 days/week</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Strength training 2-3 days/week working major muscle groups</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Stretching or balance exercises daily, or 3x/week</a:t>
            </a:r>
          </a:p>
          <a:p>
            <a:pPr eaLnBrk="0" fontAlgn="base" hangingPunct="0">
              <a:lnSpc>
                <a:spcPct val="100000"/>
              </a:lnSpc>
              <a:spcBef>
                <a:spcPct val="0"/>
              </a:spcBef>
              <a:spcAft>
                <a:spcPct val="0"/>
              </a:spcAft>
            </a:pPr>
            <a:endParaRPr lang="en-US" altLang="en-US" sz="2000" dirty="0">
              <a:solidFill>
                <a:srgbClr val="3999B3"/>
              </a:solidFill>
              <a:latin typeface="Helvetica Light" panose="020B0403020202020204" pitchFamily="34" charset="0"/>
              <a:cs typeface="Open Sans" panose="020B0606030504020204" pitchFamily="34" charset="0"/>
            </a:endParaRPr>
          </a:p>
        </p:txBody>
      </p:sp>
      <p:pic>
        <p:nvPicPr>
          <p:cNvPr id="19" name="Picture 18" descr="A picture containing text, sign&#10;&#10;Description automatically generated">
            <a:extLst>
              <a:ext uri="{FF2B5EF4-FFF2-40B4-BE49-F238E27FC236}">
                <a16:creationId xmlns:a16="http://schemas.microsoft.com/office/drawing/2014/main" id="{7B16BDCE-CB67-C581-3139-5BB15686A6A2}"/>
              </a:ext>
            </a:extLst>
          </p:cNvPr>
          <p:cNvPicPr>
            <a:picLocks noChangeAspect="1"/>
          </p:cNvPicPr>
          <p:nvPr/>
        </p:nvPicPr>
        <p:blipFill>
          <a:blip r:embed="rId5"/>
          <a:stretch>
            <a:fillRect/>
          </a:stretch>
        </p:blipFill>
        <p:spPr>
          <a:xfrm>
            <a:off x="9326202" y="5762504"/>
            <a:ext cx="2064925" cy="338971"/>
          </a:xfrm>
          <a:prstGeom prst="rect">
            <a:avLst/>
          </a:prstGeom>
        </p:spPr>
      </p:pic>
    </p:spTree>
    <p:extLst>
      <p:ext uri="{BB962C8B-B14F-4D97-AF65-F5344CB8AC3E}">
        <p14:creationId xmlns:p14="http://schemas.microsoft.com/office/powerpoint/2010/main" val="419699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row&#10;&#10;Description automatically generated">
            <a:extLst>
              <a:ext uri="{FF2B5EF4-FFF2-40B4-BE49-F238E27FC236}">
                <a16:creationId xmlns:a16="http://schemas.microsoft.com/office/drawing/2014/main" id="{DA29BDE5-6EB0-76DD-96E7-C9ADEDF024B5}"/>
              </a:ext>
            </a:extLst>
          </p:cNvPr>
          <p:cNvPicPr>
            <a:picLocks noChangeAspect="1"/>
          </p:cNvPicPr>
          <p:nvPr/>
        </p:nvPicPr>
        <p:blipFill rotWithShape="1">
          <a:blip r:embed="rId3"/>
          <a:srcRect l="521"/>
          <a:stretch/>
        </p:blipFill>
        <p:spPr>
          <a:xfrm>
            <a:off x="0" y="0"/>
            <a:ext cx="11010385" cy="6858000"/>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3BE3EA88-3B27-5DF2-7518-84D48DFB9042}"/>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11" name="Picture 10" descr="A picture containing website&#10;&#10;Description automatically generated">
            <a:extLst>
              <a:ext uri="{FF2B5EF4-FFF2-40B4-BE49-F238E27FC236}">
                <a16:creationId xmlns:a16="http://schemas.microsoft.com/office/drawing/2014/main" id="{90484A46-5B62-3E1A-535E-968E1940F29D}"/>
              </a:ext>
            </a:extLst>
          </p:cNvPr>
          <p:cNvPicPr>
            <a:picLocks noChangeAspect="1"/>
          </p:cNvPicPr>
          <p:nvPr/>
        </p:nvPicPr>
        <p:blipFill>
          <a:blip r:embed="rId5"/>
          <a:stretch>
            <a:fillRect/>
          </a:stretch>
        </p:blipFill>
        <p:spPr>
          <a:xfrm>
            <a:off x="1181615" y="255373"/>
            <a:ext cx="10243763" cy="6347254"/>
          </a:xfrm>
          <a:prstGeom prst="rect">
            <a:avLst/>
          </a:prstGeom>
        </p:spPr>
      </p:pic>
    </p:spTree>
    <p:extLst>
      <p:ext uri="{BB962C8B-B14F-4D97-AF65-F5344CB8AC3E}">
        <p14:creationId xmlns:p14="http://schemas.microsoft.com/office/powerpoint/2010/main" val="120284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73AD6A18-24E5-2F94-3886-E10A42E170CC}"/>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3502364" cy="523220"/>
          </a:xfrm>
          <a:prstGeom prst="rect">
            <a:avLst/>
          </a:prstGeom>
          <a:noFill/>
        </p:spPr>
        <p:txBody>
          <a:bodyPr wrap="square">
            <a:spAutoFit/>
          </a:bodyPr>
          <a:lstStyle/>
          <a:p>
            <a:r>
              <a:rPr lang="en-US" sz="2800" b="1" dirty="0">
                <a:solidFill>
                  <a:srgbClr val="3999B3"/>
                </a:solidFill>
                <a:latin typeface="Helvetica" pitchFamily="2" charset="0"/>
              </a:rPr>
              <a:t>Healthy Eating</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1061169" y="2401707"/>
            <a:ext cx="5540799" cy="1722237"/>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Work towards a balanced My Plate at meals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Choose snacks with a source of protein and plants (fruits or vegetables)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Know what you will eat before </a:t>
            </a:r>
            <a:br>
              <a:rPr lang="en-US" altLang="en-US" sz="2000" dirty="0">
                <a:solidFill>
                  <a:srgbClr val="5B6770"/>
                </a:solidFill>
                <a:latin typeface="Helvetica Light" panose="020B0403020202020204" pitchFamily="34" charset="0"/>
              </a:rPr>
            </a:br>
            <a:r>
              <a:rPr lang="en-US" altLang="en-US" sz="2000" dirty="0">
                <a:solidFill>
                  <a:srgbClr val="5B6770"/>
                </a:solidFill>
                <a:latin typeface="Helvetica Light" panose="020B0403020202020204" pitchFamily="34" charset="0"/>
              </a:rPr>
              <a:t>you get too hungry</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Choose foods that are nutrient rich</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10" name="Picture 9" descr="A picture containing text, sign&#10;&#10;Description automatically generated">
            <a:extLst>
              <a:ext uri="{FF2B5EF4-FFF2-40B4-BE49-F238E27FC236}">
                <a16:creationId xmlns:a16="http://schemas.microsoft.com/office/drawing/2014/main" id="{F9488148-94DE-BFE5-9FA8-9060CC15AC41}"/>
              </a:ext>
            </a:extLst>
          </p:cNvPr>
          <p:cNvPicPr>
            <a:picLocks noChangeAspect="1"/>
          </p:cNvPicPr>
          <p:nvPr/>
        </p:nvPicPr>
        <p:blipFill>
          <a:blip r:embed="rId4"/>
          <a:stretch>
            <a:fillRect/>
          </a:stretch>
        </p:blipFill>
        <p:spPr>
          <a:xfrm>
            <a:off x="1069160" y="5766906"/>
            <a:ext cx="2064925" cy="338971"/>
          </a:xfrm>
          <a:prstGeom prst="rect">
            <a:avLst/>
          </a:prstGeom>
        </p:spPr>
      </p:pic>
      <p:pic>
        <p:nvPicPr>
          <p:cNvPr id="13" name="Picture 12" descr="A person holding a plate of food&#10;&#10;Description automatically generated with medium confidence">
            <a:extLst>
              <a:ext uri="{FF2B5EF4-FFF2-40B4-BE49-F238E27FC236}">
                <a16:creationId xmlns:a16="http://schemas.microsoft.com/office/drawing/2014/main" id="{71BF26F4-B900-F328-79CC-98A7257BD12A}"/>
              </a:ext>
            </a:extLst>
          </p:cNvPr>
          <p:cNvPicPr>
            <a:picLocks noChangeAspect="1"/>
          </p:cNvPicPr>
          <p:nvPr/>
        </p:nvPicPr>
        <p:blipFill>
          <a:blip r:embed="rId5"/>
          <a:stretch>
            <a:fillRect/>
          </a:stretch>
        </p:blipFill>
        <p:spPr>
          <a:xfrm>
            <a:off x="7109641" y="0"/>
            <a:ext cx="4574686" cy="6858000"/>
          </a:xfrm>
          <a:prstGeom prst="rect">
            <a:avLst/>
          </a:prstGeom>
        </p:spPr>
      </p:pic>
    </p:spTree>
    <p:extLst>
      <p:ext uri="{BB962C8B-B14F-4D97-AF65-F5344CB8AC3E}">
        <p14:creationId xmlns:p14="http://schemas.microsoft.com/office/powerpoint/2010/main" val="3382199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2425EA84-6B56-60E9-0FE4-31B741F3C349}"/>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540798" cy="523220"/>
          </a:xfrm>
          <a:prstGeom prst="rect">
            <a:avLst/>
          </a:prstGeom>
          <a:noFill/>
        </p:spPr>
        <p:txBody>
          <a:bodyPr wrap="square">
            <a:spAutoFit/>
          </a:bodyPr>
          <a:lstStyle/>
          <a:p>
            <a:r>
              <a:rPr lang="en-US" sz="2800" b="1" dirty="0">
                <a:solidFill>
                  <a:srgbClr val="3999B3"/>
                </a:solidFill>
                <a:latin typeface="Helvetica" pitchFamily="2" charset="0"/>
              </a:rPr>
              <a:t>Nutrient Dense Foods - Plants</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1" y="1289304"/>
            <a:ext cx="5161830"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Choose a variety of colors and textures</a:t>
            </a: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2" name="Content Placeholder 5">
            <a:extLst>
              <a:ext uri="{FF2B5EF4-FFF2-40B4-BE49-F238E27FC236}">
                <a16:creationId xmlns:a16="http://schemas.microsoft.com/office/drawing/2014/main" id="{ADB91C81-0DE4-EACC-C002-E6FAE893B38D}"/>
              </a:ext>
            </a:extLst>
          </p:cNvPr>
          <p:cNvSpPr txBox="1">
            <a:spLocks/>
          </p:cNvSpPr>
          <p:nvPr/>
        </p:nvSpPr>
        <p:spPr>
          <a:xfrm>
            <a:off x="4085802" y="1841968"/>
            <a:ext cx="3832902" cy="5084063"/>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Plant-based proteins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Beans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Lentils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Soy foods</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Whole Grains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Whole wheat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Oatmeal</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Brown/wild rice</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Nuts &amp; seeds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All nuts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Nut butters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Chia, Flax, Sunflower seeds, Pumpkin seeds</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1853123"/>
            <a:ext cx="5161830" cy="439826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dirty="0">
                <a:solidFill>
                  <a:srgbClr val="3999B3"/>
                </a:solidFill>
                <a:latin typeface="Helvetica Light" panose="020B0403020202020204" pitchFamily="34" charset="0"/>
              </a:rPr>
              <a:t>Vegetables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Fresh</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Frozen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Low-sodium canned</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Font typeface="Arial" panose="020B0604020202020204" pitchFamily="34" charset="0"/>
              <a:buNone/>
            </a:pPr>
            <a:r>
              <a:rPr lang="en-US" altLang="en-US" sz="2000" dirty="0">
                <a:solidFill>
                  <a:srgbClr val="3999B3"/>
                </a:solidFill>
                <a:latin typeface="Helvetica Light" panose="020B0403020202020204" pitchFamily="34" charset="0"/>
              </a:rPr>
              <a:t>Fruits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Fresh</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Frozen</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Canned in 100% juice</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Font typeface="Arial" panose="020B0604020202020204" pitchFamily="34" charset="0"/>
              <a:buNone/>
            </a:pPr>
            <a:r>
              <a:rPr lang="en-US" altLang="en-US" sz="2000" dirty="0">
                <a:solidFill>
                  <a:srgbClr val="3999B3"/>
                </a:solidFill>
                <a:latin typeface="Helvetica Light" panose="020B0403020202020204" pitchFamily="34" charset="0"/>
              </a:rPr>
              <a:t>Plant oils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Olive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Avocado</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Canola</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13" name="Picture 12" descr="A person holding a bag of vegetables&#10;&#10;Description automatically generated with low confidence">
            <a:extLst>
              <a:ext uri="{FF2B5EF4-FFF2-40B4-BE49-F238E27FC236}">
                <a16:creationId xmlns:a16="http://schemas.microsoft.com/office/drawing/2014/main" id="{5C812F48-746A-2FCC-517B-CCF184D5EBF0}"/>
              </a:ext>
            </a:extLst>
          </p:cNvPr>
          <p:cNvPicPr>
            <a:picLocks noChangeAspect="1"/>
          </p:cNvPicPr>
          <p:nvPr/>
        </p:nvPicPr>
        <p:blipFill>
          <a:blip r:embed="rId4"/>
          <a:stretch>
            <a:fillRect/>
          </a:stretch>
        </p:blipFill>
        <p:spPr>
          <a:xfrm>
            <a:off x="7233927" y="0"/>
            <a:ext cx="4578080" cy="6858000"/>
          </a:xfrm>
          <a:prstGeom prst="rect">
            <a:avLst/>
          </a:prstGeom>
        </p:spPr>
      </p:pic>
    </p:spTree>
    <p:extLst>
      <p:ext uri="{BB962C8B-B14F-4D97-AF65-F5344CB8AC3E}">
        <p14:creationId xmlns:p14="http://schemas.microsoft.com/office/powerpoint/2010/main" val="297942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con&#10;&#10;Description automatically generated">
            <a:extLst>
              <a:ext uri="{FF2B5EF4-FFF2-40B4-BE49-F238E27FC236}">
                <a16:creationId xmlns:a16="http://schemas.microsoft.com/office/drawing/2014/main" id="{772163C0-3963-2144-D3DC-3573D47A7F5C}"/>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1" y="1289304"/>
            <a:ext cx="5161830"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Choose a variety of lean animal foods</a:t>
            </a: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1853123"/>
            <a:ext cx="5161830" cy="439826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Meats/Poultry/Seafood</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Chicken without skin</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Loin/round cuts of pork/beef</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Ground meats at least 90% lean</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Fish &amp; shellfish</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Eggs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Low sodium deli meats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Less than 3g fat per ounce</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Dairy</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Yogurt</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Greek yogurt</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Cheese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Milk</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Cottage cheese</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3" name="Picture 2">
            <a:extLst>
              <a:ext uri="{FF2B5EF4-FFF2-40B4-BE49-F238E27FC236}">
                <a16:creationId xmlns:a16="http://schemas.microsoft.com/office/drawing/2014/main" id="{7B8F0C96-A280-9BE8-BE8A-08C01ED8CE76}"/>
              </a:ext>
            </a:extLst>
          </p:cNvPr>
          <p:cNvPicPr>
            <a:picLocks noChangeAspect="1"/>
          </p:cNvPicPr>
          <p:nvPr/>
        </p:nvPicPr>
        <p:blipFill>
          <a:blip r:embed="rId4"/>
          <a:stretch>
            <a:fillRect/>
          </a:stretch>
        </p:blipFill>
        <p:spPr>
          <a:xfrm>
            <a:off x="3492379" y="5154038"/>
            <a:ext cx="2477835" cy="167036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695230" cy="523220"/>
          </a:xfrm>
          <a:prstGeom prst="rect">
            <a:avLst/>
          </a:prstGeom>
          <a:noFill/>
        </p:spPr>
        <p:txBody>
          <a:bodyPr wrap="square">
            <a:spAutoFit/>
          </a:bodyPr>
          <a:lstStyle/>
          <a:p>
            <a:r>
              <a:rPr lang="en-US" sz="2800" b="1" dirty="0">
                <a:solidFill>
                  <a:srgbClr val="3999B3"/>
                </a:solidFill>
                <a:latin typeface="Helvetica" pitchFamily="2" charset="0"/>
              </a:rPr>
              <a:t>Nutrient Dense Foods - Animals</a:t>
            </a:r>
            <a:endParaRPr lang="en-US" sz="2000" b="1" dirty="0">
              <a:solidFill>
                <a:srgbClr val="3999B3"/>
              </a:solidFill>
              <a:latin typeface="Helvetica" pitchFamily="2" charset="0"/>
            </a:endParaRPr>
          </a:p>
        </p:txBody>
      </p:sp>
      <p:pic>
        <p:nvPicPr>
          <p:cNvPr id="15" name="Picture 14" descr="A picture containing text, sign&#10;&#10;Description automatically generated">
            <a:extLst>
              <a:ext uri="{FF2B5EF4-FFF2-40B4-BE49-F238E27FC236}">
                <a16:creationId xmlns:a16="http://schemas.microsoft.com/office/drawing/2014/main" id="{CE09D509-3719-47FB-51BC-B11AE513A1CB}"/>
              </a:ext>
            </a:extLst>
          </p:cNvPr>
          <p:cNvPicPr>
            <a:picLocks noChangeAspect="1"/>
          </p:cNvPicPr>
          <p:nvPr/>
        </p:nvPicPr>
        <p:blipFill>
          <a:blip r:embed="rId5"/>
          <a:stretch>
            <a:fillRect/>
          </a:stretch>
        </p:blipFill>
        <p:spPr>
          <a:xfrm>
            <a:off x="9326202" y="5762504"/>
            <a:ext cx="2064925" cy="338971"/>
          </a:xfrm>
          <a:prstGeom prst="rect">
            <a:avLst/>
          </a:prstGeom>
        </p:spPr>
      </p:pic>
      <p:pic>
        <p:nvPicPr>
          <p:cNvPr id="18" name="Picture 17" descr="A picture containing half, eaten&#10;&#10;Description automatically generated">
            <a:extLst>
              <a:ext uri="{FF2B5EF4-FFF2-40B4-BE49-F238E27FC236}">
                <a16:creationId xmlns:a16="http://schemas.microsoft.com/office/drawing/2014/main" id="{E5478ACE-D5AE-D00F-C329-562F066F1402}"/>
              </a:ext>
            </a:extLst>
          </p:cNvPr>
          <p:cNvPicPr>
            <a:picLocks noChangeAspect="1"/>
          </p:cNvPicPr>
          <p:nvPr/>
        </p:nvPicPr>
        <p:blipFill>
          <a:blip r:embed="rId6"/>
          <a:stretch>
            <a:fillRect/>
          </a:stretch>
        </p:blipFill>
        <p:spPr>
          <a:xfrm>
            <a:off x="5221537" y="482197"/>
            <a:ext cx="6970463" cy="4638240"/>
          </a:xfrm>
          <a:prstGeom prst="rect">
            <a:avLst/>
          </a:prstGeom>
        </p:spPr>
      </p:pic>
      <p:pic>
        <p:nvPicPr>
          <p:cNvPr id="19" name="Picture 18" descr="A bowl of blueberries&#10;&#10;Description automatically generated">
            <a:extLst>
              <a:ext uri="{FF2B5EF4-FFF2-40B4-BE49-F238E27FC236}">
                <a16:creationId xmlns:a16="http://schemas.microsoft.com/office/drawing/2014/main" id="{E12420E3-CD6D-8744-F941-C085D7AE16F3}"/>
              </a:ext>
            </a:extLst>
          </p:cNvPr>
          <p:cNvPicPr>
            <a:picLocks noChangeAspect="1"/>
          </p:cNvPicPr>
          <p:nvPr/>
        </p:nvPicPr>
        <p:blipFill>
          <a:blip r:embed="rId7"/>
          <a:stretch>
            <a:fillRect/>
          </a:stretch>
        </p:blipFill>
        <p:spPr>
          <a:xfrm>
            <a:off x="5667698" y="2876571"/>
            <a:ext cx="3931920" cy="3931920"/>
          </a:xfrm>
          <a:prstGeom prst="rect">
            <a:avLst/>
          </a:prstGeom>
        </p:spPr>
      </p:pic>
    </p:spTree>
    <p:extLst>
      <p:ext uri="{BB962C8B-B14F-4D97-AF65-F5344CB8AC3E}">
        <p14:creationId xmlns:p14="http://schemas.microsoft.com/office/powerpoint/2010/main" val="509862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con&#10;&#10;Description automatically generated">
            <a:extLst>
              <a:ext uri="{FF2B5EF4-FFF2-40B4-BE49-F238E27FC236}">
                <a16:creationId xmlns:a16="http://schemas.microsoft.com/office/drawing/2014/main" id="{5B3FAB19-55FA-4929-C17D-B8FB650A0124}"/>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695230" cy="523220"/>
          </a:xfrm>
          <a:prstGeom prst="rect">
            <a:avLst/>
          </a:prstGeom>
          <a:noFill/>
        </p:spPr>
        <p:txBody>
          <a:bodyPr wrap="square">
            <a:spAutoFit/>
          </a:bodyPr>
          <a:lstStyle/>
          <a:p>
            <a:r>
              <a:rPr lang="en-US" sz="2800" b="1" dirty="0">
                <a:solidFill>
                  <a:srgbClr val="3999B3"/>
                </a:solidFill>
                <a:latin typeface="Helvetica" pitchFamily="2" charset="0"/>
              </a:rPr>
              <a:t>Foods to Eat in Moderation</a:t>
            </a:r>
            <a:endParaRPr lang="en-US" sz="2000" b="1" dirty="0">
              <a:solidFill>
                <a:srgbClr val="3999B3"/>
              </a:solidFill>
              <a:latin typeface="Helvetica" pitchFamily="2" charset="0"/>
            </a:endParaRPr>
          </a:p>
        </p:txBody>
      </p:sp>
      <p:sp>
        <p:nvSpPr>
          <p:cNvPr id="8" name="Content Placeholder 5">
            <a:extLst>
              <a:ext uri="{FF2B5EF4-FFF2-40B4-BE49-F238E27FC236}">
                <a16:creationId xmlns:a16="http://schemas.microsoft.com/office/drawing/2014/main" id="{061BFB0D-1730-E21E-0537-7AD132B29772}"/>
              </a:ext>
            </a:extLst>
          </p:cNvPr>
          <p:cNvSpPr>
            <a:spLocks noGrp="1"/>
          </p:cNvSpPr>
          <p:nvPr>
            <p:ph idx="1"/>
          </p:nvPr>
        </p:nvSpPr>
        <p:spPr>
          <a:xfrm>
            <a:off x="934171" y="1289304"/>
            <a:ext cx="5161830" cy="52322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All Foods Fit!</a:t>
            </a:r>
          </a:p>
          <a:p>
            <a:pPr mar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249324"/>
            <a:ext cx="2988606" cy="3192353"/>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High fat options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Fried foods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High fat meats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High fat dairy</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Butter</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Sugary beverages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Sodas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Sweet tea</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Juices &amp; juice drinks</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p:txBody>
      </p:sp>
      <p:sp>
        <p:nvSpPr>
          <p:cNvPr id="2" name="Content Placeholder 5">
            <a:extLst>
              <a:ext uri="{FF2B5EF4-FFF2-40B4-BE49-F238E27FC236}">
                <a16:creationId xmlns:a16="http://schemas.microsoft.com/office/drawing/2014/main" id="{4B9FCF09-8304-42F5-1F88-7F4EB3C848DC}"/>
              </a:ext>
            </a:extLst>
          </p:cNvPr>
          <p:cNvSpPr txBox="1">
            <a:spLocks/>
          </p:cNvSpPr>
          <p:nvPr/>
        </p:nvSpPr>
        <p:spPr>
          <a:xfrm>
            <a:off x="4076658" y="2240180"/>
            <a:ext cx="3213828" cy="3192353"/>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Refined grains &amp; sweets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Cookies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Cakes </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Pastries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Candy</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Large amounts of crackers, chips, breads, rice, pasta</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Sweetened breakfast cereals</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marL="0" indent="0" eaLnBrk="0" fontAlgn="base" hangingPunct="0">
              <a:lnSpc>
                <a:spcPct val="100000"/>
              </a:lnSpc>
              <a:spcBef>
                <a:spcPct val="0"/>
              </a:spcBef>
              <a:spcAft>
                <a:spcPct val="0"/>
              </a:spcAft>
              <a:buNone/>
            </a:pPr>
            <a:r>
              <a:rPr lang="en-US" altLang="en-US" sz="2000" dirty="0">
                <a:solidFill>
                  <a:srgbClr val="3999B3"/>
                </a:solidFill>
                <a:latin typeface="Helvetica Light" panose="020B0403020202020204" pitchFamily="34" charset="0"/>
              </a:rPr>
              <a:t>High sodium processed foods</a:t>
            </a:r>
          </a:p>
        </p:txBody>
      </p:sp>
      <p:pic>
        <p:nvPicPr>
          <p:cNvPr id="13" name="Picture 12" descr="A picture containing text, sign&#10;&#10;Description automatically generated">
            <a:extLst>
              <a:ext uri="{FF2B5EF4-FFF2-40B4-BE49-F238E27FC236}">
                <a16:creationId xmlns:a16="http://schemas.microsoft.com/office/drawing/2014/main" id="{E2898938-87B5-B58A-8864-265EA264D4B5}"/>
              </a:ext>
            </a:extLst>
          </p:cNvPr>
          <p:cNvPicPr>
            <a:picLocks noChangeAspect="1"/>
          </p:cNvPicPr>
          <p:nvPr/>
        </p:nvPicPr>
        <p:blipFill>
          <a:blip r:embed="rId4"/>
          <a:stretch>
            <a:fillRect/>
          </a:stretch>
        </p:blipFill>
        <p:spPr>
          <a:xfrm>
            <a:off x="9326202" y="5762504"/>
            <a:ext cx="2064925" cy="338971"/>
          </a:xfrm>
          <a:prstGeom prst="rect">
            <a:avLst/>
          </a:prstGeom>
        </p:spPr>
      </p:pic>
      <p:pic>
        <p:nvPicPr>
          <p:cNvPr id="17" name="Picture 16" descr="A burger and fries&#10;&#10;Description automatically generated with low confidence">
            <a:extLst>
              <a:ext uri="{FF2B5EF4-FFF2-40B4-BE49-F238E27FC236}">
                <a16:creationId xmlns:a16="http://schemas.microsoft.com/office/drawing/2014/main" id="{C8BC75C0-19F2-E466-8D46-74677E2F55CB}"/>
              </a:ext>
            </a:extLst>
          </p:cNvPr>
          <p:cNvPicPr>
            <a:picLocks noChangeAspect="1"/>
          </p:cNvPicPr>
          <p:nvPr/>
        </p:nvPicPr>
        <p:blipFill>
          <a:blip r:embed="rId5"/>
          <a:stretch>
            <a:fillRect/>
          </a:stretch>
        </p:blipFill>
        <p:spPr>
          <a:xfrm rot="308637">
            <a:off x="6571724" y="1662167"/>
            <a:ext cx="6211351" cy="4114012"/>
          </a:xfrm>
          <a:prstGeom prst="rect">
            <a:avLst/>
          </a:prstGeom>
        </p:spPr>
      </p:pic>
    </p:spTree>
    <p:extLst>
      <p:ext uri="{BB962C8B-B14F-4D97-AF65-F5344CB8AC3E}">
        <p14:creationId xmlns:p14="http://schemas.microsoft.com/office/powerpoint/2010/main" val="121012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con&#10;&#10;Description automatically generated">
            <a:extLst>
              <a:ext uri="{FF2B5EF4-FFF2-40B4-BE49-F238E27FC236}">
                <a16:creationId xmlns:a16="http://schemas.microsoft.com/office/drawing/2014/main" id="{E99577B5-B200-043A-70A9-4FE81A112C73}"/>
              </a:ext>
            </a:extLst>
          </p:cNvPr>
          <p:cNvPicPr>
            <a:picLocks noChangeAspect="1"/>
          </p:cNvPicPr>
          <p:nvPr/>
        </p:nvPicPr>
        <p:blipFill rotWithShape="1">
          <a:blip r:embed="rId3"/>
          <a:srcRect t="1081"/>
          <a:stretch/>
        </p:blipFill>
        <p:spPr>
          <a:xfrm>
            <a:off x="1002987" y="0"/>
            <a:ext cx="11189013" cy="6858000"/>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5695230" cy="954107"/>
          </a:xfrm>
          <a:prstGeom prst="rect">
            <a:avLst/>
          </a:prstGeom>
          <a:noFill/>
        </p:spPr>
        <p:txBody>
          <a:bodyPr wrap="square">
            <a:spAutoFit/>
          </a:bodyPr>
          <a:lstStyle/>
          <a:p>
            <a:r>
              <a:rPr lang="en-US" sz="2800" b="1" dirty="0">
                <a:solidFill>
                  <a:srgbClr val="3999B3"/>
                </a:solidFill>
                <a:latin typeface="Helvetica" pitchFamily="2" charset="0"/>
              </a:rPr>
              <a:t>Meal </a:t>
            </a:r>
          </a:p>
          <a:p>
            <a:r>
              <a:rPr lang="en-US" sz="2800" b="1" dirty="0">
                <a:solidFill>
                  <a:srgbClr val="3999B3"/>
                </a:solidFill>
                <a:latin typeface="Helvetica" pitchFamily="2" charset="0"/>
              </a:rPr>
              <a:t>Planning</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67EC5A53-3802-6D6E-9C4B-6A1834A86D68}"/>
              </a:ext>
            </a:extLst>
          </p:cNvPr>
          <p:cNvSpPr txBox="1">
            <a:spLocks/>
          </p:cNvSpPr>
          <p:nvPr/>
        </p:nvSpPr>
        <p:spPr>
          <a:xfrm>
            <a:off x="934170" y="2692858"/>
            <a:ext cx="5695230" cy="1472284"/>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Plan meals using My Plate categories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Plan for single recipes OR component meals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Stock your freezer</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Create simple go to meals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4" name="Picture 3" descr="A picture containing indoor, different&#10;&#10;Description automatically generated">
            <a:extLst>
              <a:ext uri="{FF2B5EF4-FFF2-40B4-BE49-F238E27FC236}">
                <a16:creationId xmlns:a16="http://schemas.microsoft.com/office/drawing/2014/main" id="{820E4B87-5F02-C807-EE7B-3177FDF0E3CD}"/>
              </a:ext>
            </a:extLst>
          </p:cNvPr>
          <p:cNvPicPr>
            <a:picLocks noChangeAspect="1"/>
          </p:cNvPicPr>
          <p:nvPr/>
        </p:nvPicPr>
        <p:blipFill>
          <a:blip r:embed="rId4"/>
          <a:stretch>
            <a:fillRect/>
          </a:stretch>
        </p:blipFill>
        <p:spPr>
          <a:xfrm>
            <a:off x="5334000" y="736142"/>
            <a:ext cx="6858000" cy="6858000"/>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082BF68C-A0DD-E865-317A-3585B3673028}"/>
              </a:ext>
            </a:extLst>
          </p:cNvPr>
          <p:cNvPicPr>
            <a:picLocks noChangeAspect="1"/>
          </p:cNvPicPr>
          <p:nvPr/>
        </p:nvPicPr>
        <p:blipFill>
          <a:blip r:embed="rId5"/>
          <a:stretch>
            <a:fillRect/>
          </a:stretch>
        </p:blipFill>
        <p:spPr>
          <a:xfrm>
            <a:off x="1069160" y="5766906"/>
            <a:ext cx="2064925" cy="338971"/>
          </a:xfrm>
          <a:prstGeom prst="rect">
            <a:avLst/>
          </a:prstGeom>
        </p:spPr>
      </p:pic>
      <p:pic>
        <p:nvPicPr>
          <p:cNvPr id="17" name="Picture 16" descr="Icon&#10;&#10;Description automatically generated">
            <a:extLst>
              <a:ext uri="{FF2B5EF4-FFF2-40B4-BE49-F238E27FC236}">
                <a16:creationId xmlns:a16="http://schemas.microsoft.com/office/drawing/2014/main" id="{11E30B79-7375-BA22-2BDF-36E940AB7A11}"/>
              </a:ext>
            </a:extLst>
          </p:cNvPr>
          <p:cNvPicPr>
            <a:picLocks noChangeAspect="1"/>
          </p:cNvPicPr>
          <p:nvPr/>
        </p:nvPicPr>
        <p:blipFill>
          <a:blip r:embed="rId6"/>
          <a:stretch>
            <a:fillRect/>
          </a:stretch>
        </p:blipFill>
        <p:spPr>
          <a:xfrm>
            <a:off x="2899724" y="653244"/>
            <a:ext cx="1764121" cy="1764121"/>
          </a:xfrm>
          <a:prstGeom prst="rect">
            <a:avLst/>
          </a:prstGeom>
        </p:spPr>
      </p:pic>
    </p:spTree>
    <p:extLst>
      <p:ext uri="{BB962C8B-B14F-4D97-AF65-F5344CB8AC3E}">
        <p14:creationId xmlns:p14="http://schemas.microsoft.com/office/powerpoint/2010/main" val="3403806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254AF8E87D374BA793CEE334396368" ma:contentTypeVersion="5" ma:contentTypeDescription="Create a new document." ma:contentTypeScope="" ma:versionID="086fd37dbfd6878869194df08ee92e8e">
  <xsd:schema xmlns:xsd="http://www.w3.org/2001/XMLSchema" xmlns:xs="http://www.w3.org/2001/XMLSchema" xmlns:p="http://schemas.microsoft.com/office/2006/metadata/properties" xmlns:ns3="0b79e4e3-1d3d-471b-9974-a62997e4437e" xmlns:ns4="61f1183d-8d61-47b3-853b-e2ef37621e74" targetNamespace="http://schemas.microsoft.com/office/2006/metadata/properties" ma:root="true" ma:fieldsID="6b079c8c52ae1cbbedf4f93edb8f514a" ns3:_="" ns4:_="">
    <xsd:import namespace="0b79e4e3-1d3d-471b-9974-a62997e4437e"/>
    <xsd:import namespace="61f1183d-8d61-47b3-853b-e2ef37621e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9e4e3-1d3d-471b-9974-a62997e44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1183d-8d61-47b3-853b-e2ef37621e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8937B-77D4-4B31-BAA2-B57685139B35}">
  <ds:schemaRefs>
    <ds:schemaRef ds:uri="http://schemas.microsoft.com/sharepoint/v3/contenttype/forms"/>
  </ds:schemaRefs>
</ds:datastoreItem>
</file>

<file path=customXml/itemProps2.xml><?xml version="1.0" encoding="utf-8"?>
<ds:datastoreItem xmlns:ds="http://schemas.openxmlformats.org/officeDocument/2006/customXml" ds:itemID="{A817B493-2BB7-4A6B-9E91-A45A841DF419}">
  <ds:schemaRefs>
    <ds:schemaRef ds:uri="61f1183d-8d61-47b3-853b-e2ef37621e74"/>
    <ds:schemaRef ds:uri="http://schemas.openxmlformats.org/package/2006/metadata/core-properties"/>
    <ds:schemaRef ds:uri="http://purl.org/dc/elements/1.1/"/>
    <ds:schemaRef ds:uri="http://schemas.microsoft.com/office/infopath/2007/PartnerControls"/>
    <ds:schemaRef ds:uri="http://purl.org/dc/terms/"/>
    <ds:schemaRef ds:uri="http://www.w3.org/XML/1998/namespace"/>
    <ds:schemaRef ds:uri="http://schemas.microsoft.com/office/2006/documentManagement/types"/>
    <ds:schemaRef ds:uri="0b79e4e3-1d3d-471b-9974-a62997e4437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78F6B1E-F5DE-4DB0-8C95-931492CD3A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9e4e3-1d3d-471b-9974-a62997e4437e"/>
    <ds:schemaRef ds:uri="61f1183d-8d61-47b3-853b-e2ef37621e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1976</TotalTime>
  <Words>1300</Words>
  <Application>Microsoft Office PowerPoint</Application>
  <PresentationFormat>Widescreen</PresentationFormat>
  <Paragraphs>263</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Mauricio Gonzales</dc:creator>
  <cp:lastModifiedBy>Curry, Curtis W</cp:lastModifiedBy>
  <cp:revision>17</cp:revision>
  <dcterms:created xsi:type="dcterms:W3CDTF">2022-07-25T16:11:19Z</dcterms:created>
  <dcterms:modified xsi:type="dcterms:W3CDTF">2024-04-15T15:57:07Z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0x01010014254AF8E87D374BA793CEE334396368</vt:lpwstr>
  </property>
</Properties>
</file>