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315" r:id="rId7"/>
    <p:sldId id="313" r:id="rId8"/>
    <p:sldId id="314" r:id="rId9"/>
    <p:sldId id="292" r:id="rId10"/>
    <p:sldId id="293" r:id="rId11"/>
    <p:sldId id="260" r:id="rId12"/>
    <p:sldId id="294" r:id="rId13"/>
    <p:sldId id="281" r:id="rId14"/>
    <p:sldId id="296" r:id="rId15"/>
    <p:sldId id="297" r:id="rId16"/>
    <p:sldId id="298" r:id="rId17"/>
    <p:sldId id="299" r:id="rId18"/>
    <p:sldId id="300" r:id="rId19"/>
    <p:sldId id="301" r:id="rId20"/>
    <p:sldId id="302" r:id="rId21"/>
    <p:sldId id="303" r:id="rId22"/>
    <p:sldId id="305" r:id="rId23"/>
    <p:sldId id="306" r:id="rId24"/>
    <p:sldId id="307" r:id="rId25"/>
    <p:sldId id="308" r:id="rId26"/>
    <p:sldId id="309" r:id="rId27"/>
    <p:sldId id="310" r:id="rId28"/>
    <p:sldId id="311" r:id="rId29"/>
    <p:sldId id="2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BD"/>
    <a:srgbClr val="5B6770"/>
    <a:srgbClr val="3999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58499A-7585-4E22-8326-134F8D9BC7CE}" v="5" dt="2024-04-03T17:21:27.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92041"/>
  </p:normalViewPr>
  <p:slideViewPr>
    <p:cSldViewPr snapToGrid="0">
      <p:cViewPr varScale="1">
        <p:scale>
          <a:sx n="120" d="100"/>
          <a:sy n="120" d="100"/>
        </p:scale>
        <p:origin x="11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3A4FB-6419-48BE-BE7F-05D27AB7C34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F7E661A1-D5DE-4B2E-A8A5-7D6B2521A4A2}">
      <dgm:prSet custT="1"/>
      <dgm:spPr/>
      <dgm:t>
        <a:bodyPr/>
        <a:lstStyle/>
        <a:p>
          <a:pPr algn="ctr"/>
          <a:r>
            <a:rPr lang="en-US" sz="1600" b="0" i="0" dirty="0">
              <a:solidFill>
                <a:srgbClr val="5B6770"/>
              </a:solidFill>
              <a:latin typeface="Helvetica Light" panose="020B0403020202020204" pitchFamily="34" charset="0"/>
            </a:rPr>
            <a:t>Specific</a:t>
          </a:r>
        </a:p>
      </dgm:t>
    </dgm:pt>
    <dgm:pt modelId="{4272B1AC-2A43-4F6A-A484-37049CAA51B1}" type="parTrans" cxnId="{6596E434-C709-4E90-8CB1-C8124431C1FF}">
      <dgm:prSet/>
      <dgm:spPr/>
      <dgm:t>
        <a:bodyPr/>
        <a:lstStyle/>
        <a:p>
          <a:pPr algn="r"/>
          <a:endParaRPr lang="en-US"/>
        </a:p>
      </dgm:t>
    </dgm:pt>
    <dgm:pt modelId="{E6E118ED-51CD-497D-8C2F-171B6191BF5D}" type="sibTrans" cxnId="{6596E434-C709-4E90-8CB1-C8124431C1FF}">
      <dgm:prSet/>
      <dgm:spPr/>
      <dgm:t>
        <a:bodyPr/>
        <a:lstStyle/>
        <a:p>
          <a:pPr algn="r"/>
          <a:endParaRPr lang="en-US"/>
        </a:p>
      </dgm:t>
    </dgm:pt>
    <dgm:pt modelId="{91920A61-E575-4742-A276-42CA70E4C101}">
      <dgm:prSet custT="1"/>
      <dgm:spPr/>
      <dgm:t>
        <a:bodyPr/>
        <a:lstStyle/>
        <a:p>
          <a:pPr algn="r"/>
          <a:r>
            <a:rPr lang="en-US" sz="1600" b="0" i="0" dirty="0">
              <a:solidFill>
                <a:srgbClr val="5B6770"/>
              </a:solidFill>
              <a:latin typeface="Helvetica Light" panose="020B0403020202020204" pitchFamily="34" charset="0"/>
            </a:rPr>
            <a:t>Measurable</a:t>
          </a:r>
        </a:p>
      </dgm:t>
    </dgm:pt>
    <dgm:pt modelId="{423A53B0-C607-49B6-9316-9DEF4CBDA2AE}" type="parTrans" cxnId="{7EB8D6FC-27B1-41CC-823A-5D23FE85585C}">
      <dgm:prSet/>
      <dgm:spPr/>
      <dgm:t>
        <a:bodyPr/>
        <a:lstStyle/>
        <a:p>
          <a:pPr algn="r"/>
          <a:endParaRPr lang="en-US"/>
        </a:p>
      </dgm:t>
    </dgm:pt>
    <dgm:pt modelId="{83EE256E-3171-49B2-8A7B-2555160B16FC}" type="sibTrans" cxnId="{7EB8D6FC-27B1-41CC-823A-5D23FE85585C}">
      <dgm:prSet/>
      <dgm:spPr/>
      <dgm:t>
        <a:bodyPr/>
        <a:lstStyle/>
        <a:p>
          <a:pPr algn="r"/>
          <a:endParaRPr lang="en-US"/>
        </a:p>
      </dgm:t>
    </dgm:pt>
    <dgm:pt modelId="{595AB682-8612-413A-B87F-191C320864A4}">
      <dgm:prSet custT="1"/>
      <dgm:spPr/>
      <dgm:t>
        <a:bodyPr/>
        <a:lstStyle/>
        <a:p>
          <a:pPr algn="ctr"/>
          <a:r>
            <a:rPr lang="en-US" sz="1600" b="0" i="0" dirty="0">
              <a:solidFill>
                <a:srgbClr val="5B6770"/>
              </a:solidFill>
              <a:latin typeface="Helvetica Light" panose="020B0403020202020204" pitchFamily="34" charset="0"/>
            </a:rPr>
            <a:t>Action Oriented</a:t>
          </a:r>
        </a:p>
      </dgm:t>
    </dgm:pt>
    <dgm:pt modelId="{F8202705-C96D-4E4A-8EA0-2D27F55BBCF1}" type="parTrans" cxnId="{00B00357-E698-4226-8C9F-7323D4FE16EF}">
      <dgm:prSet/>
      <dgm:spPr/>
      <dgm:t>
        <a:bodyPr/>
        <a:lstStyle/>
        <a:p>
          <a:pPr algn="r"/>
          <a:endParaRPr lang="en-US"/>
        </a:p>
      </dgm:t>
    </dgm:pt>
    <dgm:pt modelId="{CB16E5AC-87A7-4925-B430-3DC61F3AB072}" type="sibTrans" cxnId="{00B00357-E698-4226-8C9F-7323D4FE16EF}">
      <dgm:prSet/>
      <dgm:spPr/>
      <dgm:t>
        <a:bodyPr/>
        <a:lstStyle/>
        <a:p>
          <a:pPr algn="r"/>
          <a:endParaRPr lang="en-US"/>
        </a:p>
      </dgm:t>
    </dgm:pt>
    <dgm:pt modelId="{5B6B0ADF-5D3C-4100-95BE-AA1C9B99CFBD}">
      <dgm:prSet custT="1"/>
      <dgm:spPr/>
      <dgm:t>
        <a:bodyPr/>
        <a:lstStyle/>
        <a:p>
          <a:pPr algn="ctr"/>
          <a:r>
            <a:rPr lang="en-US" sz="1600" b="0" i="0" dirty="0">
              <a:solidFill>
                <a:srgbClr val="5B6770"/>
              </a:solidFill>
              <a:latin typeface="Helvetica Light" panose="020B0403020202020204" pitchFamily="34" charset="0"/>
            </a:rPr>
            <a:t>Realistic</a:t>
          </a:r>
        </a:p>
      </dgm:t>
    </dgm:pt>
    <dgm:pt modelId="{88C0E253-67BD-4F2C-A000-90959E640B62}" type="parTrans" cxnId="{5DF17509-BDC0-4990-9A3B-C5F72A3509F3}">
      <dgm:prSet/>
      <dgm:spPr/>
      <dgm:t>
        <a:bodyPr/>
        <a:lstStyle/>
        <a:p>
          <a:pPr algn="r"/>
          <a:endParaRPr lang="en-US"/>
        </a:p>
      </dgm:t>
    </dgm:pt>
    <dgm:pt modelId="{DF44FAB8-BE44-4954-AB55-E2A10D812A3C}" type="sibTrans" cxnId="{5DF17509-BDC0-4990-9A3B-C5F72A3509F3}">
      <dgm:prSet/>
      <dgm:spPr/>
      <dgm:t>
        <a:bodyPr/>
        <a:lstStyle/>
        <a:p>
          <a:pPr algn="r"/>
          <a:endParaRPr lang="en-US"/>
        </a:p>
      </dgm:t>
    </dgm:pt>
    <dgm:pt modelId="{C4270460-A0EB-4DC5-B128-93F8E462DA17}">
      <dgm:prSet custT="1"/>
      <dgm:spPr/>
      <dgm:t>
        <a:bodyPr/>
        <a:lstStyle/>
        <a:p>
          <a:pPr algn="ctr"/>
          <a:r>
            <a:rPr lang="en-US" sz="1600" b="0" i="0" dirty="0">
              <a:solidFill>
                <a:srgbClr val="5B6770"/>
              </a:solidFill>
              <a:latin typeface="Helvetica Light" panose="020B0403020202020204" pitchFamily="34" charset="0"/>
            </a:rPr>
            <a:t>Timed</a:t>
          </a:r>
        </a:p>
      </dgm:t>
    </dgm:pt>
    <dgm:pt modelId="{3FBE58DC-E01B-45EF-AF1A-8D38E5FD0FF6}" type="parTrans" cxnId="{055AE9A8-4C52-4571-BD9C-80FA5B55CB5B}">
      <dgm:prSet/>
      <dgm:spPr/>
      <dgm:t>
        <a:bodyPr/>
        <a:lstStyle/>
        <a:p>
          <a:pPr algn="r"/>
          <a:endParaRPr lang="en-US"/>
        </a:p>
      </dgm:t>
    </dgm:pt>
    <dgm:pt modelId="{C1CD3882-ED0F-4A32-9C7A-4D7565E8E2AD}" type="sibTrans" cxnId="{055AE9A8-4C52-4571-BD9C-80FA5B55CB5B}">
      <dgm:prSet/>
      <dgm:spPr/>
      <dgm:t>
        <a:bodyPr/>
        <a:lstStyle/>
        <a:p>
          <a:pPr algn="r"/>
          <a:endParaRPr lang="en-US"/>
        </a:p>
      </dgm:t>
    </dgm:pt>
    <dgm:pt modelId="{487AF1B9-0F56-481E-8F3E-662AC37DC0FD}" type="pres">
      <dgm:prSet presAssocID="{0EC3A4FB-6419-48BE-BE7F-05D27AB7C34C}" presName="root" presStyleCnt="0">
        <dgm:presLayoutVars>
          <dgm:dir/>
          <dgm:resizeHandles val="exact"/>
        </dgm:presLayoutVars>
      </dgm:prSet>
      <dgm:spPr/>
    </dgm:pt>
    <dgm:pt modelId="{9B82AE1E-333E-4543-8C45-1124FF81D794}" type="pres">
      <dgm:prSet presAssocID="{F7E661A1-D5DE-4B2E-A8A5-7D6B2521A4A2}" presName="compNode" presStyleCnt="0"/>
      <dgm:spPr/>
    </dgm:pt>
    <dgm:pt modelId="{DCA96B11-0AD5-4F6A-B807-34009BDC9393}" type="pres">
      <dgm:prSet presAssocID="{F7E661A1-D5DE-4B2E-A8A5-7D6B2521A4A2}" presName="iconRect" presStyleLbl="node1" presStyleIdx="0" presStyleCnt="5" custScaleX="222222" custScaleY="222222" custLinFactNeighborX="-2270" custLinFactNeighborY="7205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045A9F47-3859-49E7-8AF6-2969B3CA5234}" type="pres">
      <dgm:prSet presAssocID="{F7E661A1-D5DE-4B2E-A8A5-7D6B2521A4A2}" presName="spaceRect" presStyleCnt="0"/>
      <dgm:spPr/>
    </dgm:pt>
    <dgm:pt modelId="{15ED7C87-D8AA-480A-BA2B-FDDD254DEC5A}" type="pres">
      <dgm:prSet presAssocID="{F7E661A1-D5DE-4B2E-A8A5-7D6B2521A4A2}" presName="textRect" presStyleLbl="revTx" presStyleIdx="0" presStyleCnt="5" custLinFactY="19077" custLinFactNeighborX="-3121" custLinFactNeighborY="100000">
        <dgm:presLayoutVars>
          <dgm:chMax val="1"/>
          <dgm:chPref val="1"/>
        </dgm:presLayoutVars>
      </dgm:prSet>
      <dgm:spPr/>
    </dgm:pt>
    <dgm:pt modelId="{043A9A11-D548-455E-84A1-8C6A15589E97}" type="pres">
      <dgm:prSet presAssocID="{E6E118ED-51CD-497D-8C2F-171B6191BF5D}" presName="sibTrans" presStyleCnt="0"/>
      <dgm:spPr/>
    </dgm:pt>
    <dgm:pt modelId="{3BCDD174-B837-44DA-B8B3-4551F6B2BE42}" type="pres">
      <dgm:prSet presAssocID="{91920A61-E575-4742-A276-42CA70E4C101}" presName="compNode" presStyleCnt="0"/>
      <dgm:spPr/>
    </dgm:pt>
    <dgm:pt modelId="{BBC8EDDF-9985-4E98-8AA8-40A0E2555466}" type="pres">
      <dgm:prSet presAssocID="{91920A61-E575-4742-A276-42CA70E4C101}" presName="iconRect" presStyleLbl="node1" presStyleIdx="1" presStyleCnt="5" custScaleX="252671" custScaleY="252671" custLinFactNeighborX="-1046" custLinFactNeighborY="678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7C11DB97-540F-4E41-976B-DE1B5FDC9BDB}" type="pres">
      <dgm:prSet presAssocID="{91920A61-E575-4742-A276-42CA70E4C101}" presName="spaceRect" presStyleCnt="0"/>
      <dgm:spPr/>
    </dgm:pt>
    <dgm:pt modelId="{9050378B-4898-48B6-80C3-BDF77EF3F52A}" type="pres">
      <dgm:prSet presAssocID="{91920A61-E575-4742-A276-42CA70E4C101}" presName="textRect" presStyleLbl="revTx" presStyleIdx="1" presStyleCnt="5" custLinFactY="10514" custLinFactNeighborX="-18196" custLinFactNeighborY="100000">
        <dgm:presLayoutVars>
          <dgm:chMax val="1"/>
          <dgm:chPref val="1"/>
        </dgm:presLayoutVars>
      </dgm:prSet>
      <dgm:spPr/>
    </dgm:pt>
    <dgm:pt modelId="{E9A79BFD-F3ED-4258-9F2A-E821EA86A8C7}" type="pres">
      <dgm:prSet presAssocID="{83EE256E-3171-49B2-8A7B-2555160B16FC}" presName="sibTrans" presStyleCnt="0"/>
      <dgm:spPr/>
    </dgm:pt>
    <dgm:pt modelId="{19C2E63F-75B7-4720-AB55-6E38CA5DEA94}" type="pres">
      <dgm:prSet presAssocID="{595AB682-8612-413A-B87F-191C320864A4}" presName="compNode" presStyleCnt="0"/>
      <dgm:spPr/>
    </dgm:pt>
    <dgm:pt modelId="{F9D6644A-53C5-45AF-9931-5D377FB5C70E}" type="pres">
      <dgm:prSet presAssocID="{595AB682-8612-413A-B87F-191C320864A4}" presName="iconRect" presStyleLbl="node1" presStyleIdx="2" presStyleCnt="5" custScaleX="196970" custScaleY="196970" custLinFactNeighborX="4807" custLinFactNeighborY="8751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F6D8782-7F06-4B89-B7A3-AF4E8994B742}" type="pres">
      <dgm:prSet presAssocID="{595AB682-8612-413A-B87F-191C320864A4}" presName="spaceRect" presStyleCnt="0"/>
      <dgm:spPr/>
    </dgm:pt>
    <dgm:pt modelId="{1B474C95-4473-4151-A993-84BA3EA32DBF}" type="pres">
      <dgm:prSet presAssocID="{595AB682-8612-413A-B87F-191C320864A4}" presName="textRect" presStyleLbl="revTx" presStyleIdx="2" presStyleCnt="5" custLinFactY="24530" custLinFactNeighborX="1641" custLinFactNeighborY="100000">
        <dgm:presLayoutVars>
          <dgm:chMax val="1"/>
          <dgm:chPref val="1"/>
        </dgm:presLayoutVars>
      </dgm:prSet>
      <dgm:spPr/>
    </dgm:pt>
    <dgm:pt modelId="{8984C5FE-2AA7-410C-89CC-9914B21BB846}" type="pres">
      <dgm:prSet presAssocID="{CB16E5AC-87A7-4925-B430-3DC61F3AB072}" presName="sibTrans" presStyleCnt="0"/>
      <dgm:spPr/>
    </dgm:pt>
    <dgm:pt modelId="{CB62459E-A1A3-493E-95D8-476F3DAEBF55}" type="pres">
      <dgm:prSet presAssocID="{5B6B0ADF-5D3C-4100-95BE-AA1C9B99CFBD}" presName="compNode" presStyleCnt="0"/>
      <dgm:spPr/>
    </dgm:pt>
    <dgm:pt modelId="{3F550241-7A02-4643-B013-39A5057BEF95}" type="pres">
      <dgm:prSet presAssocID="{5B6B0ADF-5D3C-4100-95BE-AA1C9B99CFBD}" presName="iconRect" presStyleLbl="node1" presStyleIdx="3" presStyleCnt="5" custScaleX="246893" custScaleY="241160" custLinFactNeighborX="19486" custLinFactNeighborY="6168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rget"/>
        </a:ext>
      </dgm:extLst>
    </dgm:pt>
    <dgm:pt modelId="{FEA001D8-AA96-452E-92B8-8B738C2AC773}" type="pres">
      <dgm:prSet presAssocID="{5B6B0ADF-5D3C-4100-95BE-AA1C9B99CFBD}" presName="spaceRect" presStyleCnt="0"/>
      <dgm:spPr/>
    </dgm:pt>
    <dgm:pt modelId="{DAD9F01C-0DE5-4787-97FE-E135F16EF740}" type="pres">
      <dgm:prSet presAssocID="{5B6B0ADF-5D3C-4100-95BE-AA1C9B99CFBD}" presName="textRect" presStyleLbl="revTx" presStyleIdx="3" presStyleCnt="5" custScaleY="58060" custLinFactNeighborX="9085" custLinFactNeighborY="81079">
        <dgm:presLayoutVars>
          <dgm:chMax val="1"/>
          <dgm:chPref val="1"/>
        </dgm:presLayoutVars>
      </dgm:prSet>
      <dgm:spPr/>
    </dgm:pt>
    <dgm:pt modelId="{839759FA-B165-4CE1-A64D-E25FC6C06A20}" type="pres">
      <dgm:prSet presAssocID="{DF44FAB8-BE44-4954-AB55-E2A10D812A3C}" presName="sibTrans" presStyleCnt="0"/>
      <dgm:spPr/>
    </dgm:pt>
    <dgm:pt modelId="{345859E9-6717-47B1-A233-46EEA08F284D}" type="pres">
      <dgm:prSet presAssocID="{C4270460-A0EB-4DC5-B128-93F8E462DA17}" presName="compNode" presStyleCnt="0"/>
      <dgm:spPr/>
    </dgm:pt>
    <dgm:pt modelId="{4748CB1E-9358-400E-957B-E9B65B962C5E}" type="pres">
      <dgm:prSet presAssocID="{C4270460-A0EB-4DC5-B128-93F8E462DA17}" presName="iconRect" presStyleLbl="node1" presStyleIdx="4" presStyleCnt="5" custScaleX="215424" custScaleY="215424" custLinFactNeighborX="-5247" custLinFactNeighborY="7660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urglass"/>
        </a:ext>
      </dgm:extLst>
    </dgm:pt>
    <dgm:pt modelId="{CDB7599D-6FB1-4F81-956C-FF418913C876}" type="pres">
      <dgm:prSet presAssocID="{C4270460-A0EB-4DC5-B128-93F8E462DA17}" presName="spaceRect" presStyleCnt="0"/>
      <dgm:spPr/>
    </dgm:pt>
    <dgm:pt modelId="{BCEB6F3C-0E2F-477F-BE1A-A64A5B55DFE8}" type="pres">
      <dgm:prSet presAssocID="{C4270460-A0EB-4DC5-B128-93F8E462DA17}" presName="textRect" presStyleLbl="revTx" presStyleIdx="4" presStyleCnt="5" custLinFactY="20733" custLinFactNeighborX="-1013" custLinFactNeighborY="100000">
        <dgm:presLayoutVars>
          <dgm:chMax val="1"/>
          <dgm:chPref val="1"/>
        </dgm:presLayoutVars>
      </dgm:prSet>
      <dgm:spPr/>
    </dgm:pt>
  </dgm:ptLst>
  <dgm:cxnLst>
    <dgm:cxn modelId="{5DF17509-BDC0-4990-9A3B-C5F72A3509F3}" srcId="{0EC3A4FB-6419-48BE-BE7F-05D27AB7C34C}" destId="{5B6B0ADF-5D3C-4100-95BE-AA1C9B99CFBD}" srcOrd="3" destOrd="0" parTransId="{88C0E253-67BD-4F2C-A000-90959E640B62}" sibTransId="{DF44FAB8-BE44-4954-AB55-E2A10D812A3C}"/>
    <dgm:cxn modelId="{D9C35626-18D4-4250-9539-9CBFABEB409F}" type="presOf" srcId="{595AB682-8612-413A-B87F-191C320864A4}" destId="{1B474C95-4473-4151-A993-84BA3EA32DBF}" srcOrd="0" destOrd="0" presId="urn:microsoft.com/office/officeart/2018/2/layout/IconLabelList"/>
    <dgm:cxn modelId="{6596E434-C709-4E90-8CB1-C8124431C1FF}" srcId="{0EC3A4FB-6419-48BE-BE7F-05D27AB7C34C}" destId="{F7E661A1-D5DE-4B2E-A8A5-7D6B2521A4A2}" srcOrd="0" destOrd="0" parTransId="{4272B1AC-2A43-4F6A-A484-37049CAA51B1}" sibTransId="{E6E118ED-51CD-497D-8C2F-171B6191BF5D}"/>
    <dgm:cxn modelId="{4D700635-6287-4883-BAAB-9525F2F9FB14}" type="presOf" srcId="{91920A61-E575-4742-A276-42CA70E4C101}" destId="{9050378B-4898-48B6-80C3-BDF77EF3F52A}" srcOrd="0" destOrd="0" presId="urn:microsoft.com/office/officeart/2018/2/layout/IconLabelList"/>
    <dgm:cxn modelId="{2189434B-1B09-423D-922F-ADC57E432ED3}" type="presOf" srcId="{F7E661A1-D5DE-4B2E-A8A5-7D6B2521A4A2}" destId="{15ED7C87-D8AA-480A-BA2B-FDDD254DEC5A}" srcOrd="0" destOrd="0" presId="urn:microsoft.com/office/officeart/2018/2/layout/IconLabelList"/>
    <dgm:cxn modelId="{52C5074D-2710-4F59-AC61-53C922225F4B}" type="presOf" srcId="{5B6B0ADF-5D3C-4100-95BE-AA1C9B99CFBD}" destId="{DAD9F01C-0DE5-4787-97FE-E135F16EF740}" srcOrd="0" destOrd="0" presId="urn:microsoft.com/office/officeart/2018/2/layout/IconLabelList"/>
    <dgm:cxn modelId="{00B00357-E698-4226-8C9F-7323D4FE16EF}" srcId="{0EC3A4FB-6419-48BE-BE7F-05D27AB7C34C}" destId="{595AB682-8612-413A-B87F-191C320864A4}" srcOrd="2" destOrd="0" parTransId="{F8202705-C96D-4E4A-8EA0-2D27F55BBCF1}" sibTransId="{CB16E5AC-87A7-4925-B430-3DC61F3AB072}"/>
    <dgm:cxn modelId="{055AE9A8-4C52-4571-BD9C-80FA5B55CB5B}" srcId="{0EC3A4FB-6419-48BE-BE7F-05D27AB7C34C}" destId="{C4270460-A0EB-4DC5-B128-93F8E462DA17}" srcOrd="4" destOrd="0" parTransId="{3FBE58DC-E01B-45EF-AF1A-8D38E5FD0FF6}" sibTransId="{C1CD3882-ED0F-4A32-9C7A-4D7565E8E2AD}"/>
    <dgm:cxn modelId="{0B039FF3-F0EF-4E9C-813F-43D877A8C682}" type="presOf" srcId="{0EC3A4FB-6419-48BE-BE7F-05D27AB7C34C}" destId="{487AF1B9-0F56-481E-8F3E-662AC37DC0FD}" srcOrd="0" destOrd="0" presId="urn:microsoft.com/office/officeart/2018/2/layout/IconLabelList"/>
    <dgm:cxn modelId="{7EB8D6FC-27B1-41CC-823A-5D23FE85585C}" srcId="{0EC3A4FB-6419-48BE-BE7F-05D27AB7C34C}" destId="{91920A61-E575-4742-A276-42CA70E4C101}" srcOrd="1" destOrd="0" parTransId="{423A53B0-C607-49B6-9316-9DEF4CBDA2AE}" sibTransId="{83EE256E-3171-49B2-8A7B-2555160B16FC}"/>
    <dgm:cxn modelId="{DB1C00FE-4BBD-4FD3-B60A-E5D8F51C79FB}" type="presOf" srcId="{C4270460-A0EB-4DC5-B128-93F8E462DA17}" destId="{BCEB6F3C-0E2F-477F-BE1A-A64A5B55DFE8}" srcOrd="0" destOrd="0" presId="urn:microsoft.com/office/officeart/2018/2/layout/IconLabelList"/>
    <dgm:cxn modelId="{8084BCC6-E4A5-4407-9CBB-19743B3F2304}" type="presParOf" srcId="{487AF1B9-0F56-481E-8F3E-662AC37DC0FD}" destId="{9B82AE1E-333E-4543-8C45-1124FF81D794}" srcOrd="0" destOrd="0" presId="urn:microsoft.com/office/officeart/2018/2/layout/IconLabelList"/>
    <dgm:cxn modelId="{8FFBE7C9-1DC7-47C4-A331-ECE5CEBFD070}" type="presParOf" srcId="{9B82AE1E-333E-4543-8C45-1124FF81D794}" destId="{DCA96B11-0AD5-4F6A-B807-34009BDC9393}" srcOrd="0" destOrd="0" presId="urn:microsoft.com/office/officeart/2018/2/layout/IconLabelList"/>
    <dgm:cxn modelId="{52FFD548-F418-4639-8CDB-FAE9DE1E332F}" type="presParOf" srcId="{9B82AE1E-333E-4543-8C45-1124FF81D794}" destId="{045A9F47-3859-49E7-8AF6-2969B3CA5234}" srcOrd="1" destOrd="0" presId="urn:microsoft.com/office/officeart/2018/2/layout/IconLabelList"/>
    <dgm:cxn modelId="{3F99BD58-C3F7-4C64-8290-5A40BA28AF32}" type="presParOf" srcId="{9B82AE1E-333E-4543-8C45-1124FF81D794}" destId="{15ED7C87-D8AA-480A-BA2B-FDDD254DEC5A}" srcOrd="2" destOrd="0" presId="urn:microsoft.com/office/officeart/2018/2/layout/IconLabelList"/>
    <dgm:cxn modelId="{A2EF6C14-162A-423F-AE81-39EEE8CC0ED5}" type="presParOf" srcId="{487AF1B9-0F56-481E-8F3E-662AC37DC0FD}" destId="{043A9A11-D548-455E-84A1-8C6A15589E97}" srcOrd="1" destOrd="0" presId="urn:microsoft.com/office/officeart/2018/2/layout/IconLabelList"/>
    <dgm:cxn modelId="{AD665735-ABD6-4F19-9D1A-979A38E163E2}" type="presParOf" srcId="{487AF1B9-0F56-481E-8F3E-662AC37DC0FD}" destId="{3BCDD174-B837-44DA-B8B3-4551F6B2BE42}" srcOrd="2" destOrd="0" presId="urn:microsoft.com/office/officeart/2018/2/layout/IconLabelList"/>
    <dgm:cxn modelId="{E9FE8141-DF62-4F49-90FA-86DB42CA58EF}" type="presParOf" srcId="{3BCDD174-B837-44DA-B8B3-4551F6B2BE42}" destId="{BBC8EDDF-9985-4E98-8AA8-40A0E2555466}" srcOrd="0" destOrd="0" presId="urn:microsoft.com/office/officeart/2018/2/layout/IconLabelList"/>
    <dgm:cxn modelId="{DB25D63D-200F-47ED-A842-AEE63D639A45}" type="presParOf" srcId="{3BCDD174-B837-44DA-B8B3-4551F6B2BE42}" destId="{7C11DB97-540F-4E41-976B-DE1B5FDC9BDB}" srcOrd="1" destOrd="0" presId="urn:microsoft.com/office/officeart/2018/2/layout/IconLabelList"/>
    <dgm:cxn modelId="{3A1C84E3-BB2F-4FBE-9138-51A955D2E7A4}" type="presParOf" srcId="{3BCDD174-B837-44DA-B8B3-4551F6B2BE42}" destId="{9050378B-4898-48B6-80C3-BDF77EF3F52A}" srcOrd="2" destOrd="0" presId="urn:microsoft.com/office/officeart/2018/2/layout/IconLabelList"/>
    <dgm:cxn modelId="{0B4C6F8A-C07B-46A1-B433-781180AFC5B5}" type="presParOf" srcId="{487AF1B9-0F56-481E-8F3E-662AC37DC0FD}" destId="{E9A79BFD-F3ED-4258-9F2A-E821EA86A8C7}" srcOrd="3" destOrd="0" presId="urn:microsoft.com/office/officeart/2018/2/layout/IconLabelList"/>
    <dgm:cxn modelId="{19636125-FF87-45C6-90CF-8ADCDDF6604F}" type="presParOf" srcId="{487AF1B9-0F56-481E-8F3E-662AC37DC0FD}" destId="{19C2E63F-75B7-4720-AB55-6E38CA5DEA94}" srcOrd="4" destOrd="0" presId="urn:microsoft.com/office/officeart/2018/2/layout/IconLabelList"/>
    <dgm:cxn modelId="{0CC536BF-8A68-406D-86BD-925EAC971B03}" type="presParOf" srcId="{19C2E63F-75B7-4720-AB55-6E38CA5DEA94}" destId="{F9D6644A-53C5-45AF-9931-5D377FB5C70E}" srcOrd="0" destOrd="0" presId="urn:microsoft.com/office/officeart/2018/2/layout/IconLabelList"/>
    <dgm:cxn modelId="{4591DF0E-4ADE-4A9C-A509-C0E25F233C65}" type="presParOf" srcId="{19C2E63F-75B7-4720-AB55-6E38CA5DEA94}" destId="{2F6D8782-7F06-4B89-B7A3-AF4E8994B742}" srcOrd="1" destOrd="0" presId="urn:microsoft.com/office/officeart/2018/2/layout/IconLabelList"/>
    <dgm:cxn modelId="{D1BBA8F1-1C73-448C-92E3-74ABBE35A353}" type="presParOf" srcId="{19C2E63F-75B7-4720-AB55-6E38CA5DEA94}" destId="{1B474C95-4473-4151-A993-84BA3EA32DBF}" srcOrd="2" destOrd="0" presId="urn:microsoft.com/office/officeart/2018/2/layout/IconLabelList"/>
    <dgm:cxn modelId="{0C68CE69-6A92-4421-85A8-E1E9F16926CE}" type="presParOf" srcId="{487AF1B9-0F56-481E-8F3E-662AC37DC0FD}" destId="{8984C5FE-2AA7-410C-89CC-9914B21BB846}" srcOrd="5" destOrd="0" presId="urn:microsoft.com/office/officeart/2018/2/layout/IconLabelList"/>
    <dgm:cxn modelId="{2EA8B41E-A9F5-44DC-922B-178B006E79EF}" type="presParOf" srcId="{487AF1B9-0F56-481E-8F3E-662AC37DC0FD}" destId="{CB62459E-A1A3-493E-95D8-476F3DAEBF55}" srcOrd="6" destOrd="0" presId="urn:microsoft.com/office/officeart/2018/2/layout/IconLabelList"/>
    <dgm:cxn modelId="{13E592BB-78BF-4E1B-968B-29B4FE089F2E}" type="presParOf" srcId="{CB62459E-A1A3-493E-95D8-476F3DAEBF55}" destId="{3F550241-7A02-4643-B013-39A5057BEF95}" srcOrd="0" destOrd="0" presId="urn:microsoft.com/office/officeart/2018/2/layout/IconLabelList"/>
    <dgm:cxn modelId="{6AAFC329-E8E4-4720-8F16-4FAE37197495}" type="presParOf" srcId="{CB62459E-A1A3-493E-95D8-476F3DAEBF55}" destId="{FEA001D8-AA96-452E-92B8-8B738C2AC773}" srcOrd="1" destOrd="0" presId="urn:microsoft.com/office/officeart/2018/2/layout/IconLabelList"/>
    <dgm:cxn modelId="{952C4095-92B8-461B-9894-A52AD32D8B2B}" type="presParOf" srcId="{CB62459E-A1A3-493E-95D8-476F3DAEBF55}" destId="{DAD9F01C-0DE5-4787-97FE-E135F16EF740}" srcOrd="2" destOrd="0" presId="urn:microsoft.com/office/officeart/2018/2/layout/IconLabelList"/>
    <dgm:cxn modelId="{54F1B84C-4D42-4341-98C1-777AFD2AA194}" type="presParOf" srcId="{487AF1B9-0F56-481E-8F3E-662AC37DC0FD}" destId="{839759FA-B165-4CE1-A64D-E25FC6C06A20}" srcOrd="7" destOrd="0" presId="urn:microsoft.com/office/officeart/2018/2/layout/IconLabelList"/>
    <dgm:cxn modelId="{9752DAAF-9409-45B1-A840-6AD4638144BE}" type="presParOf" srcId="{487AF1B9-0F56-481E-8F3E-662AC37DC0FD}" destId="{345859E9-6717-47B1-A233-46EEA08F284D}" srcOrd="8" destOrd="0" presId="urn:microsoft.com/office/officeart/2018/2/layout/IconLabelList"/>
    <dgm:cxn modelId="{32B18860-44C9-4499-8D68-70D69DD8E228}" type="presParOf" srcId="{345859E9-6717-47B1-A233-46EEA08F284D}" destId="{4748CB1E-9358-400E-957B-E9B65B962C5E}" srcOrd="0" destOrd="0" presId="urn:microsoft.com/office/officeart/2018/2/layout/IconLabelList"/>
    <dgm:cxn modelId="{3E519E0D-77D4-4553-8108-172F575FC47B}" type="presParOf" srcId="{345859E9-6717-47B1-A233-46EEA08F284D}" destId="{CDB7599D-6FB1-4F81-956C-FF418913C876}" srcOrd="1" destOrd="0" presId="urn:microsoft.com/office/officeart/2018/2/layout/IconLabelList"/>
    <dgm:cxn modelId="{B91096FF-D3D1-4561-8E7F-0577CC9D936C}" type="presParOf" srcId="{345859E9-6717-47B1-A233-46EEA08F284D}" destId="{BCEB6F3C-0E2F-477F-BE1A-A64A5B55DFE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96B11-0AD5-4F6A-B807-34009BDC9393}">
      <dsp:nvSpPr>
        <dsp:cNvPr id="0" name=""/>
        <dsp:cNvSpPr/>
      </dsp:nvSpPr>
      <dsp:spPr>
        <a:xfrm>
          <a:off x="328515" y="1611837"/>
          <a:ext cx="1799998" cy="17999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ED7C87-D8AA-480A-BA2B-FDDD254DEC5A}">
      <dsp:nvSpPr>
        <dsp:cNvPr id="0" name=""/>
        <dsp:cNvSpPr/>
      </dsp:nvSpPr>
      <dsp:spPr>
        <a:xfrm>
          <a:off x="290723" y="34605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dirty="0">
              <a:solidFill>
                <a:srgbClr val="5B6770"/>
              </a:solidFill>
              <a:latin typeface="Helvetica Light" panose="020B0403020202020204" pitchFamily="34" charset="0"/>
            </a:rPr>
            <a:t>Specific</a:t>
          </a:r>
        </a:p>
      </dsp:txBody>
      <dsp:txXfrm>
        <a:off x="290723" y="3460524"/>
        <a:ext cx="1800000" cy="720000"/>
      </dsp:txXfrm>
    </dsp:sp>
    <dsp:sp modelId="{BBC8EDDF-9985-4E98-8AA8-40A0E2555466}">
      <dsp:nvSpPr>
        <dsp:cNvPr id="0" name=""/>
        <dsp:cNvSpPr/>
      </dsp:nvSpPr>
      <dsp:spPr>
        <a:xfrm>
          <a:off x="2453428" y="1516360"/>
          <a:ext cx="2046635" cy="20466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50378B-4898-48B6-80C3-BDF77EF3F52A}">
      <dsp:nvSpPr>
        <dsp:cNvPr id="0" name=""/>
        <dsp:cNvSpPr/>
      </dsp:nvSpPr>
      <dsp:spPr>
        <a:xfrm>
          <a:off x="2257690" y="346053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r" defTabSz="711200">
            <a:lnSpc>
              <a:spcPct val="90000"/>
            </a:lnSpc>
            <a:spcBef>
              <a:spcPct val="0"/>
            </a:spcBef>
            <a:spcAft>
              <a:spcPct val="35000"/>
            </a:spcAft>
            <a:buNone/>
          </a:pPr>
          <a:r>
            <a:rPr lang="en-US" sz="1600" b="0" i="0" kern="1200" dirty="0">
              <a:solidFill>
                <a:srgbClr val="5B6770"/>
              </a:solidFill>
              <a:latin typeface="Helvetica Light" panose="020B0403020202020204" pitchFamily="34" charset="0"/>
            </a:rPr>
            <a:t>Measurable</a:t>
          </a:r>
        </a:p>
      </dsp:txBody>
      <dsp:txXfrm>
        <a:off x="2257690" y="3460530"/>
        <a:ext cx="1800000" cy="720000"/>
      </dsp:txXfrm>
    </dsp:sp>
    <dsp:sp modelId="{F9D6644A-53C5-45AF-9931-5D377FB5C70E}">
      <dsp:nvSpPr>
        <dsp:cNvPr id="0" name=""/>
        <dsp:cNvSpPr/>
      </dsp:nvSpPr>
      <dsp:spPr>
        <a:xfrm>
          <a:off x="4964744" y="1788158"/>
          <a:ext cx="1595457" cy="15954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474C95-4473-4151-A993-84BA3EA32DBF}">
      <dsp:nvSpPr>
        <dsp:cNvPr id="0" name=""/>
        <dsp:cNvSpPr/>
      </dsp:nvSpPr>
      <dsp:spPr>
        <a:xfrm>
          <a:off x="4853074" y="344865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dirty="0">
              <a:solidFill>
                <a:srgbClr val="5B6770"/>
              </a:solidFill>
              <a:latin typeface="Helvetica Light" panose="020B0403020202020204" pitchFamily="34" charset="0"/>
            </a:rPr>
            <a:t>Action Oriented</a:t>
          </a:r>
        </a:p>
      </dsp:txBody>
      <dsp:txXfrm>
        <a:off x="4853074" y="3448651"/>
        <a:ext cx="1800000" cy="720000"/>
      </dsp:txXfrm>
    </dsp:sp>
    <dsp:sp modelId="{3F550241-7A02-4643-B013-39A5057BEF95}">
      <dsp:nvSpPr>
        <dsp:cNvPr id="0" name=""/>
        <dsp:cNvSpPr/>
      </dsp:nvSpPr>
      <dsp:spPr>
        <a:xfrm>
          <a:off x="7096373" y="1564926"/>
          <a:ext cx="1999833" cy="19533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D9F01C-0DE5-4787-97FE-E135F16EF740}">
      <dsp:nvSpPr>
        <dsp:cNvPr id="0" name=""/>
        <dsp:cNvSpPr/>
      </dsp:nvSpPr>
      <dsp:spPr>
        <a:xfrm>
          <a:off x="7201983" y="3451764"/>
          <a:ext cx="1800000" cy="41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dirty="0">
              <a:solidFill>
                <a:srgbClr val="5B6770"/>
              </a:solidFill>
              <a:latin typeface="Helvetica Light" panose="020B0403020202020204" pitchFamily="34" charset="0"/>
            </a:rPr>
            <a:t>Realistic</a:t>
          </a:r>
        </a:p>
      </dsp:txBody>
      <dsp:txXfrm>
        <a:off x="7201983" y="3451764"/>
        <a:ext cx="1800000" cy="418032"/>
      </dsp:txXfrm>
    </dsp:sp>
    <dsp:sp modelId="{4748CB1E-9358-400E-957B-E9B65B962C5E}">
      <dsp:nvSpPr>
        <dsp:cNvPr id="0" name=""/>
        <dsp:cNvSpPr/>
      </dsp:nvSpPr>
      <dsp:spPr>
        <a:xfrm>
          <a:off x="9238401" y="1662425"/>
          <a:ext cx="1744934" cy="17449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B6F3C-0E2F-477F-BE1A-A64A5B55DFE8}">
      <dsp:nvSpPr>
        <dsp:cNvPr id="0" name=""/>
        <dsp:cNvSpPr/>
      </dsp:nvSpPr>
      <dsp:spPr>
        <a:xfrm>
          <a:off x="9235135" y="345868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dirty="0">
              <a:solidFill>
                <a:srgbClr val="5B6770"/>
              </a:solidFill>
              <a:latin typeface="Helvetica Light" panose="020B0403020202020204" pitchFamily="34" charset="0"/>
            </a:rPr>
            <a:t>Timed</a:t>
          </a:r>
        </a:p>
      </dsp:txBody>
      <dsp:txXfrm>
        <a:off x="9235135" y="345868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50E8F-6922-0544-B008-72DDF2D13933}"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AA5EB-B703-314E-97AA-FBBEF88B30BD}" type="slidenum">
              <a:rPr lang="en-US" smtClean="0"/>
              <a:t>‹#›</a:t>
            </a:fld>
            <a:endParaRPr lang="en-US"/>
          </a:p>
        </p:txBody>
      </p:sp>
    </p:spTree>
    <p:extLst>
      <p:ext uri="{BB962C8B-B14F-4D97-AF65-F5344CB8AC3E}">
        <p14:creationId xmlns:p14="http://schemas.microsoft.com/office/powerpoint/2010/main" val="280291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is broken down into 3 separate classes to address ways you can create positive lifestyle changes to prevent type 2 diabetes.</a:t>
            </a:r>
          </a:p>
          <a:p>
            <a:r>
              <a:rPr lang="en-US" dirty="0"/>
              <a:t>The topics include how foods affect our body, what foods to include to fuel your body, ways to add more activity and incorporate exercise into your life and how to make daily meal planning and prepping easier.</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a:t>
            </a:fld>
            <a:endParaRPr lang="en-US"/>
          </a:p>
        </p:txBody>
      </p:sp>
    </p:spTree>
    <p:extLst>
      <p:ext uri="{BB962C8B-B14F-4D97-AF65-F5344CB8AC3E}">
        <p14:creationId xmlns:p14="http://schemas.microsoft.com/office/powerpoint/2010/main" val="1914917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thing we need to create change is a positive attitude.  Positive thoughts around moving our body makes us feel good about it and this encourages our action of consistent exercise.  If you have limitations due to injury, balance or you are just starting out, focus on what you can do and not what you can’t do.</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10</a:t>
            </a:fld>
            <a:endParaRPr lang="en-US"/>
          </a:p>
        </p:txBody>
      </p:sp>
    </p:spTree>
    <p:extLst>
      <p:ext uri="{BB962C8B-B14F-4D97-AF65-F5344CB8AC3E}">
        <p14:creationId xmlns:p14="http://schemas.microsoft.com/office/powerpoint/2010/main" val="1722426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American Diabetes Association</a:t>
            </a:r>
          </a:p>
          <a:p>
            <a:r>
              <a:rPr lang="en-US" dirty="0"/>
              <a:t>https://</a:t>
            </a:r>
            <a:r>
              <a:rPr lang="en-US" dirty="0" err="1"/>
              <a:t>www.diabetes.org</a:t>
            </a:r>
            <a:r>
              <a:rPr lang="en-US" dirty="0"/>
              <a:t>/fitness/weight-loss</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11</a:t>
            </a:fld>
            <a:endParaRPr lang="en-US"/>
          </a:p>
        </p:txBody>
      </p:sp>
    </p:spTree>
    <p:extLst>
      <p:ext uri="{BB962C8B-B14F-4D97-AF65-F5344CB8AC3E}">
        <p14:creationId xmlns:p14="http://schemas.microsoft.com/office/powerpoint/2010/main" val="85232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exercise you can do standing can also be done sitting in a stable chair.  Think of marching in place, stepping side to side or tapping your toe one at a time in front of you.  Just moving your arms and legs even when seated will increase your heart rate.</a:t>
            </a:r>
          </a:p>
        </p:txBody>
      </p:sp>
      <p:sp>
        <p:nvSpPr>
          <p:cNvPr id="4" name="Slide Number Placeholder 3"/>
          <p:cNvSpPr>
            <a:spLocks noGrp="1"/>
          </p:cNvSpPr>
          <p:nvPr>
            <p:ph type="sldNum" sz="quarter" idx="5"/>
          </p:nvPr>
        </p:nvSpPr>
        <p:spPr/>
        <p:txBody>
          <a:bodyPr/>
          <a:lstStyle/>
          <a:p>
            <a:fld id="{333AA5EB-B703-314E-97AA-FBBEF88B30BD}" type="slidenum">
              <a:rPr lang="en-US" smtClean="0"/>
              <a:t>12</a:t>
            </a:fld>
            <a:endParaRPr lang="en-US"/>
          </a:p>
        </p:txBody>
      </p:sp>
    </p:spTree>
    <p:extLst>
      <p:ext uri="{BB962C8B-B14F-4D97-AF65-F5344CB8AC3E}">
        <p14:creationId xmlns:p14="http://schemas.microsoft.com/office/powerpoint/2010/main" val="139553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activities like punching forward, side to side and over head can add more intensity.</a:t>
            </a:r>
          </a:p>
        </p:txBody>
      </p:sp>
      <p:sp>
        <p:nvSpPr>
          <p:cNvPr id="4" name="Slide Number Placeholder 3"/>
          <p:cNvSpPr>
            <a:spLocks noGrp="1"/>
          </p:cNvSpPr>
          <p:nvPr>
            <p:ph type="sldNum" sz="quarter" idx="5"/>
          </p:nvPr>
        </p:nvSpPr>
        <p:spPr/>
        <p:txBody>
          <a:bodyPr/>
          <a:lstStyle/>
          <a:p>
            <a:fld id="{333AA5EB-B703-314E-97AA-FBBEF88B30BD}" type="slidenum">
              <a:rPr lang="en-US" smtClean="0"/>
              <a:t>13</a:t>
            </a:fld>
            <a:endParaRPr lang="en-US"/>
          </a:p>
        </p:txBody>
      </p:sp>
    </p:spTree>
    <p:extLst>
      <p:ext uri="{BB962C8B-B14F-4D97-AF65-F5344CB8AC3E}">
        <p14:creationId xmlns:p14="http://schemas.microsoft.com/office/powerpoint/2010/main" val="170214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lose muscle strength as we age which can also affect our balance and independence.  The good news is that no matter where you are currently, you can always improve your strength and regain muscle.</a:t>
            </a:r>
          </a:p>
        </p:txBody>
      </p:sp>
      <p:sp>
        <p:nvSpPr>
          <p:cNvPr id="4" name="Slide Number Placeholder 3"/>
          <p:cNvSpPr>
            <a:spLocks noGrp="1"/>
          </p:cNvSpPr>
          <p:nvPr>
            <p:ph type="sldNum" sz="quarter" idx="5"/>
          </p:nvPr>
        </p:nvSpPr>
        <p:spPr/>
        <p:txBody>
          <a:bodyPr/>
          <a:lstStyle/>
          <a:p>
            <a:fld id="{333AA5EB-B703-314E-97AA-FBBEF88B30BD}" type="slidenum">
              <a:rPr lang="en-US" smtClean="0"/>
              <a:t>14</a:t>
            </a:fld>
            <a:endParaRPr lang="en-US"/>
          </a:p>
        </p:txBody>
      </p:sp>
    </p:spTree>
    <p:extLst>
      <p:ext uri="{BB962C8B-B14F-4D97-AF65-F5344CB8AC3E}">
        <p14:creationId xmlns:p14="http://schemas.microsoft.com/office/powerpoint/2010/main" val="1689649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sit throughout the day and have to get out of our chairs.  This is the perfect opportunity to strengthen not just our leg muscles but also our core muscles as they support us changing position.  Practice standing up and sitting down without using your hands.  If this is too difficult, just focus on using your arms a little less each day and pay attention to what your leg muscles are doing.  To strengthen your arms, press your hands into the side of the chair and push up.  Both of these exercises done regularly will improve the strength of these muscles.</a:t>
            </a:r>
          </a:p>
        </p:txBody>
      </p:sp>
      <p:sp>
        <p:nvSpPr>
          <p:cNvPr id="4" name="Slide Number Placeholder 3"/>
          <p:cNvSpPr>
            <a:spLocks noGrp="1"/>
          </p:cNvSpPr>
          <p:nvPr>
            <p:ph type="sldNum" sz="quarter" idx="5"/>
          </p:nvPr>
        </p:nvSpPr>
        <p:spPr/>
        <p:txBody>
          <a:bodyPr/>
          <a:lstStyle/>
          <a:p>
            <a:fld id="{333AA5EB-B703-314E-97AA-FBBEF88B30BD}" type="slidenum">
              <a:rPr lang="en-US" smtClean="0"/>
              <a:t>15</a:t>
            </a:fld>
            <a:endParaRPr lang="en-US"/>
          </a:p>
        </p:txBody>
      </p:sp>
    </p:spTree>
    <p:extLst>
      <p:ext uri="{BB962C8B-B14F-4D97-AF65-F5344CB8AC3E}">
        <p14:creationId xmlns:p14="http://schemas.microsoft.com/office/powerpoint/2010/main" val="119601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Push ups are excellent to work your entire upper body but they are challenging.  Start with wall push ups or use a kitchen or bathroom counter.  To work the back of your legs, you can do standing leg curls and calf raises using the back of a chair or counter for support.</a:t>
            </a:r>
          </a:p>
        </p:txBody>
      </p:sp>
      <p:sp>
        <p:nvSpPr>
          <p:cNvPr id="4" name="Slide Number Placeholder 3"/>
          <p:cNvSpPr>
            <a:spLocks noGrp="1"/>
          </p:cNvSpPr>
          <p:nvPr>
            <p:ph type="sldNum" sz="quarter" idx="5"/>
          </p:nvPr>
        </p:nvSpPr>
        <p:spPr/>
        <p:txBody>
          <a:bodyPr/>
          <a:lstStyle/>
          <a:p>
            <a:fld id="{333AA5EB-B703-314E-97AA-FBBEF88B30BD}" type="slidenum">
              <a:rPr lang="en-US" smtClean="0"/>
              <a:t>16</a:t>
            </a:fld>
            <a:endParaRPr lang="en-US"/>
          </a:p>
        </p:txBody>
      </p:sp>
    </p:spTree>
    <p:extLst>
      <p:ext uri="{BB962C8B-B14F-4D97-AF65-F5344CB8AC3E}">
        <p14:creationId xmlns:p14="http://schemas.microsoft.com/office/powerpoint/2010/main" val="2666966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Balance is also something we lose as we age if we don’t work on it.  There are classes that include balance along with strength and stretching or you can practice balancing while doing other tasks.</a:t>
            </a:r>
          </a:p>
        </p:txBody>
      </p:sp>
      <p:sp>
        <p:nvSpPr>
          <p:cNvPr id="4" name="Slide Number Placeholder 3"/>
          <p:cNvSpPr>
            <a:spLocks noGrp="1"/>
          </p:cNvSpPr>
          <p:nvPr>
            <p:ph type="sldNum" sz="quarter" idx="5"/>
          </p:nvPr>
        </p:nvSpPr>
        <p:spPr/>
        <p:txBody>
          <a:bodyPr/>
          <a:lstStyle/>
          <a:p>
            <a:fld id="{333AA5EB-B703-314E-97AA-FBBEF88B30BD}" type="slidenum">
              <a:rPr lang="en-US" smtClean="0"/>
              <a:t>17</a:t>
            </a:fld>
            <a:endParaRPr lang="en-US"/>
          </a:p>
        </p:txBody>
      </p:sp>
    </p:spTree>
    <p:extLst>
      <p:ext uri="{BB962C8B-B14F-4D97-AF65-F5344CB8AC3E}">
        <p14:creationId xmlns:p14="http://schemas.microsoft.com/office/powerpoint/2010/main" val="87763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exercises could be done while you brush your teeth.  Use your bathroom counter for support.  You could also practice them anytime you need to stand and wait for something, like preheating the oven.</a:t>
            </a:r>
          </a:p>
        </p:txBody>
      </p:sp>
      <p:sp>
        <p:nvSpPr>
          <p:cNvPr id="4" name="Slide Number Placeholder 3"/>
          <p:cNvSpPr>
            <a:spLocks noGrp="1"/>
          </p:cNvSpPr>
          <p:nvPr>
            <p:ph type="sldNum" sz="quarter" idx="5"/>
          </p:nvPr>
        </p:nvSpPr>
        <p:spPr/>
        <p:txBody>
          <a:bodyPr/>
          <a:lstStyle/>
          <a:p>
            <a:fld id="{333AA5EB-B703-314E-97AA-FBBEF88B30BD}" type="slidenum">
              <a:rPr lang="en-US" smtClean="0"/>
              <a:t>18</a:t>
            </a:fld>
            <a:endParaRPr lang="en-US"/>
          </a:p>
        </p:txBody>
      </p:sp>
    </p:spTree>
    <p:extLst>
      <p:ext uri="{BB962C8B-B14F-4D97-AF65-F5344CB8AC3E}">
        <p14:creationId xmlns:p14="http://schemas.microsoft.com/office/powerpoint/2010/main" val="208950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19</a:t>
            </a:fld>
            <a:endParaRPr lang="en-US"/>
          </a:p>
        </p:txBody>
      </p:sp>
    </p:spTree>
    <p:extLst>
      <p:ext uri="{BB962C8B-B14F-4D97-AF65-F5344CB8AC3E}">
        <p14:creationId xmlns:p14="http://schemas.microsoft.com/office/powerpoint/2010/main" val="2373844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American Diabetes Association</a:t>
            </a:r>
          </a:p>
          <a:p>
            <a:r>
              <a:rPr lang="en-US" dirty="0"/>
              <a:t>https://</a:t>
            </a:r>
            <a:r>
              <a:rPr lang="en-US" dirty="0" err="1"/>
              <a:t>www.diabetes.org</a:t>
            </a:r>
            <a:r>
              <a:rPr lang="en-US" dirty="0"/>
              <a:t>/fitness/weight-loss</a:t>
            </a:r>
          </a:p>
        </p:txBody>
      </p:sp>
      <p:sp>
        <p:nvSpPr>
          <p:cNvPr id="4" name="Slide Number Placeholder 3"/>
          <p:cNvSpPr>
            <a:spLocks noGrp="1"/>
          </p:cNvSpPr>
          <p:nvPr>
            <p:ph type="sldNum" sz="quarter" idx="5"/>
          </p:nvPr>
        </p:nvSpPr>
        <p:spPr/>
        <p:txBody>
          <a:bodyPr/>
          <a:lstStyle/>
          <a:p>
            <a:fld id="{333AA5EB-B703-314E-97AA-FBBEF88B30BD}" type="slidenum">
              <a:rPr lang="en-US" smtClean="0"/>
              <a:t>2</a:t>
            </a:fld>
            <a:endParaRPr lang="en-US"/>
          </a:p>
        </p:txBody>
      </p:sp>
    </p:spTree>
    <p:extLst>
      <p:ext uri="{BB962C8B-B14F-4D97-AF65-F5344CB8AC3E}">
        <p14:creationId xmlns:p14="http://schemas.microsoft.com/office/powerpoint/2010/main" val="1318263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are born more flexible than others.  Like other things, we lose it if we don’t use it.  Being flexible protects us as we move throughout the day.  Gentle stretching throughout the day helps break up prolonged sitting or standing and after exercise, it helps improve flexibility when your muscles are already warm.</a:t>
            </a:r>
          </a:p>
        </p:txBody>
      </p:sp>
      <p:sp>
        <p:nvSpPr>
          <p:cNvPr id="4" name="Slide Number Placeholder 3"/>
          <p:cNvSpPr>
            <a:spLocks noGrp="1"/>
          </p:cNvSpPr>
          <p:nvPr>
            <p:ph type="sldNum" sz="quarter" idx="5"/>
          </p:nvPr>
        </p:nvSpPr>
        <p:spPr/>
        <p:txBody>
          <a:bodyPr/>
          <a:lstStyle/>
          <a:p>
            <a:fld id="{333AA5EB-B703-314E-97AA-FBBEF88B30BD}" type="slidenum">
              <a:rPr lang="en-US" smtClean="0"/>
              <a:t>20</a:t>
            </a:fld>
            <a:endParaRPr lang="en-US"/>
          </a:p>
        </p:txBody>
      </p:sp>
    </p:spTree>
    <p:extLst>
      <p:ext uri="{BB962C8B-B14F-4D97-AF65-F5344CB8AC3E}">
        <p14:creationId xmlns:p14="http://schemas.microsoft.com/office/powerpoint/2010/main" val="2727215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these throughout the day especially if you are on the computer or driving for long periods of time.</a:t>
            </a:r>
          </a:p>
        </p:txBody>
      </p:sp>
      <p:sp>
        <p:nvSpPr>
          <p:cNvPr id="4" name="Slide Number Placeholder 3"/>
          <p:cNvSpPr>
            <a:spLocks noGrp="1"/>
          </p:cNvSpPr>
          <p:nvPr>
            <p:ph type="sldNum" sz="quarter" idx="5"/>
          </p:nvPr>
        </p:nvSpPr>
        <p:spPr/>
        <p:txBody>
          <a:bodyPr/>
          <a:lstStyle/>
          <a:p>
            <a:fld id="{333AA5EB-B703-314E-97AA-FBBEF88B30BD}" type="slidenum">
              <a:rPr lang="en-US" smtClean="0"/>
              <a:t>21</a:t>
            </a:fld>
            <a:endParaRPr lang="en-US"/>
          </a:p>
        </p:txBody>
      </p:sp>
    </p:spTree>
    <p:extLst>
      <p:ext uri="{BB962C8B-B14F-4D97-AF65-F5344CB8AC3E}">
        <p14:creationId xmlns:p14="http://schemas.microsoft.com/office/powerpoint/2010/main" val="1336791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22</a:t>
            </a:fld>
            <a:endParaRPr lang="en-US"/>
          </a:p>
        </p:txBody>
      </p:sp>
    </p:spTree>
    <p:extLst>
      <p:ext uri="{BB962C8B-B14F-4D97-AF65-F5344CB8AC3E}">
        <p14:creationId xmlns:p14="http://schemas.microsoft.com/office/powerpoint/2010/main" val="684088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23</a:t>
            </a:fld>
            <a:endParaRPr lang="en-US"/>
          </a:p>
        </p:txBody>
      </p:sp>
    </p:spTree>
    <p:extLst>
      <p:ext uri="{BB962C8B-B14F-4D97-AF65-F5344CB8AC3E}">
        <p14:creationId xmlns:p14="http://schemas.microsoft.com/office/powerpoint/2010/main" val="3795017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10,000 steps is too difficult, start with doing a little more than your average day.  Build up over time.</a:t>
            </a:r>
          </a:p>
          <a:p>
            <a:r>
              <a:rPr lang="en-US" dirty="0"/>
              <a:t>Break up sitting with walking and stretching or strength exercises throughout the day.</a:t>
            </a:r>
          </a:p>
          <a:p>
            <a:r>
              <a:rPr lang="en-US" dirty="0"/>
              <a:t>Make an exercise plan that you can stick to.</a:t>
            </a:r>
          </a:p>
        </p:txBody>
      </p:sp>
      <p:sp>
        <p:nvSpPr>
          <p:cNvPr id="4" name="Slide Number Placeholder 3"/>
          <p:cNvSpPr>
            <a:spLocks noGrp="1"/>
          </p:cNvSpPr>
          <p:nvPr>
            <p:ph type="sldNum" sz="quarter" idx="5"/>
          </p:nvPr>
        </p:nvSpPr>
        <p:spPr/>
        <p:txBody>
          <a:bodyPr/>
          <a:lstStyle/>
          <a:p>
            <a:fld id="{333AA5EB-B703-314E-97AA-FBBEF88B30BD}" type="slidenum">
              <a:rPr lang="en-US" smtClean="0"/>
              <a:t>24</a:t>
            </a:fld>
            <a:endParaRPr lang="en-US"/>
          </a:p>
        </p:txBody>
      </p:sp>
    </p:spTree>
    <p:extLst>
      <p:ext uri="{BB962C8B-B14F-4D97-AF65-F5344CB8AC3E}">
        <p14:creationId xmlns:p14="http://schemas.microsoft.com/office/powerpoint/2010/main" val="559179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25</a:t>
            </a:fld>
            <a:endParaRPr lang="en-US"/>
          </a:p>
        </p:txBody>
      </p:sp>
    </p:spTree>
    <p:extLst>
      <p:ext uri="{BB962C8B-B14F-4D97-AF65-F5344CB8AC3E}">
        <p14:creationId xmlns:p14="http://schemas.microsoft.com/office/powerpoint/2010/main" val="1068680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is broken down into 3 separate classes to address ways you can create positive lifestyle changes to prevent type 2 diabetes.</a:t>
            </a:r>
          </a:p>
          <a:p>
            <a:r>
              <a:rPr lang="en-US" dirty="0"/>
              <a:t>The topics include how foods affect our body, what foods to include to fuel your body, ways to add more activity and incorporate exercise into your life and how to make daily meal planning and prepping easier.</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26</a:t>
            </a:fld>
            <a:endParaRPr lang="en-US"/>
          </a:p>
        </p:txBody>
      </p:sp>
    </p:spTree>
    <p:extLst>
      <p:ext uri="{BB962C8B-B14F-4D97-AF65-F5344CB8AC3E}">
        <p14:creationId xmlns:p14="http://schemas.microsoft.com/office/powerpoint/2010/main" val="76413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talking about Healthy Living it’s important to consider maintenance. </a:t>
            </a:r>
          </a:p>
          <a:p>
            <a:r>
              <a:rPr lang="en-US" dirty="0"/>
              <a:t>Sustaining a healthy lifestyle over time will require you to be flexible. Schedules, finances, weather, stress will vary throughout life. Keep your eyes on your goal of good health and make adjustments as needed</a:t>
            </a:r>
          </a:p>
          <a:p>
            <a:r>
              <a:rPr lang="en-US" dirty="0"/>
              <a:t>You might need to switch a gym membership to at home workouts. Have a plan so you don’t get behind in exercising for example</a:t>
            </a:r>
          </a:p>
          <a:p>
            <a:r>
              <a:rPr lang="en-US" dirty="0"/>
              <a:t>Make it fun for yourself! Challenge yourself to try a new recipe each month with your loved ones or a new way of exercising like a group class if you normally exercise alone</a:t>
            </a:r>
          </a:p>
          <a:p>
            <a:r>
              <a:rPr lang="en-US" dirty="0"/>
              <a:t>Lastly, remember healthy living will help you to prevent chronic diseases and conditions so you have a long and happy life </a:t>
            </a:r>
          </a:p>
        </p:txBody>
      </p:sp>
      <p:sp>
        <p:nvSpPr>
          <p:cNvPr id="4" name="Slide Number Placeholder 3"/>
          <p:cNvSpPr>
            <a:spLocks noGrp="1"/>
          </p:cNvSpPr>
          <p:nvPr>
            <p:ph type="sldNum" sz="quarter" idx="5"/>
          </p:nvPr>
        </p:nvSpPr>
        <p:spPr/>
        <p:txBody>
          <a:bodyPr/>
          <a:lstStyle/>
          <a:p>
            <a:fld id="{333AA5EB-B703-314E-97AA-FBBEF88B30BD}" type="slidenum">
              <a:rPr lang="en-US" smtClean="0"/>
              <a:t>3</a:t>
            </a:fld>
            <a:endParaRPr lang="en-US"/>
          </a:p>
        </p:txBody>
      </p:sp>
    </p:spTree>
    <p:extLst>
      <p:ext uri="{BB962C8B-B14F-4D97-AF65-F5344CB8AC3E}">
        <p14:creationId xmlns:p14="http://schemas.microsoft.com/office/powerpoint/2010/main" val="149361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575757"/>
                </a:solidFill>
                <a:effectLst/>
                <a:latin typeface="Open Sans" panose="020F0502020204030204" pitchFamily="34" charset="0"/>
              </a:rPr>
              <a:t>One </a:t>
            </a:r>
            <a:r>
              <a:rPr lang="en-US" b="1" i="0" dirty="0">
                <a:solidFill>
                  <a:srgbClr val="575757"/>
                </a:solidFill>
                <a:effectLst/>
                <a:latin typeface="Open Sans" panose="020F0502020204030204" pitchFamily="34" charset="0"/>
              </a:rPr>
              <a:t>condition that can be improved by improving our habits is insulin resistance</a:t>
            </a:r>
          </a:p>
          <a:p>
            <a:pPr algn="l"/>
            <a:r>
              <a:rPr lang="en-US" b="1" i="0" dirty="0">
                <a:solidFill>
                  <a:srgbClr val="575757"/>
                </a:solidFill>
                <a:effectLst/>
                <a:latin typeface="Open Sans" panose="020F0502020204030204" pitchFamily="34" charset="0"/>
              </a:rPr>
              <a:t>What is insulin resistance?</a:t>
            </a:r>
          </a:p>
          <a:p>
            <a:pPr algn="l"/>
            <a:r>
              <a:rPr lang="en-US" b="0" i="0" dirty="0">
                <a:solidFill>
                  <a:srgbClr val="575757"/>
                </a:solidFill>
                <a:effectLst/>
                <a:latin typeface="Merriweather" panose="020F0502020204030204" pitchFamily="2" charset="0"/>
              </a:rPr>
              <a:t>Insulin resistance is when cells in your muscles, fat, and liver don’t respond well to insulin and can’t easily take up glucose from your blood.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Prediabetes is also known as insulin resistance.  When you eat carbohydrate foods, your body actually makes excess insulin because the cell’s in your body are not responding.  Insulin is a storage hormone and the excess stores carbohydrate (sugar) as fat.  This can leave you feeling fatigued and actually more hungry making you want to eat again and repeating the cycle. </a:t>
            </a:r>
            <a:r>
              <a:rPr lang="en-US" b="0" i="0" dirty="0">
                <a:solidFill>
                  <a:srgbClr val="575757"/>
                </a:solidFill>
                <a:effectLst/>
                <a:latin typeface="Merriweather" panose="00000500000000000000" pitchFamily="2" charset="0"/>
              </a:rPr>
              <a:t>Researchers don’t fully understand what causes insulin resistance and prediabetes, but they think excess weight and lack of physical activity are major factors. (Source:  CDC)</a:t>
            </a:r>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4</a:t>
            </a:fld>
            <a:endParaRPr lang="en-US"/>
          </a:p>
        </p:txBody>
      </p:sp>
    </p:spTree>
    <p:extLst>
      <p:ext uri="{BB962C8B-B14F-4D97-AF65-F5344CB8AC3E}">
        <p14:creationId xmlns:p14="http://schemas.microsoft.com/office/powerpoint/2010/main" val="107467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4 components that make up our diet. Filling half your plate with vegetables will help you portion control and balance your plate. Drinking more water than any other beverage is also important for our health.</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5</a:t>
            </a:fld>
            <a:endParaRPr lang="en-US"/>
          </a:p>
        </p:txBody>
      </p:sp>
    </p:spTree>
    <p:extLst>
      <p:ext uri="{BB962C8B-B14F-4D97-AF65-F5344CB8AC3E}">
        <p14:creationId xmlns:p14="http://schemas.microsoft.com/office/powerpoint/2010/main" val="7579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class 1 we discussed creating specific goals to work on each day.  It is important to evaluate what is working that you can continue and then add a new goal.  If something did not go as planned, just reassess what you can do differently and try again.  Sometimes we need to try a few ideas to find the plan that works best with our different schedules.</a:t>
            </a:r>
          </a:p>
        </p:txBody>
      </p:sp>
      <p:sp>
        <p:nvSpPr>
          <p:cNvPr id="4" name="Slide Number Placeholder 3"/>
          <p:cNvSpPr>
            <a:spLocks noGrp="1"/>
          </p:cNvSpPr>
          <p:nvPr>
            <p:ph type="sldNum" sz="quarter" idx="5"/>
          </p:nvPr>
        </p:nvSpPr>
        <p:spPr/>
        <p:txBody>
          <a:bodyPr/>
          <a:lstStyle/>
          <a:p>
            <a:fld id="{333AA5EB-B703-314E-97AA-FBBEF88B30BD}" type="slidenum">
              <a:rPr lang="en-US" smtClean="0"/>
              <a:t>6</a:t>
            </a:fld>
            <a:endParaRPr lang="en-US"/>
          </a:p>
        </p:txBody>
      </p:sp>
    </p:spTree>
    <p:extLst>
      <p:ext uri="{BB962C8B-B14F-4D97-AF65-F5344CB8AC3E}">
        <p14:creationId xmlns:p14="http://schemas.microsoft.com/office/powerpoint/2010/main" val="3931984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daily activity throughout the day is important for our overall health.  But adding purposeful exercise into our week will make a bigger impact on reducing the insulin resistance.  </a:t>
            </a:r>
          </a:p>
        </p:txBody>
      </p:sp>
      <p:sp>
        <p:nvSpPr>
          <p:cNvPr id="4" name="Slide Number Placeholder 3"/>
          <p:cNvSpPr>
            <a:spLocks noGrp="1"/>
          </p:cNvSpPr>
          <p:nvPr>
            <p:ph type="sldNum" sz="quarter" idx="5"/>
          </p:nvPr>
        </p:nvSpPr>
        <p:spPr/>
        <p:txBody>
          <a:bodyPr/>
          <a:lstStyle/>
          <a:p>
            <a:fld id="{333AA5EB-B703-314E-97AA-FBBEF88B30BD}" type="slidenum">
              <a:rPr lang="en-US" smtClean="0"/>
              <a:t>7</a:t>
            </a:fld>
            <a:endParaRPr lang="en-US"/>
          </a:p>
        </p:txBody>
      </p:sp>
    </p:spTree>
    <p:extLst>
      <p:ext uri="{BB962C8B-B14F-4D97-AF65-F5344CB8AC3E}">
        <p14:creationId xmlns:p14="http://schemas.microsoft.com/office/powerpoint/2010/main" val="402442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muscles contain energy burning power plants and when the muscle is strong and being used regularly, it burns more fuel which is sugar (carbohydrate).  Our bodies will be able to function with lower insulin production and excess weight will be reduced.  We burn more energy when we are moving more intensely and continue to burn for awhile after.</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8</a:t>
            </a:fld>
            <a:endParaRPr lang="en-US"/>
          </a:p>
        </p:txBody>
      </p:sp>
    </p:spTree>
    <p:extLst>
      <p:ext uri="{BB962C8B-B14F-4D97-AF65-F5344CB8AC3E}">
        <p14:creationId xmlns:p14="http://schemas.microsoft.com/office/powerpoint/2010/main" val="3813705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American Diabetes Association</a:t>
            </a:r>
          </a:p>
          <a:p>
            <a:r>
              <a:rPr lang="en-US" dirty="0"/>
              <a:t>https://</a:t>
            </a:r>
            <a:r>
              <a:rPr lang="en-US" dirty="0" err="1"/>
              <a:t>www.diabetes.org</a:t>
            </a:r>
            <a:r>
              <a:rPr lang="en-US" dirty="0"/>
              <a:t>/fitness</a:t>
            </a:r>
          </a:p>
        </p:txBody>
      </p:sp>
      <p:sp>
        <p:nvSpPr>
          <p:cNvPr id="4" name="Slide Number Placeholder 3"/>
          <p:cNvSpPr>
            <a:spLocks noGrp="1"/>
          </p:cNvSpPr>
          <p:nvPr>
            <p:ph type="sldNum" sz="quarter" idx="5"/>
          </p:nvPr>
        </p:nvSpPr>
        <p:spPr/>
        <p:txBody>
          <a:bodyPr/>
          <a:lstStyle/>
          <a:p>
            <a:fld id="{333AA5EB-B703-314E-97AA-FBBEF88B30BD}" type="slidenum">
              <a:rPr lang="en-US" smtClean="0"/>
              <a:t>9</a:t>
            </a:fld>
            <a:endParaRPr lang="en-US"/>
          </a:p>
        </p:txBody>
      </p:sp>
    </p:spTree>
    <p:extLst>
      <p:ext uri="{BB962C8B-B14F-4D97-AF65-F5344CB8AC3E}">
        <p14:creationId xmlns:p14="http://schemas.microsoft.com/office/powerpoint/2010/main" val="667764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E234-BB77-ECD6-BEFC-9C1B6A99F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A52D6-7C8C-9570-DE6D-2C881D62F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74A922-4DF7-0E84-DC4B-BF5CAE1F8159}"/>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5" name="Footer Placeholder 4">
            <a:extLst>
              <a:ext uri="{FF2B5EF4-FFF2-40B4-BE49-F238E27FC236}">
                <a16:creationId xmlns:a16="http://schemas.microsoft.com/office/drawing/2014/main" id="{6D04BF4F-C2B7-41AB-D75B-4D9B2DCD8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76757-F367-48D7-8AC0-963C609493A5}"/>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475440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B091-83FA-8395-6BF2-33701A047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9DB9D-62A1-6E4A-C1DB-E46C1926AD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67269-C05F-C114-8C7E-D6DF9A5C822F}"/>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5" name="Footer Placeholder 4">
            <a:extLst>
              <a:ext uri="{FF2B5EF4-FFF2-40B4-BE49-F238E27FC236}">
                <a16:creationId xmlns:a16="http://schemas.microsoft.com/office/drawing/2014/main" id="{EFE1EE0C-5D73-607B-FF5A-9F2AD3AE2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F1D21-BAA1-8A77-496B-AFA41EF44D37}"/>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390743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457B36-2E40-7F64-2D1D-433E6508E2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7EFC27-DABD-9E5F-C74A-737D294F45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0FC53-080B-2A42-65D1-501789DF71F6}"/>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5" name="Footer Placeholder 4">
            <a:extLst>
              <a:ext uri="{FF2B5EF4-FFF2-40B4-BE49-F238E27FC236}">
                <a16:creationId xmlns:a16="http://schemas.microsoft.com/office/drawing/2014/main" id="{6B59DE87-4DB4-9C07-5CB5-59773ED6F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29718-A89E-8F95-F8F1-9A3144BBFE3C}"/>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325680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A723-BA9B-BBE2-B9FF-8A6882E20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564B9-B043-8D7F-B741-07136DC33E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176FB-C70F-1465-0A97-E83D0F9F3397}"/>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5" name="Footer Placeholder 4">
            <a:extLst>
              <a:ext uri="{FF2B5EF4-FFF2-40B4-BE49-F238E27FC236}">
                <a16:creationId xmlns:a16="http://schemas.microsoft.com/office/drawing/2014/main" id="{CB4D93CB-7B0B-03C0-8A3B-CEC839D5E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B0DC8-F079-0DA1-A0CD-2FC47A8C4743}"/>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158343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6985-EC07-4DDF-76A6-9457572E69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37818-F1D6-D6A3-EAC3-F9A6CA40E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A2D91-618D-D459-5C7E-258C32FDF566}"/>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5" name="Footer Placeholder 4">
            <a:extLst>
              <a:ext uri="{FF2B5EF4-FFF2-40B4-BE49-F238E27FC236}">
                <a16:creationId xmlns:a16="http://schemas.microsoft.com/office/drawing/2014/main" id="{BFC2654D-A413-7720-2739-3AE0E40C0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3ECFA-2829-D2AC-3F85-39C2CC4369B8}"/>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109263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6042-0526-CFA9-7421-349CFBA0F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B2676-36AE-AE5C-B44A-881DCF7726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A07539-61C9-205D-829D-B38CDAD6A4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09F96B-8348-0D85-2244-0B4E38F5FE74}"/>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6" name="Footer Placeholder 5">
            <a:extLst>
              <a:ext uri="{FF2B5EF4-FFF2-40B4-BE49-F238E27FC236}">
                <a16:creationId xmlns:a16="http://schemas.microsoft.com/office/drawing/2014/main" id="{34FF24F5-7039-72CF-5B37-39FF79E0D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67ED4-D999-5388-89B2-535EFC3881D4}"/>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69741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77C3-28ED-9676-871A-C9C8C5548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47C40B-4A33-90EC-0C55-8A0D30B87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F6BE4E-F47C-C97E-4A32-C61B59F207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CFF6D-2D3A-EB49-95D4-8078ADF1B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B4212-0CAB-19AE-234F-C44FE44193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20BA78-A26E-8E6C-012A-704EFFC6E99E}"/>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8" name="Footer Placeholder 7">
            <a:extLst>
              <a:ext uri="{FF2B5EF4-FFF2-40B4-BE49-F238E27FC236}">
                <a16:creationId xmlns:a16="http://schemas.microsoft.com/office/drawing/2014/main" id="{6B8AECA9-B98F-151E-2787-62CD173779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3A7F-F65D-17B5-705B-C57B1C7D1BA2}"/>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98789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2132-8D06-C426-89CA-83C2D84130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F64AA-9A31-C4DD-3CBE-9E3998D64329}"/>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4" name="Footer Placeholder 3">
            <a:extLst>
              <a:ext uri="{FF2B5EF4-FFF2-40B4-BE49-F238E27FC236}">
                <a16:creationId xmlns:a16="http://schemas.microsoft.com/office/drawing/2014/main" id="{D9F184B9-9B53-FEF6-5424-F7985F930D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6379A8-EFCD-AE8F-6386-5EE20EC20110}"/>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97231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8CA413-FDFF-E421-C27C-329325C7A6CD}"/>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3" name="Footer Placeholder 2">
            <a:extLst>
              <a:ext uri="{FF2B5EF4-FFF2-40B4-BE49-F238E27FC236}">
                <a16:creationId xmlns:a16="http://schemas.microsoft.com/office/drawing/2014/main" id="{89C70801-34A0-C29A-065C-05E5E5E8E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D218CD-A67E-25FF-DAE8-5E232F4E538C}"/>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22387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B6DD-50C9-8E6D-E634-E1B6E3219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80214-69FD-547B-AB92-5CA18D7F60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9B3CCE-2745-CA86-81EF-546243588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DF712C-0402-C744-E21B-CBF116508052}"/>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6" name="Footer Placeholder 5">
            <a:extLst>
              <a:ext uri="{FF2B5EF4-FFF2-40B4-BE49-F238E27FC236}">
                <a16:creationId xmlns:a16="http://schemas.microsoft.com/office/drawing/2014/main" id="{941069E6-FCEA-2583-F0BE-1CF8932CB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9A13D-E1A0-11BA-B3EE-D7145B1DD31F}"/>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412064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1644-5E53-7AE6-A4B4-0EFA71BA1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8821B8-7F57-6893-AEF8-E4D96D2055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3BCE88-7B80-DDC1-E99B-648884A40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6949F-4A4D-75F3-9BFE-49C74F8DC2C9}"/>
              </a:ext>
            </a:extLst>
          </p:cNvPr>
          <p:cNvSpPr>
            <a:spLocks noGrp="1"/>
          </p:cNvSpPr>
          <p:nvPr>
            <p:ph type="dt" sz="half" idx="10"/>
          </p:nvPr>
        </p:nvSpPr>
        <p:spPr/>
        <p:txBody>
          <a:bodyPr/>
          <a:lstStyle/>
          <a:p>
            <a:fld id="{B8EAF761-5846-AB45-B4E6-9F0FA851C7A0}" type="datetimeFigureOut">
              <a:rPr lang="en-US" smtClean="0"/>
              <a:t>6/25/2024</a:t>
            </a:fld>
            <a:endParaRPr lang="en-US"/>
          </a:p>
        </p:txBody>
      </p:sp>
      <p:sp>
        <p:nvSpPr>
          <p:cNvPr id="6" name="Footer Placeholder 5">
            <a:extLst>
              <a:ext uri="{FF2B5EF4-FFF2-40B4-BE49-F238E27FC236}">
                <a16:creationId xmlns:a16="http://schemas.microsoft.com/office/drawing/2014/main" id="{D1D29509-87DE-CA03-DF8B-EDEED0C93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0DE9F-9A2C-3704-4993-92BAB67E3C4A}"/>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409875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4DD3C-47C0-4F81-DF47-4E6B51118C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B859D-4C8E-F9CC-58D5-294956717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FEA79-D928-0F0C-B593-A881628938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AF761-5846-AB45-B4E6-9F0FA851C7A0}" type="datetimeFigureOut">
              <a:rPr lang="en-US" smtClean="0"/>
              <a:t>6/25/2024</a:t>
            </a:fld>
            <a:endParaRPr lang="en-US"/>
          </a:p>
        </p:txBody>
      </p:sp>
      <p:sp>
        <p:nvSpPr>
          <p:cNvPr id="5" name="Footer Placeholder 4">
            <a:extLst>
              <a:ext uri="{FF2B5EF4-FFF2-40B4-BE49-F238E27FC236}">
                <a16:creationId xmlns:a16="http://schemas.microsoft.com/office/drawing/2014/main" id="{4F80E7DA-FD4F-6764-70E3-38FBFC64C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067EA3-41E7-2868-7403-0D9C364B77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353A2-B2FE-F84C-8A73-19EC6660D6F1}" type="slidenum">
              <a:rPr lang="en-US" smtClean="0"/>
              <a:t>‹#›</a:t>
            </a:fld>
            <a:endParaRPr lang="en-US"/>
          </a:p>
        </p:txBody>
      </p:sp>
    </p:spTree>
    <p:extLst>
      <p:ext uri="{BB962C8B-B14F-4D97-AF65-F5344CB8AC3E}">
        <p14:creationId xmlns:p14="http://schemas.microsoft.com/office/powerpoint/2010/main" val="3901599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www.honeybearlane.com/2012/09/eight-ways-to-raise-a-happy-toddler.html" TargetMode="External"/><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A126D28-F5E8-DE4B-F745-CB8A83092D7B}"/>
              </a:ext>
            </a:extLst>
          </p:cNvPr>
          <p:cNvPicPr>
            <a:picLocks noChangeAspect="1"/>
          </p:cNvPicPr>
          <p:nvPr/>
        </p:nvPicPr>
        <p:blipFill rotWithShape="1">
          <a:blip r:embed="rId3"/>
          <a:srcRect l="36977" t="23331" r="26763" b="44059"/>
          <a:stretch/>
        </p:blipFill>
        <p:spPr>
          <a:xfrm>
            <a:off x="9895376" y="463917"/>
            <a:ext cx="1811019" cy="1628754"/>
          </a:xfrm>
          <a:prstGeom prst="rect">
            <a:avLst/>
          </a:prstGeom>
        </p:spPr>
      </p:pic>
      <p:pic>
        <p:nvPicPr>
          <p:cNvPr id="24" name="Picture 23">
            <a:extLst>
              <a:ext uri="{FF2B5EF4-FFF2-40B4-BE49-F238E27FC236}">
                <a16:creationId xmlns:a16="http://schemas.microsoft.com/office/drawing/2014/main" id="{41AA4816-A282-EF81-35A4-4A2C80D770CA}"/>
              </a:ext>
            </a:extLst>
          </p:cNvPr>
          <p:cNvPicPr>
            <a:picLocks noChangeAspect="1"/>
          </p:cNvPicPr>
          <p:nvPr/>
        </p:nvPicPr>
        <p:blipFill rotWithShape="1">
          <a:blip r:embed="rId3"/>
          <a:srcRect l="36977" t="23331" r="26763" b="64463"/>
          <a:stretch/>
        </p:blipFill>
        <p:spPr>
          <a:xfrm>
            <a:off x="407086" y="6262502"/>
            <a:ext cx="1811019" cy="609639"/>
          </a:xfrm>
          <a:prstGeom prst="rect">
            <a:avLst/>
          </a:prstGeom>
        </p:spPr>
      </p:pic>
      <p:sp>
        <p:nvSpPr>
          <p:cNvPr id="5" name="TextBox 4">
            <a:extLst>
              <a:ext uri="{FF2B5EF4-FFF2-40B4-BE49-F238E27FC236}">
                <a16:creationId xmlns:a16="http://schemas.microsoft.com/office/drawing/2014/main" id="{CB47F535-848F-5CA0-857E-0B54F33C1886}"/>
              </a:ext>
            </a:extLst>
          </p:cNvPr>
          <p:cNvSpPr txBox="1"/>
          <p:nvPr/>
        </p:nvSpPr>
        <p:spPr>
          <a:xfrm>
            <a:off x="962266" y="2640218"/>
            <a:ext cx="5828148" cy="1569660"/>
          </a:xfrm>
          <a:prstGeom prst="rect">
            <a:avLst/>
          </a:prstGeom>
          <a:noFill/>
        </p:spPr>
        <p:txBody>
          <a:bodyPr wrap="square">
            <a:spAutoFit/>
          </a:bodyPr>
          <a:lstStyle/>
          <a:p>
            <a:r>
              <a:rPr lang="en-US" sz="2800" b="1" dirty="0">
                <a:solidFill>
                  <a:srgbClr val="3999B3"/>
                </a:solidFill>
                <a:latin typeface="Helvetica" pitchFamily="2" charset="0"/>
              </a:rPr>
              <a:t>Kelsey-Seybold Healthy Living </a:t>
            </a:r>
          </a:p>
          <a:p>
            <a:r>
              <a:rPr lang="en-US" sz="2800" b="1" dirty="0">
                <a:solidFill>
                  <a:srgbClr val="3999B3"/>
                </a:solidFill>
                <a:latin typeface="Helvetica" pitchFamily="2" charset="0"/>
              </a:rPr>
              <a:t>Workshop Class 2:</a:t>
            </a:r>
            <a:br>
              <a:rPr lang="en-US" sz="2800" b="1" dirty="0">
                <a:solidFill>
                  <a:srgbClr val="00ABBD"/>
                </a:solidFill>
                <a:latin typeface="Helvetica" pitchFamily="2" charset="0"/>
              </a:rPr>
            </a:br>
            <a:r>
              <a:rPr lang="en-US" sz="2000" b="1" dirty="0">
                <a:solidFill>
                  <a:schemeClr val="tx1">
                    <a:lumMod val="75000"/>
                    <a:lumOff val="25000"/>
                  </a:schemeClr>
                </a:solidFill>
                <a:latin typeface="Helvetica" pitchFamily="2" charset="0"/>
              </a:rPr>
              <a:t>How Exercise Helps</a:t>
            </a:r>
          </a:p>
          <a:p>
            <a:r>
              <a:rPr lang="en-US" sz="2000" b="1" dirty="0">
                <a:solidFill>
                  <a:schemeClr val="tx1">
                    <a:lumMod val="75000"/>
                    <a:lumOff val="25000"/>
                  </a:schemeClr>
                </a:solidFill>
                <a:latin typeface="Helvetica" pitchFamily="2" charset="0"/>
              </a:rPr>
              <a:t>Improve Quality of Life and Longevity</a:t>
            </a:r>
          </a:p>
        </p:txBody>
      </p:sp>
      <p:sp>
        <p:nvSpPr>
          <p:cNvPr id="7" name="Subtitle 2">
            <a:extLst>
              <a:ext uri="{FF2B5EF4-FFF2-40B4-BE49-F238E27FC236}">
                <a16:creationId xmlns:a16="http://schemas.microsoft.com/office/drawing/2014/main" id="{438B8CED-8522-CDB7-256E-408A2DCC6F30}"/>
              </a:ext>
            </a:extLst>
          </p:cNvPr>
          <p:cNvSpPr txBox="1">
            <a:spLocks/>
          </p:cNvSpPr>
          <p:nvPr/>
        </p:nvSpPr>
        <p:spPr>
          <a:xfrm>
            <a:off x="962266" y="4607774"/>
            <a:ext cx="3236025" cy="232913"/>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lgn="l"/>
            <a:r>
              <a:rPr lang="en-US" sz="1050" cap="none" spc="0" dirty="0">
                <a:solidFill>
                  <a:srgbClr val="434E5A"/>
                </a:solidFill>
                <a:latin typeface="Helvetica" pitchFamily="2" charset="0"/>
              </a:rPr>
              <a:t>KELSEY-SEYBOLD REGISTERED DIETITIANS</a:t>
            </a:r>
          </a:p>
        </p:txBody>
      </p:sp>
      <p:pic>
        <p:nvPicPr>
          <p:cNvPr id="9" name="Picture 8" descr="A picture containing text, sign&#10;&#10;Description automatically generated">
            <a:extLst>
              <a:ext uri="{FF2B5EF4-FFF2-40B4-BE49-F238E27FC236}">
                <a16:creationId xmlns:a16="http://schemas.microsoft.com/office/drawing/2014/main" id="{E0A68716-C8A2-0FE1-7835-616EF4295BCB}"/>
              </a:ext>
            </a:extLst>
          </p:cNvPr>
          <p:cNvPicPr>
            <a:picLocks noChangeAspect="1"/>
          </p:cNvPicPr>
          <p:nvPr/>
        </p:nvPicPr>
        <p:blipFill>
          <a:blip r:embed="rId4"/>
          <a:stretch>
            <a:fillRect/>
          </a:stretch>
        </p:blipFill>
        <p:spPr>
          <a:xfrm>
            <a:off x="1358988" y="1114522"/>
            <a:ext cx="2928929" cy="480803"/>
          </a:xfrm>
          <a:prstGeom prst="rect">
            <a:avLst/>
          </a:prstGeom>
        </p:spPr>
      </p:pic>
      <p:pic>
        <p:nvPicPr>
          <p:cNvPr id="20" name="Picture 19" descr="A person wearing goggles&#10;&#10;Description automatically generated with medium confidence">
            <a:extLst>
              <a:ext uri="{FF2B5EF4-FFF2-40B4-BE49-F238E27FC236}">
                <a16:creationId xmlns:a16="http://schemas.microsoft.com/office/drawing/2014/main" id="{95C06170-0826-5778-82F1-821076C95CF1}"/>
              </a:ext>
            </a:extLst>
          </p:cNvPr>
          <p:cNvPicPr>
            <a:picLocks noChangeAspect="1"/>
          </p:cNvPicPr>
          <p:nvPr/>
        </p:nvPicPr>
        <p:blipFill rotWithShape="1">
          <a:blip r:embed="rId5"/>
          <a:srcRect r="4756"/>
          <a:stretch/>
        </p:blipFill>
        <p:spPr>
          <a:xfrm>
            <a:off x="6240780" y="304800"/>
            <a:ext cx="5951220" cy="6248400"/>
          </a:xfrm>
          <a:prstGeom prst="rect">
            <a:avLst/>
          </a:prstGeom>
        </p:spPr>
      </p:pic>
      <p:pic>
        <p:nvPicPr>
          <p:cNvPr id="22" name="Picture 21" descr="Shape, rectangle&#10;&#10;Description automatically generated">
            <a:extLst>
              <a:ext uri="{FF2B5EF4-FFF2-40B4-BE49-F238E27FC236}">
                <a16:creationId xmlns:a16="http://schemas.microsoft.com/office/drawing/2014/main" id="{14578C1B-F07D-4C71-E6CC-ECFAF8626913}"/>
              </a:ext>
            </a:extLst>
          </p:cNvPr>
          <p:cNvPicPr>
            <a:picLocks noChangeAspect="1"/>
          </p:cNvPicPr>
          <p:nvPr/>
        </p:nvPicPr>
        <p:blipFill rotWithShape="1">
          <a:blip r:embed="rId6"/>
          <a:srcRect r="6111"/>
          <a:stretch/>
        </p:blipFill>
        <p:spPr>
          <a:xfrm>
            <a:off x="5753100" y="236220"/>
            <a:ext cx="6438900" cy="6858000"/>
          </a:xfrm>
          <a:prstGeom prst="rect">
            <a:avLst/>
          </a:prstGeom>
        </p:spPr>
      </p:pic>
    </p:spTree>
    <p:extLst>
      <p:ext uri="{BB962C8B-B14F-4D97-AF65-F5344CB8AC3E}">
        <p14:creationId xmlns:p14="http://schemas.microsoft.com/office/powerpoint/2010/main" val="29706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3999B3"/>
                </a:solidFill>
                <a:latin typeface="Helvetica" pitchFamily="2" charset="0"/>
              </a:rPr>
              <a:t>Equipment</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1061169" y="1825634"/>
            <a:ext cx="7130331" cy="2036999"/>
          </a:xfrm>
        </p:spPr>
        <p:txBody>
          <a:bodyPr vert="horz" lIns="121899" tIns="60949" rIns="121899" bIns="60949" rtlCol="0" anchor="t">
            <a:noAutofit/>
          </a:bodyPr>
          <a:lstStyle/>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Positive attitude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Supportive shoes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Well fitted socks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Water bottle</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Optional equipment:</a:t>
            </a:r>
            <a:endParaRPr lang="en-US" altLang="en-US" sz="1600" dirty="0">
              <a:solidFill>
                <a:srgbClr val="5B6770"/>
              </a:solidFill>
              <a:latin typeface="Helvetica Light" panose="020B0403020202020204" pitchFamily="34" charset="0"/>
              <a:cs typeface="Open Sans" panose="020B0606030504020204" pitchFamily="34" charset="0"/>
            </a:endParaRP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cs typeface="Open Sans" panose="020B0606030504020204" pitchFamily="34" charset="0"/>
            </a:endParaRPr>
          </a:p>
        </p:txBody>
      </p:sp>
      <p:sp>
        <p:nvSpPr>
          <p:cNvPr id="3" name="Content Placeholder 5">
            <a:extLst>
              <a:ext uri="{FF2B5EF4-FFF2-40B4-BE49-F238E27FC236}">
                <a16:creationId xmlns:a16="http://schemas.microsoft.com/office/drawing/2014/main" id="{98790938-29EA-62D5-30B4-042E2E46B483}"/>
              </a:ext>
            </a:extLst>
          </p:cNvPr>
          <p:cNvSpPr txBox="1">
            <a:spLocks/>
          </p:cNvSpPr>
          <p:nvPr/>
        </p:nvSpPr>
        <p:spPr>
          <a:xfrm>
            <a:off x="1942314" y="3767580"/>
            <a:ext cx="2978478" cy="1398309"/>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Resistance bands</a:t>
            </a:r>
          </a:p>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Jump rope</a:t>
            </a:r>
          </a:p>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Weights</a:t>
            </a:r>
          </a:p>
          <a:p>
            <a:pPr eaLnBrk="0" fontAlgn="base" hangingPunct="0">
              <a:lnSpc>
                <a:spcPct val="100000"/>
              </a:lnSpc>
              <a:spcBef>
                <a:spcPct val="0"/>
              </a:spcBef>
              <a:spcAft>
                <a:spcPct val="0"/>
              </a:spcAft>
            </a:pPr>
            <a:r>
              <a:rPr lang="en-US" altLang="en-US" sz="2000" dirty="0">
                <a:solidFill>
                  <a:srgbClr val="3999B3"/>
                </a:solidFill>
                <a:latin typeface="Helvetica Light" panose="020B0403020202020204" pitchFamily="34" charset="0"/>
                <a:cs typeface="Open Sans" panose="020B0606030504020204" pitchFamily="34" charset="0"/>
              </a:rPr>
              <a:t>Mat</a:t>
            </a:r>
          </a:p>
        </p:txBody>
      </p:sp>
      <p:pic>
        <p:nvPicPr>
          <p:cNvPr id="9" name="Picture 8">
            <a:extLst>
              <a:ext uri="{FF2B5EF4-FFF2-40B4-BE49-F238E27FC236}">
                <a16:creationId xmlns:a16="http://schemas.microsoft.com/office/drawing/2014/main" id="{80CDFFB9-941B-2A29-9A95-9E2FB3136186}"/>
              </a:ext>
            </a:extLst>
          </p:cNvPr>
          <p:cNvPicPr>
            <a:picLocks noChangeAspect="1"/>
          </p:cNvPicPr>
          <p:nvPr/>
        </p:nvPicPr>
        <p:blipFill rotWithShape="1">
          <a:blip r:embed="rId4"/>
          <a:srcRect l="36977" t="23331" r="26763" b="44059"/>
          <a:stretch/>
        </p:blipFill>
        <p:spPr>
          <a:xfrm>
            <a:off x="9895376" y="463917"/>
            <a:ext cx="1811019" cy="1628754"/>
          </a:xfrm>
          <a:prstGeom prst="rect">
            <a:avLst/>
          </a:prstGeom>
        </p:spPr>
      </p:pic>
      <p:pic>
        <p:nvPicPr>
          <p:cNvPr id="10" name="Picture 9">
            <a:extLst>
              <a:ext uri="{FF2B5EF4-FFF2-40B4-BE49-F238E27FC236}">
                <a16:creationId xmlns:a16="http://schemas.microsoft.com/office/drawing/2014/main" id="{A49760BF-F3B7-8A57-6886-2E6A42FD095A}"/>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8" name="Picture 7">
            <a:extLst>
              <a:ext uri="{FF2B5EF4-FFF2-40B4-BE49-F238E27FC236}">
                <a16:creationId xmlns:a16="http://schemas.microsoft.com/office/drawing/2014/main" id="{369E3BE7-3434-138E-2CCE-A62091069C42}"/>
              </a:ext>
            </a:extLst>
          </p:cNvPr>
          <p:cNvPicPr>
            <a:picLocks noChangeAspect="1"/>
          </p:cNvPicPr>
          <p:nvPr/>
        </p:nvPicPr>
        <p:blipFill>
          <a:blip r:embed="rId5"/>
          <a:stretch>
            <a:fillRect/>
          </a:stretch>
        </p:blipFill>
        <p:spPr>
          <a:xfrm>
            <a:off x="4349555" y="-122549"/>
            <a:ext cx="6858000" cy="6858000"/>
          </a:xfrm>
          <a:prstGeom prst="rect">
            <a:avLst/>
          </a:prstGeom>
        </p:spPr>
      </p:pic>
    </p:spTree>
    <p:extLst>
      <p:ext uri="{BB962C8B-B14F-4D97-AF65-F5344CB8AC3E}">
        <p14:creationId xmlns:p14="http://schemas.microsoft.com/office/powerpoint/2010/main" val="409382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523220"/>
          </a:xfrm>
          <a:prstGeom prst="rect">
            <a:avLst/>
          </a:prstGeom>
          <a:noFill/>
        </p:spPr>
        <p:txBody>
          <a:bodyPr wrap="square">
            <a:spAutoFit/>
          </a:bodyPr>
          <a:lstStyle/>
          <a:p>
            <a:r>
              <a:rPr lang="en-US" sz="2800" b="1" dirty="0">
                <a:solidFill>
                  <a:srgbClr val="3999B3"/>
                </a:solidFill>
                <a:latin typeface="Helvetica" pitchFamily="2" charset="0"/>
              </a:rPr>
              <a:t>Cardiovascular Exercise</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930545" y="2194793"/>
            <a:ext cx="4403455" cy="2664071"/>
          </a:xfrm>
        </p:spPr>
        <p:txBody>
          <a:bodyPr vert="horz" lIns="121899" tIns="60949" rIns="121899" bIns="60949" rtlCol="0" anchor="t">
            <a:noAutofit/>
          </a:body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These are activities that raise your heart rate. </a:t>
            </a:r>
          </a:p>
          <a:p>
            <a:pPr mar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Examples are brisk walking, jogging, biking or dancing. </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Aim for 150 minutes a week of cardio exercise. Can be done 10 minutes at a time.</a:t>
            </a: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7" name="Picture 6">
            <a:extLst>
              <a:ext uri="{FF2B5EF4-FFF2-40B4-BE49-F238E27FC236}">
                <a16:creationId xmlns:a16="http://schemas.microsoft.com/office/drawing/2014/main" id="{F1D2DFFC-1F2E-FBE4-5513-AC24CA55BC56}"/>
              </a:ext>
            </a:extLst>
          </p:cNvPr>
          <p:cNvPicPr>
            <a:picLocks noChangeAspect="1"/>
          </p:cNvPicPr>
          <p:nvPr/>
        </p:nvPicPr>
        <p:blipFill rotWithShape="1">
          <a:blip r:embed="rId4"/>
          <a:srcRect l="36977" t="23331" r="26763" b="44059"/>
          <a:stretch/>
        </p:blipFill>
        <p:spPr>
          <a:xfrm>
            <a:off x="9895376" y="463917"/>
            <a:ext cx="1811019" cy="1628754"/>
          </a:xfrm>
          <a:prstGeom prst="rect">
            <a:avLst/>
          </a:prstGeom>
        </p:spPr>
      </p:pic>
      <p:pic>
        <p:nvPicPr>
          <p:cNvPr id="8" name="Picture 7">
            <a:extLst>
              <a:ext uri="{FF2B5EF4-FFF2-40B4-BE49-F238E27FC236}">
                <a16:creationId xmlns:a16="http://schemas.microsoft.com/office/drawing/2014/main" id="{95D7824B-0BC1-9F98-DF33-BF0722B23739}"/>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6" name="Picture 5" descr="A picture containing person, outdoor&#10;&#10;Description automatically generated">
            <a:extLst>
              <a:ext uri="{FF2B5EF4-FFF2-40B4-BE49-F238E27FC236}">
                <a16:creationId xmlns:a16="http://schemas.microsoft.com/office/drawing/2014/main" id="{E370DFF2-4555-8C2B-564D-FBE29C9F3DEC}"/>
              </a:ext>
            </a:extLst>
          </p:cNvPr>
          <p:cNvPicPr>
            <a:picLocks noChangeAspect="1"/>
          </p:cNvPicPr>
          <p:nvPr/>
        </p:nvPicPr>
        <p:blipFill>
          <a:blip r:embed="rId5"/>
          <a:stretch>
            <a:fillRect/>
          </a:stretch>
        </p:blipFill>
        <p:spPr>
          <a:xfrm>
            <a:off x="5485614" y="97828"/>
            <a:ext cx="6858000" cy="6858000"/>
          </a:xfrm>
          <a:prstGeom prst="rect">
            <a:avLst/>
          </a:prstGeom>
        </p:spPr>
      </p:pic>
    </p:spTree>
    <p:extLst>
      <p:ext uri="{BB962C8B-B14F-4D97-AF65-F5344CB8AC3E}">
        <p14:creationId xmlns:p14="http://schemas.microsoft.com/office/powerpoint/2010/main" val="176893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Cardio</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934169" y="2273831"/>
            <a:ext cx="4403455" cy="266407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Start by choosing an aerobic activity that you can do almost daily, such as taking 5-minute walks throughout the day or parking farther away so you will take more steps. You don't even have to break a sweat or change clothes.</a:t>
            </a: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cxnSp>
        <p:nvCxnSpPr>
          <p:cNvPr id="10" name="Straight Connector 9">
            <a:extLst>
              <a:ext uri="{FF2B5EF4-FFF2-40B4-BE49-F238E27FC236}">
                <a16:creationId xmlns:a16="http://schemas.microsoft.com/office/drawing/2014/main" id="{C16C5BB3-BA15-9870-F41D-2A04A8AA37BE}"/>
              </a:ext>
            </a:extLst>
          </p:cNvPr>
          <p:cNvCxnSpPr/>
          <p:nvPr/>
        </p:nvCxnSpPr>
        <p:spPr>
          <a:xfrm>
            <a:off x="6486001" y="3824926"/>
            <a:ext cx="4402318" cy="0"/>
          </a:xfrm>
          <a:prstGeom prst="line">
            <a:avLst/>
          </a:prstGeom>
          <a:ln w="12700">
            <a:solidFill>
              <a:srgbClr val="3999B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2CD7168-02CB-0603-DDBE-B815FD3A95BD}"/>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8" name="Picture 7">
            <a:extLst>
              <a:ext uri="{FF2B5EF4-FFF2-40B4-BE49-F238E27FC236}">
                <a16:creationId xmlns:a16="http://schemas.microsoft.com/office/drawing/2014/main" id="{F4CD4E28-97CC-ADD4-ABCD-252DC9017B89}"/>
              </a:ext>
            </a:extLst>
          </p:cNvPr>
          <p:cNvPicPr>
            <a:picLocks noChangeAspect="1"/>
          </p:cNvPicPr>
          <p:nvPr/>
        </p:nvPicPr>
        <p:blipFill rotWithShape="1">
          <a:blip r:embed="rId5"/>
          <a:srcRect t="21075"/>
          <a:stretch/>
        </p:blipFill>
        <p:spPr>
          <a:xfrm>
            <a:off x="5665439" y="1014929"/>
            <a:ext cx="6108970" cy="5213194"/>
          </a:xfrm>
          <a:prstGeom prst="rect">
            <a:avLst/>
          </a:prstGeom>
        </p:spPr>
      </p:pic>
    </p:spTree>
    <p:extLst>
      <p:ext uri="{BB962C8B-B14F-4D97-AF65-F5344CB8AC3E}">
        <p14:creationId xmlns:p14="http://schemas.microsoft.com/office/powerpoint/2010/main" val="1594527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Cardio</a:t>
            </a:r>
          </a:p>
        </p:txBody>
      </p:sp>
      <p:pic>
        <p:nvPicPr>
          <p:cNvPr id="3" name="Picture 2">
            <a:extLst>
              <a:ext uri="{FF2B5EF4-FFF2-40B4-BE49-F238E27FC236}">
                <a16:creationId xmlns:a16="http://schemas.microsoft.com/office/drawing/2014/main" id="{1152FD03-383D-8B63-7229-A4779C7893C9}"/>
              </a:ext>
            </a:extLst>
          </p:cNvPr>
          <p:cNvPicPr>
            <a:picLocks noChangeAspect="1"/>
          </p:cNvPicPr>
          <p:nvPr/>
        </p:nvPicPr>
        <p:blipFill rotWithShape="1">
          <a:blip r:embed="rId3"/>
          <a:srcRect b="70859"/>
          <a:stretch/>
        </p:blipFill>
        <p:spPr>
          <a:xfrm>
            <a:off x="934169" y="1923072"/>
            <a:ext cx="5664810" cy="1998482"/>
          </a:xfrm>
          <a:prstGeom prst="rect">
            <a:avLst/>
          </a:prstGeom>
        </p:spPr>
      </p:pic>
      <p:pic>
        <p:nvPicPr>
          <p:cNvPr id="7" name="Picture 6">
            <a:extLst>
              <a:ext uri="{FF2B5EF4-FFF2-40B4-BE49-F238E27FC236}">
                <a16:creationId xmlns:a16="http://schemas.microsoft.com/office/drawing/2014/main" id="{610E4AB1-138D-6E71-E4A4-C9EF10916C14}"/>
              </a:ext>
            </a:extLst>
          </p:cNvPr>
          <p:cNvPicPr>
            <a:picLocks noChangeAspect="1"/>
          </p:cNvPicPr>
          <p:nvPr/>
        </p:nvPicPr>
        <p:blipFill rotWithShape="1">
          <a:blip r:embed="rId3"/>
          <a:srcRect t="33127" b="37273"/>
          <a:stretch/>
        </p:blipFill>
        <p:spPr>
          <a:xfrm>
            <a:off x="934169" y="3808431"/>
            <a:ext cx="5664810" cy="2029929"/>
          </a:xfrm>
          <a:prstGeom prst="rect">
            <a:avLst/>
          </a:prstGeom>
        </p:spPr>
      </p:pic>
      <p:pic>
        <p:nvPicPr>
          <p:cNvPr id="11" name="Picture 10">
            <a:extLst>
              <a:ext uri="{FF2B5EF4-FFF2-40B4-BE49-F238E27FC236}">
                <a16:creationId xmlns:a16="http://schemas.microsoft.com/office/drawing/2014/main" id="{83136E3F-F751-D29C-C75D-3CB849795A8E}"/>
              </a:ext>
            </a:extLst>
          </p:cNvPr>
          <p:cNvPicPr>
            <a:picLocks noChangeAspect="1"/>
          </p:cNvPicPr>
          <p:nvPr/>
        </p:nvPicPr>
        <p:blipFill rotWithShape="1">
          <a:blip r:embed="rId3"/>
          <a:srcRect l="45729" t="65429"/>
          <a:stretch/>
        </p:blipFill>
        <p:spPr>
          <a:xfrm>
            <a:off x="7650751" y="2656647"/>
            <a:ext cx="4541249" cy="3502057"/>
          </a:xfrm>
          <a:prstGeom prst="rect">
            <a:avLst/>
          </a:prstGeom>
        </p:spPr>
      </p:pic>
      <p:pic>
        <p:nvPicPr>
          <p:cNvPr id="12" name="Picture 11">
            <a:extLst>
              <a:ext uri="{FF2B5EF4-FFF2-40B4-BE49-F238E27FC236}">
                <a16:creationId xmlns:a16="http://schemas.microsoft.com/office/drawing/2014/main" id="{F577C57E-07CE-2210-508A-77D35A786512}"/>
              </a:ext>
            </a:extLst>
          </p:cNvPr>
          <p:cNvPicPr>
            <a:picLocks noChangeAspect="1"/>
          </p:cNvPicPr>
          <p:nvPr/>
        </p:nvPicPr>
        <p:blipFill rotWithShape="1">
          <a:blip r:embed="rId3"/>
          <a:srcRect t="65429" r="51775" b="9738"/>
          <a:stretch/>
        </p:blipFill>
        <p:spPr>
          <a:xfrm>
            <a:off x="7844670" y="1130391"/>
            <a:ext cx="2731853" cy="1703025"/>
          </a:xfrm>
          <a:prstGeom prst="rect">
            <a:avLst/>
          </a:prstGeom>
        </p:spPr>
      </p:pic>
      <p:pic>
        <p:nvPicPr>
          <p:cNvPr id="13" name="Picture 12" descr="Shape, rectangle&#10;&#10;Description automatically generated">
            <a:extLst>
              <a:ext uri="{FF2B5EF4-FFF2-40B4-BE49-F238E27FC236}">
                <a16:creationId xmlns:a16="http://schemas.microsoft.com/office/drawing/2014/main" id="{7DC01DA1-E4BB-06C8-4412-73B5803990B0}"/>
              </a:ext>
            </a:extLst>
          </p:cNvPr>
          <p:cNvPicPr>
            <a:picLocks noChangeAspect="1"/>
          </p:cNvPicPr>
          <p:nvPr/>
        </p:nvPicPr>
        <p:blipFill rotWithShape="1">
          <a:blip r:embed="rId4"/>
          <a:srcRect l="-1" t="15094" r="37657" b="17009"/>
          <a:stretch/>
        </p:blipFill>
        <p:spPr>
          <a:xfrm>
            <a:off x="5894904" y="0"/>
            <a:ext cx="6297096" cy="685800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E5D7419-07EF-3477-FB94-C640BE3D5673}"/>
              </a:ext>
            </a:extLst>
          </p:cNvPr>
          <p:cNvPicPr>
            <a:picLocks noChangeAspect="1"/>
          </p:cNvPicPr>
          <p:nvPr/>
        </p:nvPicPr>
        <p:blipFill>
          <a:blip r:embed="rId5"/>
          <a:stretch>
            <a:fillRect/>
          </a:stretch>
        </p:blipFill>
        <p:spPr>
          <a:xfrm>
            <a:off x="1071879" y="5819733"/>
            <a:ext cx="2064925" cy="338971"/>
          </a:xfrm>
          <a:prstGeom prst="rect">
            <a:avLst/>
          </a:prstGeom>
        </p:spPr>
      </p:pic>
      <p:pic>
        <p:nvPicPr>
          <p:cNvPr id="15" name="Picture 14">
            <a:extLst>
              <a:ext uri="{FF2B5EF4-FFF2-40B4-BE49-F238E27FC236}">
                <a16:creationId xmlns:a16="http://schemas.microsoft.com/office/drawing/2014/main" id="{2B35C2A6-5079-4543-709D-897F42C29F74}"/>
              </a:ext>
            </a:extLst>
          </p:cNvPr>
          <p:cNvPicPr>
            <a:picLocks noChangeAspect="1"/>
          </p:cNvPicPr>
          <p:nvPr/>
        </p:nvPicPr>
        <p:blipFill rotWithShape="1">
          <a:blip r:embed="rId6"/>
          <a:srcRect l="36977" t="23331" r="26763" b="44059"/>
          <a:stretch/>
        </p:blipFill>
        <p:spPr>
          <a:xfrm>
            <a:off x="9895376" y="463917"/>
            <a:ext cx="1811019" cy="1628754"/>
          </a:xfrm>
          <a:prstGeom prst="rect">
            <a:avLst/>
          </a:prstGeom>
        </p:spPr>
      </p:pic>
      <p:pic>
        <p:nvPicPr>
          <p:cNvPr id="16" name="Picture 15">
            <a:extLst>
              <a:ext uri="{FF2B5EF4-FFF2-40B4-BE49-F238E27FC236}">
                <a16:creationId xmlns:a16="http://schemas.microsoft.com/office/drawing/2014/main" id="{C074BB24-455D-71F3-0EAF-E4102CD34EA9}"/>
              </a:ext>
            </a:extLst>
          </p:cNvPr>
          <p:cNvPicPr>
            <a:picLocks noChangeAspect="1"/>
          </p:cNvPicPr>
          <p:nvPr/>
        </p:nvPicPr>
        <p:blipFill rotWithShape="1">
          <a:blip r:embed="rId6"/>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3748713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523220"/>
          </a:xfrm>
          <a:prstGeom prst="rect">
            <a:avLst/>
          </a:prstGeom>
          <a:noFill/>
        </p:spPr>
        <p:txBody>
          <a:bodyPr wrap="square">
            <a:spAutoFit/>
          </a:bodyPr>
          <a:lstStyle/>
          <a:p>
            <a:r>
              <a:rPr lang="en-US" sz="2800" b="1" dirty="0">
                <a:solidFill>
                  <a:srgbClr val="3999B3"/>
                </a:solidFill>
                <a:latin typeface="Helvetica" pitchFamily="2" charset="0"/>
              </a:rPr>
              <a:t>Resistance Exercise</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628070" y="2194792"/>
            <a:ext cx="4993177" cy="2664071"/>
          </a:xfrm>
        </p:spPr>
        <p:txBody>
          <a:bodyPr vert="horz" lIns="121899" tIns="60949" rIns="121899" bIns="60949" rtlCol="0" anchor="t">
            <a:noAutofit/>
          </a:body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This involves using your own body weight, weights, or resistance bands to build muscle and strength. </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This helps your body burn more calories at rest. Goal is at least 2 times a week.</a:t>
            </a: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7" name="Picture 6">
            <a:extLst>
              <a:ext uri="{FF2B5EF4-FFF2-40B4-BE49-F238E27FC236}">
                <a16:creationId xmlns:a16="http://schemas.microsoft.com/office/drawing/2014/main" id="{B1EA1DA9-C6AA-905C-3C5B-5853F80BBAD2}"/>
              </a:ext>
            </a:extLst>
          </p:cNvPr>
          <p:cNvPicPr>
            <a:picLocks noChangeAspect="1"/>
          </p:cNvPicPr>
          <p:nvPr/>
        </p:nvPicPr>
        <p:blipFill rotWithShape="1">
          <a:blip r:embed="rId4"/>
          <a:srcRect l="36977" t="23331" r="26763" b="44059"/>
          <a:stretch/>
        </p:blipFill>
        <p:spPr>
          <a:xfrm>
            <a:off x="9895376" y="463917"/>
            <a:ext cx="1811019" cy="1628754"/>
          </a:xfrm>
          <a:prstGeom prst="rect">
            <a:avLst/>
          </a:prstGeom>
        </p:spPr>
      </p:pic>
      <p:pic>
        <p:nvPicPr>
          <p:cNvPr id="8" name="Picture 7">
            <a:extLst>
              <a:ext uri="{FF2B5EF4-FFF2-40B4-BE49-F238E27FC236}">
                <a16:creationId xmlns:a16="http://schemas.microsoft.com/office/drawing/2014/main" id="{464EFEBB-1CBC-6479-A674-874A1AD0E84F}"/>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C5470E10-D7D7-8914-F1E2-93D472D8A81E}"/>
              </a:ext>
            </a:extLst>
          </p:cNvPr>
          <p:cNvPicPr>
            <a:picLocks noChangeAspect="1"/>
          </p:cNvPicPr>
          <p:nvPr/>
        </p:nvPicPr>
        <p:blipFill>
          <a:blip r:embed="rId5"/>
          <a:stretch>
            <a:fillRect/>
          </a:stretch>
        </p:blipFill>
        <p:spPr>
          <a:xfrm>
            <a:off x="5315147" y="97828"/>
            <a:ext cx="6858000" cy="6858000"/>
          </a:xfrm>
          <a:prstGeom prst="rect">
            <a:avLst/>
          </a:prstGeom>
        </p:spPr>
      </p:pic>
    </p:spTree>
    <p:extLst>
      <p:ext uri="{BB962C8B-B14F-4D97-AF65-F5344CB8AC3E}">
        <p14:creationId xmlns:p14="http://schemas.microsoft.com/office/powerpoint/2010/main" val="1930905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Resistance</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934170" y="2273831"/>
            <a:ext cx="4106958" cy="266407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To build some strength and muscle, add some resistance training at least 2 days per week. It is fine</a:t>
            </a:r>
          </a:p>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to start with wall push-ups and other easy activities that you can do during work breaks, at your</a:t>
            </a:r>
          </a:p>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desk or at home using household items.</a:t>
            </a: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3" name="Picture 2">
            <a:extLst>
              <a:ext uri="{FF2B5EF4-FFF2-40B4-BE49-F238E27FC236}">
                <a16:creationId xmlns:a16="http://schemas.microsoft.com/office/drawing/2014/main" id="{5D8E179E-648F-BAB9-716B-9B3A318A0503}"/>
              </a:ext>
            </a:extLst>
          </p:cNvPr>
          <p:cNvPicPr>
            <a:picLocks noChangeAspect="1"/>
          </p:cNvPicPr>
          <p:nvPr/>
        </p:nvPicPr>
        <p:blipFill rotWithShape="1">
          <a:blip r:embed="rId4"/>
          <a:srcRect t="16357"/>
          <a:stretch/>
        </p:blipFill>
        <p:spPr>
          <a:xfrm>
            <a:off x="5777126" y="737761"/>
            <a:ext cx="5480705" cy="5736210"/>
          </a:xfrm>
          <a:prstGeom prst="rect">
            <a:avLst/>
          </a:prstGeom>
        </p:spPr>
      </p:pic>
      <p:cxnSp>
        <p:nvCxnSpPr>
          <p:cNvPr id="6" name="Straight Connector 5">
            <a:extLst>
              <a:ext uri="{FF2B5EF4-FFF2-40B4-BE49-F238E27FC236}">
                <a16:creationId xmlns:a16="http://schemas.microsoft.com/office/drawing/2014/main" id="{DAE1CCD0-4211-0198-6C7E-84F23381B88D}"/>
              </a:ext>
            </a:extLst>
          </p:cNvPr>
          <p:cNvCxnSpPr/>
          <p:nvPr/>
        </p:nvCxnSpPr>
        <p:spPr>
          <a:xfrm>
            <a:off x="6316319" y="3419574"/>
            <a:ext cx="4402318" cy="0"/>
          </a:xfrm>
          <a:prstGeom prst="line">
            <a:avLst/>
          </a:prstGeom>
          <a:ln w="12700">
            <a:solidFill>
              <a:srgbClr val="3999B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6CBB30-9D35-F11D-910C-546167AA5892}"/>
              </a:ext>
            </a:extLst>
          </p:cNvPr>
          <p:cNvPicPr>
            <a:picLocks noChangeAspect="1"/>
          </p:cNvPicPr>
          <p:nvPr/>
        </p:nvPicPr>
        <p:blipFill rotWithShape="1">
          <a:blip r:embed="rId5"/>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1551904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Resistance</a:t>
            </a: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8" name="Picture 7">
            <a:extLst>
              <a:ext uri="{FF2B5EF4-FFF2-40B4-BE49-F238E27FC236}">
                <a16:creationId xmlns:a16="http://schemas.microsoft.com/office/drawing/2014/main" id="{5F5EE81B-0EE5-DC2C-0B0D-0514F142E267}"/>
              </a:ext>
            </a:extLst>
          </p:cNvPr>
          <p:cNvPicPr>
            <a:picLocks noChangeAspect="1"/>
          </p:cNvPicPr>
          <p:nvPr/>
        </p:nvPicPr>
        <p:blipFill rotWithShape="1">
          <a:blip r:embed="rId4"/>
          <a:srcRect b="67010"/>
          <a:stretch/>
        </p:blipFill>
        <p:spPr>
          <a:xfrm>
            <a:off x="592634" y="1871537"/>
            <a:ext cx="5595746" cy="2262433"/>
          </a:xfrm>
          <a:prstGeom prst="rect">
            <a:avLst/>
          </a:prstGeom>
        </p:spPr>
      </p:pic>
      <p:pic>
        <p:nvPicPr>
          <p:cNvPr id="10" name="Picture 9">
            <a:extLst>
              <a:ext uri="{FF2B5EF4-FFF2-40B4-BE49-F238E27FC236}">
                <a16:creationId xmlns:a16="http://schemas.microsoft.com/office/drawing/2014/main" id="{45030A61-2637-8236-E69A-B888E418C4A3}"/>
              </a:ext>
            </a:extLst>
          </p:cNvPr>
          <p:cNvPicPr>
            <a:picLocks noChangeAspect="1"/>
          </p:cNvPicPr>
          <p:nvPr/>
        </p:nvPicPr>
        <p:blipFill rotWithShape="1">
          <a:blip r:embed="rId4"/>
          <a:srcRect t="34502" b="28797"/>
          <a:stretch/>
        </p:blipFill>
        <p:spPr>
          <a:xfrm>
            <a:off x="6314705" y="1026846"/>
            <a:ext cx="5595746" cy="2516957"/>
          </a:xfrm>
          <a:prstGeom prst="rect">
            <a:avLst/>
          </a:prstGeom>
        </p:spPr>
      </p:pic>
      <p:pic>
        <p:nvPicPr>
          <p:cNvPr id="11" name="Picture 10">
            <a:extLst>
              <a:ext uri="{FF2B5EF4-FFF2-40B4-BE49-F238E27FC236}">
                <a16:creationId xmlns:a16="http://schemas.microsoft.com/office/drawing/2014/main" id="{859F3782-7FA4-F0CC-F8DA-01DF131C8ED8}"/>
              </a:ext>
            </a:extLst>
          </p:cNvPr>
          <p:cNvPicPr>
            <a:picLocks noChangeAspect="1"/>
          </p:cNvPicPr>
          <p:nvPr/>
        </p:nvPicPr>
        <p:blipFill rotWithShape="1">
          <a:blip r:embed="rId4"/>
          <a:srcRect t="69278"/>
          <a:stretch/>
        </p:blipFill>
        <p:spPr>
          <a:xfrm>
            <a:off x="4501756" y="4370164"/>
            <a:ext cx="5595746" cy="2106891"/>
          </a:xfrm>
          <a:prstGeom prst="rect">
            <a:avLst/>
          </a:prstGeom>
        </p:spPr>
      </p:pic>
      <p:cxnSp>
        <p:nvCxnSpPr>
          <p:cNvPr id="12" name="Straight Connector 11">
            <a:extLst>
              <a:ext uri="{FF2B5EF4-FFF2-40B4-BE49-F238E27FC236}">
                <a16:creationId xmlns:a16="http://schemas.microsoft.com/office/drawing/2014/main" id="{AE482A18-18BF-F09E-4CED-9E7F8864816E}"/>
              </a:ext>
            </a:extLst>
          </p:cNvPr>
          <p:cNvCxnSpPr/>
          <p:nvPr/>
        </p:nvCxnSpPr>
        <p:spPr>
          <a:xfrm>
            <a:off x="5973452" y="3992569"/>
            <a:ext cx="4402318" cy="0"/>
          </a:xfrm>
          <a:prstGeom prst="line">
            <a:avLst/>
          </a:prstGeom>
          <a:ln w="12700">
            <a:solidFill>
              <a:srgbClr val="3999B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FF6E237-61FA-CF25-B82E-E7D2ED0567F6}"/>
              </a:ext>
            </a:extLst>
          </p:cNvPr>
          <p:cNvPicPr>
            <a:picLocks noChangeAspect="1"/>
          </p:cNvPicPr>
          <p:nvPr/>
        </p:nvPicPr>
        <p:blipFill rotWithShape="1">
          <a:blip r:embed="rId5"/>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199313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523220"/>
          </a:xfrm>
          <a:prstGeom prst="rect">
            <a:avLst/>
          </a:prstGeom>
          <a:noFill/>
        </p:spPr>
        <p:txBody>
          <a:bodyPr wrap="square">
            <a:spAutoFit/>
          </a:bodyPr>
          <a:lstStyle/>
          <a:p>
            <a:r>
              <a:rPr lang="en-US" sz="2800" b="1" dirty="0">
                <a:solidFill>
                  <a:srgbClr val="3999B3"/>
                </a:solidFill>
                <a:latin typeface="Helvetica" pitchFamily="2" charset="0"/>
              </a:rPr>
              <a:t>Balance Exercise</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930546" y="2194793"/>
            <a:ext cx="3975410" cy="2664071"/>
          </a:xfrm>
        </p:spPr>
        <p:txBody>
          <a:bodyPr vert="horz" lIns="121899" tIns="60949" rIns="121899" bIns="60949" rtlCol="0" anchor="t">
            <a:noAutofit/>
          </a:body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Helps with daily activities such as walking and going up and down the stairs. </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Balance exercises can also help prevent falls.</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 Yoga and Tai Chi are examples of balance exercises.</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7" name="Picture 6">
            <a:extLst>
              <a:ext uri="{FF2B5EF4-FFF2-40B4-BE49-F238E27FC236}">
                <a16:creationId xmlns:a16="http://schemas.microsoft.com/office/drawing/2014/main" id="{66F12C83-1B49-90AF-A360-26D6B7CDC216}"/>
              </a:ext>
            </a:extLst>
          </p:cNvPr>
          <p:cNvPicPr>
            <a:picLocks noChangeAspect="1"/>
          </p:cNvPicPr>
          <p:nvPr/>
        </p:nvPicPr>
        <p:blipFill rotWithShape="1">
          <a:blip r:embed="rId4"/>
          <a:srcRect l="36977" t="23331" r="26763" b="44059"/>
          <a:stretch/>
        </p:blipFill>
        <p:spPr>
          <a:xfrm>
            <a:off x="9895376" y="463917"/>
            <a:ext cx="1811019" cy="1628754"/>
          </a:xfrm>
          <a:prstGeom prst="rect">
            <a:avLst/>
          </a:prstGeom>
        </p:spPr>
      </p:pic>
      <p:pic>
        <p:nvPicPr>
          <p:cNvPr id="8" name="Picture 7">
            <a:extLst>
              <a:ext uri="{FF2B5EF4-FFF2-40B4-BE49-F238E27FC236}">
                <a16:creationId xmlns:a16="http://schemas.microsoft.com/office/drawing/2014/main" id="{A204E239-0FE1-BD65-D4E4-3890062BE6A6}"/>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6" name="Picture 5">
            <a:extLst>
              <a:ext uri="{FF2B5EF4-FFF2-40B4-BE49-F238E27FC236}">
                <a16:creationId xmlns:a16="http://schemas.microsoft.com/office/drawing/2014/main" id="{17B8723F-82E9-E934-E2B9-1280E79BD2E3}"/>
              </a:ext>
            </a:extLst>
          </p:cNvPr>
          <p:cNvPicPr>
            <a:picLocks noChangeAspect="1"/>
          </p:cNvPicPr>
          <p:nvPr/>
        </p:nvPicPr>
        <p:blipFill>
          <a:blip r:embed="rId5"/>
          <a:stretch>
            <a:fillRect/>
          </a:stretch>
        </p:blipFill>
        <p:spPr>
          <a:xfrm>
            <a:off x="5249944" y="97828"/>
            <a:ext cx="6858000" cy="6858000"/>
          </a:xfrm>
          <a:prstGeom prst="rect">
            <a:avLst/>
          </a:prstGeom>
        </p:spPr>
      </p:pic>
    </p:spTree>
    <p:extLst>
      <p:ext uri="{BB962C8B-B14F-4D97-AF65-F5344CB8AC3E}">
        <p14:creationId xmlns:p14="http://schemas.microsoft.com/office/powerpoint/2010/main" val="73348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Balance</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798997" y="2492890"/>
            <a:ext cx="3979738" cy="266407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Start your balance training by holding on to something stable and trying to stand on one leg at</a:t>
            </a:r>
          </a:p>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a time several times per day. </a:t>
            </a:r>
          </a:p>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Add in some other exercises along the way to help you get more</a:t>
            </a:r>
          </a:p>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balance and avoid falls.</a:t>
            </a: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cxnSp>
        <p:nvCxnSpPr>
          <p:cNvPr id="10" name="Straight Connector 9">
            <a:extLst>
              <a:ext uri="{FF2B5EF4-FFF2-40B4-BE49-F238E27FC236}">
                <a16:creationId xmlns:a16="http://schemas.microsoft.com/office/drawing/2014/main" id="{C16C5BB3-BA15-9870-F41D-2A04A8AA37BE}"/>
              </a:ext>
            </a:extLst>
          </p:cNvPr>
          <p:cNvCxnSpPr/>
          <p:nvPr/>
        </p:nvCxnSpPr>
        <p:spPr>
          <a:xfrm>
            <a:off x="6184343" y="3824926"/>
            <a:ext cx="4402318" cy="0"/>
          </a:xfrm>
          <a:prstGeom prst="line">
            <a:avLst/>
          </a:prstGeom>
          <a:ln w="12700">
            <a:solidFill>
              <a:srgbClr val="3999B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7748770-7F77-4953-C544-89E543E06AE1}"/>
              </a:ext>
            </a:extLst>
          </p:cNvPr>
          <p:cNvPicPr>
            <a:picLocks noChangeAspect="1"/>
          </p:cNvPicPr>
          <p:nvPr/>
        </p:nvPicPr>
        <p:blipFill rotWithShape="1">
          <a:blip r:embed="rId4"/>
          <a:srcRect t="18282" b="44227"/>
          <a:stretch/>
        </p:blipFill>
        <p:spPr>
          <a:xfrm>
            <a:off x="6096000" y="857838"/>
            <a:ext cx="5605977" cy="2571162"/>
          </a:xfrm>
          <a:prstGeom prst="rect">
            <a:avLst/>
          </a:prstGeom>
        </p:spPr>
      </p:pic>
      <p:pic>
        <p:nvPicPr>
          <p:cNvPr id="4" name="Picture 3">
            <a:extLst>
              <a:ext uri="{FF2B5EF4-FFF2-40B4-BE49-F238E27FC236}">
                <a16:creationId xmlns:a16="http://schemas.microsoft.com/office/drawing/2014/main" id="{3E93BAA9-EAA4-6DF9-20F6-C5CF1FABCF46}"/>
              </a:ext>
            </a:extLst>
          </p:cNvPr>
          <p:cNvPicPr>
            <a:picLocks noChangeAspect="1"/>
          </p:cNvPicPr>
          <p:nvPr/>
        </p:nvPicPr>
        <p:blipFill rotWithShape="1">
          <a:blip r:embed="rId4"/>
          <a:srcRect t="66804"/>
          <a:stretch/>
        </p:blipFill>
        <p:spPr>
          <a:xfrm>
            <a:off x="5884171" y="4220853"/>
            <a:ext cx="5605977" cy="2276573"/>
          </a:xfrm>
          <a:prstGeom prst="rect">
            <a:avLst/>
          </a:prstGeom>
        </p:spPr>
      </p:pic>
      <p:pic>
        <p:nvPicPr>
          <p:cNvPr id="7" name="Picture 6">
            <a:extLst>
              <a:ext uri="{FF2B5EF4-FFF2-40B4-BE49-F238E27FC236}">
                <a16:creationId xmlns:a16="http://schemas.microsoft.com/office/drawing/2014/main" id="{BE65151E-8DFB-EB09-9202-68C08B666856}"/>
              </a:ext>
            </a:extLst>
          </p:cNvPr>
          <p:cNvPicPr>
            <a:picLocks noChangeAspect="1"/>
          </p:cNvPicPr>
          <p:nvPr/>
        </p:nvPicPr>
        <p:blipFill rotWithShape="1">
          <a:blip r:embed="rId5"/>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1412803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Balance</a:t>
            </a:r>
          </a:p>
        </p:txBody>
      </p:sp>
      <p:pic>
        <p:nvPicPr>
          <p:cNvPr id="11" name="Picture 10">
            <a:extLst>
              <a:ext uri="{FF2B5EF4-FFF2-40B4-BE49-F238E27FC236}">
                <a16:creationId xmlns:a16="http://schemas.microsoft.com/office/drawing/2014/main" id="{5FEA37DD-67E6-D2ED-3B36-AC46E9CC8CD0}"/>
              </a:ext>
            </a:extLst>
          </p:cNvPr>
          <p:cNvPicPr>
            <a:picLocks noChangeAspect="1"/>
          </p:cNvPicPr>
          <p:nvPr/>
        </p:nvPicPr>
        <p:blipFill rotWithShape="1">
          <a:blip r:embed="rId3"/>
          <a:srcRect l="47503" b="62459"/>
          <a:stretch/>
        </p:blipFill>
        <p:spPr>
          <a:xfrm>
            <a:off x="1148431" y="2043985"/>
            <a:ext cx="3186620" cy="2350408"/>
          </a:xfrm>
          <a:prstGeom prst="rect">
            <a:avLst/>
          </a:prstGeom>
        </p:spPr>
      </p:pic>
      <p:pic>
        <p:nvPicPr>
          <p:cNvPr id="13" name="Picture 12">
            <a:extLst>
              <a:ext uri="{FF2B5EF4-FFF2-40B4-BE49-F238E27FC236}">
                <a16:creationId xmlns:a16="http://schemas.microsoft.com/office/drawing/2014/main" id="{999A935E-16BB-0091-B8F1-F0371FA46455}"/>
              </a:ext>
            </a:extLst>
          </p:cNvPr>
          <p:cNvPicPr>
            <a:picLocks noChangeAspect="1"/>
          </p:cNvPicPr>
          <p:nvPr/>
        </p:nvPicPr>
        <p:blipFill rotWithShape="1">
          <a:blip r:embed="rId3"/>
          <a:srcRect r="53740" b="62459"/>
          <a:stretch/>
        </p:blipFill>
        <p:spPr>
          <a:xfrm>
            <a:off x="986727" y="3638811"/>
            <a:ext cx="2808019" cy="2350408"/>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3DDEC5A7-15E7-5108-6AF1-C0EC40608117}"/>
              </a:ext>
            </a:extLst>
          </p:cNvPr>
          <p:cNvPicPr>
            <a:picLocks noChangeAspect="1"/>
          </p:cNvPicPr>
          <p:nvPr/>
        </p:nvPicPr>
        <p:blipFill>
          <a:blip r:embed="rId4"/>
          <a:stretch>
            <a:fillRect/>
          </a:stretch>
        </p:blipFill>
        <p:spPr>
          <a:xfrm>
            <a:off x="9335346" y="6055112"/>
            <a:ext cx="2064925" cy="338971"/>
          </a:xfrm>
          <a:prstGeom prst="rect">
            <a:avLst/>
          </a:prstGeom>
        </p:spPr>
      </p:pic>
      <p:pic>
        <p:nvPicPr>
          <p:cNvPr id="15" name="Picture 14" descr="Shape, rectangle&#10;&#10;Description automatically generated">
            <a:extLst>
              <a:ext uri="{FF2B5EF4-FFF2-40B4-BE49-F238E27FC236}">
                <a16:creationId xmlns:a16="http://schemas.microsoft.com/office/drawing/2014/main" id="{C0011932-3D11-E190-2EE7-F4E6E3F58344}"/>
              </a:ext>
            </a:extLst>
          </p:cNvPr>
          <p:cNvPicPr>
            <a:picLocks noChangeAspect="1"/>
          </p:cNvPicPr>
          <p:nvPr/>
        </p:nvPicPr>
        <p:blipFill rotWithShape="1">
          <a:blip r:embed="rId5"/>
          <a:srcRect l="-1" t="15094" r="37657" b="17009"/>
          <a:stretch/>
        </p:blipFill>
        <p:spPr>
          <a:xfrm>
            <a:off x="3506776" y="0"/>
            <a:ext cx="6297096" cy="6858000"/>
          </a:xfrm>
          <a:prstGeom prst="rect">
            <a:avLst/>
          </a:prstGeom>
        </p:spPr>
      </p:pic>
      <p:pic>
        <p:nvPicPr>
          <p:cNvPr id="16" name="Picture 15">
            <a:extLst>
              <a:ext uri="{FF2B5EF4-FFF2-40B4-BE49-F238E27FC236}">
                <a16:creationId xmlns:a16="http://schemas.microsoft.com/office/drawing/2014/main" id="{66AFA92B-56DB-161A-58E0-D498D474EBF2}"/>
              </a:ext>
            </a:extLst>
          </p:cNvPr>
          <p:cNvPicPr>
            <a:picLocks noChangeAspect="1"/>
          </p:cNvPicPr>
          <p:nvPr/>
        </p:nvPicPr>
        <p:blipFill rotWithShape="1">
          <a:blip r:embed="rId3"/>
          <a:srcRect t="50000" r="56421" b="22121"/>
          <a:stretch/>
        </p:blipFill>
        <p:spPr>
          <a:xfrm>
            <a:off x="5828068" y="1171255"/>
            <a:ext cx="2645296" cy="1745460"/>
          </a:xfrm>
          <a:prstGeom prst="rect">
            <a:avLst/>
          </a:prstGeom>
        </p:spPr>
      </p:pic>
      <p:pic>
        <p:nvPicPr>
          <p:cNvPr id="18" name="Picture 17">
            <a:extLst>
              <a:ext uri="{FF2B5EF4-FFF2-40B4-BE49-F238E27FC236}">
                <a16:creationId xmlns:a16="http://schemas.microsoft.com/office/drawing/2014/main" id="{1A96F6A6-79B1-C67B-1C2C-F2A140A9F31E}"/>
              </a:ext>
            </a:extLst>
          </p:cNvPr>
          <p:cNvPicPr>
            <a:picLocks noChangeAspect="1"/>
          </p:cNvPicPr>
          <p:nvPr/>
        </p:nvPicPr>
        <p:blipFill rotWithShape="1">
          <a:blip r:embed="rId3"/>
          <a:srcRect l="42647" t="62850" b="11194"/>
          <a:stretch/>
        </p:blipFill>
        <p:spPr>
          <a:xfrm>
            <a:off x="6291189" y="3526625"/>
            <a:ext cx="4364350" cy="2037291"/>
          </a:xfrm>
          <a:prstGeom prst="rect">
            <a:avLst/>
          </a:prstGeom>
        </p:spPr>
      </p:pic>
      <p:pic>
        <p:nvPicPr>
          <p:cNvPr id="19" name="Picture 18">
            <a:extLst>
              <a:ext uri="{FF2B5EF4-FFF2-40B4-BE49-F238E27FC236}">
                <a16:creationId xmlns:a16="http://schemas.microsoft.com/office/drawing/2014/main" id="{49C12C0D-2ABC-A6C7-B719-AF8090687AC5}"/>
              </a:ext>
            </a:extLst>
          </p:cNvPr>
          <p:cNvPicPr>
            <a:picLocks noChangeAspect="1"/>
          </p:cNvPicPr>
          <p:nvPr/>
        </p:nvPicPr>
        <p:blipFill rotWithShape="1">
          <a:blip r:embed="rId6"/>
          <a:srcRect l="36977" t="23331" r="26763" b="44059"/>
          <a:stretch/>
        </p:blipFill>
        <p:spPr>
          <a:xfrm>
            <a:off x="9895376" y="463917"/>
            <a:ext cx="1811019" cy="1628754"/>
          </a:xfrm>
          <a:prstGeom prst="rect">
            <a:avLst/>
          </a:prstGeom>
        </p:spPr>
      </p:pic>
      <p:pic>
        <p:nvPicPr>
          <p:cNvPr id="20" name="Picture 19">
            <a:extLst>
              <a:ext uri="{FF2B5EF4-FFF2-40B4-BE49-F238E27FC236}">
                <a16:creationId xmlns:a16="http://schemas.microsoft.com/office/drawing/2014/main" id="{3B9CFA31-C53E-285B-868E-9A6B5BBCBB24}"/>
              </a:ext>
            </a:extLst>
          </p:cNvPr>
          <p:cNvPicPr>
            <a:picLocks noChangeAspect="1"/>
          </p:cNvPicPr>
          <p:nvPr/>
        </p:nvPicPr>
        <p:blipFill rotWithShape="1">
          <a:blip r:embed="rId6"/>
          <a:srcRect l="36977" t="23331" r="26763" b="64463"/>
          <a:stretch/>
        </p:blipFill>
        <p:spPr>
          <a:xfrm>
            <a:off x="407086" y="6262502"/>
            <a:ext cx="1811019" cy="609639"/>
          </a:xfrm>
          <a:prstGeom prst="rect">
            <a:avLst/>
          </a:prstGeom>
        </p:spPr>
      </p:pic>
      <p:pic>
        <p:nvPicPr>
          <p:cNvPr id="17" name="Picture 16">
            <a:extLst>
              <a:ext uri="{FF2B5EF4-FFF2-40B4-BE49-F238E27FC236}">
                <a16:creationId xmlns:a16="http://schemas.microsoft.com/office/drawing/2014/main" id="{125C03CA-83D4-F0B3-F0DC-E2ECE73EBD0D}"/>
              </a:ext>
            </a:extLst>
          </p:cNvPr>
          <p:cNvPicPr>
            <a:picLocks noChangeAspect="1"/>
          </p:cNvPicPr>
          <p:nvPr/>
        </p:nvPicPr>
        <p:blipFill rotWithShape="1">
          <a:blip r:embed="rId3"/>
          <a:srcRect l="-2545" t="76260" r="57818" b="-49"/>
          <a:stretch/>
        </p:blipFill>
        <p:spPr>
          <a:xfrm>
            <a:off x="8501645" y="1545995"/>
            <a:ext cx="2714920" cy="1489435"/>
          </a:xfrm>
          <a:prstGeom prst="rect">
            <a:avLst/>
          </a:prstGeom>
        </p:spPr>
      </p:pic>
    </p:spTree>
    <p:extLst>
      <p:ext uri="{BB962C8B-B14F-4D97-AF65-F5344CB8AC3E}">
        <p14:creationId xmlns:p14="http://schemas.microsoft.com/office/powerpoint/2010/main" val="232892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4D227C-F83A-910C-16E0-C39237915449}"/>
              </a:ext>
            </a:extLst>
          </p:cNvPr>
          <p:cNvPicPr>
            <a:picLocks noChangeAspect="1"/>
          </p:cNvPicPr>
          <p:nvPr/>
        </p:nvPicPr>
        <p:blipFill rotWithShape="1">
          <a:blip r:embed="rId3"/>
          <a:srcRect l="36977" t="23331" r="26763" b="44059"/>
          <a:stretch/>
        </p:blipFill>
        <p:spPr>
          <a:xfrm>
            <a:off x="9895376" y="463917"/>
            <a:ext cx="1811019" cy="1628754"/>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4"/>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3999B3"/>
                </a:solidFill>
                <a:latin typeface="Helvetica" pitchFamily="2" charset="0"/>
              </a:rPr>
              <a:t>Objectives</a:t>
            </a:r>
            <a:endParaRPr lang="en-US" sz="2000" b="1" dirty="0">
              <a:solidFill>
                <a:srgbClr val="3999B3"/>
              </a:solidFill>
              <a:latin typeface="Helvetica" pitchFamily="2" charset="0"/>
            </a:endParaRPr>
          </a:p>
        </p:txBody>
      </p:sp>
      <p:sp>
        <p:nvSpPr>
          <p:cNvPr id="6" name="Content Placeholder 5">
            <a:extLst>
              <a:ext uri="{FF2B5EF4-FFF2-40B4-BE49-F238E27FC236}">
                <a16:creationId xmlns:a16="http://schemas.microsoft.com/office/drawing/2014/main" id="{4BE85E05-AF2E-59E9-EE9F-E24ED22A5B64}"/>
              </a:ext>
            </a:extLst>
          </p:cNvPr>
          <p:cNvSpPr>
            <a:spLocks noGrp="1"/>
          </p:cNvSpPr>
          <p:nvPr>
            <p:ph idx="1"/>
          </p:nvPr>
        </p:nvSpPr>
        <p:spPr>
          <a:xfrm>
            <a:off x="1281430" y="2179691"/>
            <a:ext cx="5081270" cy="2849137"/>
          </a:xfrm>
        </p:spPr>
        <p:txBody>
          <a:bodyPr vert="horz" lIns="121899" tIns="60949" rIns="121899" bIns="60949" rtlCol="0" anchor="t">
            <a:normAutofit/>
          </a:bodyPr>
          <a:lstStyle/>
          <a:p>
            <a:pPr marL="304165" indent="-304165"/>
            <a:r>
              <a:rPr lang="en-US" sz="2000" dirty="0">
                <a:solidFill>
                  <a:srgbClr val="5B6770"/>
                </a:solidFill>
                <a:latin typeface="Helvetica Light" panose="020B0403020202020204" pitchFamily="34" charset="0"/>
              </a:rPr>
              <a:t>Review My Plate</a:t>
            </a:r>
          </a:p>
          <a:p>
            <a:pPr marL="304165" indent="-304165"/>
            <a:r>
              <a:rPr lang="en-US" sz="2000" dirty="0">
                <a:solidFill>
                  <a:srgbClr val="5B6770"/>
                </a:solidFill>
                <a:latin typeface="Helvetica Light" panose="020B0403020202020204" pitchFamily="34" charset="0"/>
              </a:rPr>
              <a:t>Stacking habits with SMART goals</a:t>
            </a:r>
          </a:p>
          <a:p>
            <a:pPr marL="304165" indent="-304165"/>
            <a:r>
              <a:rPr lang="en-US" sz="2000" dirty="0">
                <a:solidFill>
                  <a:srgbClr val="5B6770"/>
                </a:solidFill>
                <a:latin typeface="Helvetica Light" panose="020B0403020202020204" pitchFamily="34" charset="0"/>
              </a:rPr>
              <a:t>Discuss how exercise helps reduce health risk factors</a:t>
            </a:r>
          </a:p>
          <a:p>
            <a:pPr marL="304165" indent="-304165"/>
            <a:r>
              <a:rPr lang="en-US" sz="2000" dirty="0">
                <a:solidFill>
                  <a:srgbClr val="5B6770"/>
                </a:solidFill>
                <a:latin typeface="Helvetica Light" panose="020B0403020202020204" pitchFamily="34" charset="0"/>
              </a:rPr>
              <a:t>Define and provide examples of all types of exercises for all fitness levels</a:t>
            </a:r>
          </a:p>
        </p:txBody>
      </p:sp>
      <p:pic>
        <p:nvPicPr>
          <p:cNvPr id="3" name="Picture 2" descr="A picture containing food, fruit, container, plastic&#10;&#10;Description automatically generated">
            <a:extLst>
              <a:ext uri="{FF2B5EF4-FFF2-40B4-BE49-F238E27FC236}">
                <a16:creationId xmlns:a16="http://schemas.microsoft.com/office/drawing/2014/main" id="{792F87C2-5860-F645-A1DD-13578F419ABC}"/>
              </a:ext>
            </a:extLst>
          </p:cNvPr>
          <p:cNvPicPr>
            <a:picLocks noChangeAspect="1"/>
          </p:cNvPicPr>
          <p:nvPr/>
        </p:nvPicPr>
        <p:blipFill>
          <a:blip r:embed="rId5"/>
          <a:stretch>
            <a:fillRect/>
          </a:stretch>
        </p:blipFill>
        <p:spPr>
          <a:xfrm>
            <a:off x="6515791" y="798020"/>
            <a:ext cx="5037513" cy="5037513"/>
          </a:xfrm>
          <a:prstGeom prst="rect">
            <a:avLst/>
          </a:prstGeom>
        </p:spPr>
      </p:pic>
      <p:pic>
        <p:nvPicPr>
          <p:cNvPr id="8" name="Picture 7" descr="Shape, rectangle&#10;&#10;Description automatically generated">
            <a:extLst>
              <a:ext uri="{FF2B5EF4-FFF2-40B4-BE49-F238E27FC236}">
                <a16:creationId xmlns:a16="http://schemas.microsoft.com/office/drawing/2014/main" id="{E2A36243-8043-EB61-59FF-8CE45B3B78EC}"/>
              </a:ext>
            </a:extLst>
          </p:cNvPr>
          <p:cNvPicPr>
            <a:picLocks noChangeAspect="1"/>
          </p:cNvPicPr>
          <p:nvPr/>
        </p:nvPicPr>
        <p:blipFill>
          <a:blip r:embed="rId6"/>
          <a:stretch>
            <a:fillRect/>
          </a:stretch>
        </p:blipFill>
        <p:spPr>
          <a:xfrm rot="3300554">
            <a:off x="6370806" y="856891"/>
            <a:ext cx="5144216" cy="5144216"/>
          </a:xfrm>
          <a:prstGeom prst="rect">
            <a:avLst/>
          </a:prstGeom>
        </p:spPr>
      </p:pic>
      <p:pic>
        <p:nvPicPr>
          <p:cNvPr id="11" name="Picture 10">
            <a:extLst>
              <a:ext uri="{FF2B5EF4-FFF2-40B4-BE49-F238E27FC236}">
                <a16:creationId xmlns:a16="http://schemas.microsoft.com/office/drawing/2014/main" id="{BA7E0D52-EF29-314C-413F-83F725F7AEEA}"/>
              </a:ext>
            </a:extLst>
          </p:cNvPr>
          <p:cNvPicPr>
            <a:picLocks noChangeAspect="1"/>
          </p:cNvPicPr>
          <p:nvPr/>
        </p:nvPicPr>
        <p:blipFill rotWithShape="1">
          <a:blip r:embed="rId3"/>
          <a:srcRect l="36977" t="23331" r="26763" b="60594"/>
          <a:stretch/>
        </p:blipFill>
        <p:spPr>
          <a:xfrm>
            <a:off x="407086" y="6055112"/>
            <a:ext cx="1811019" cy="802888"/>
          </a:xfrm>
          <a:prstGeom prst="rect">
            <a:avLst/>
          </a:prstGeom>
        </p:spPr>
      </p:pic>
    </p:spTree>
    <p:extLst>
      <p:ext uri="{BB962C8B-B14F-4D97-AF65-F5344CB8AC3E}">
        <p14:creationId xmlns:p14="http://schemas.microsoft.com/office/powerpoint/2010/main" val="381398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523220"/>
          </a:xfrm>
          <a:prstGeom prst="rect">
            <a:avLst/>
          </a:prstGeom>
          <a:noFill/>
        </p:spPr>
        <p:txBody>
          <a:bodyPr wrap="square">
            <a:spAutoFit/>
          </a:bodyPr>
          <a:lstStyle/>
          <a:p>
            <a:r>
              <a:rPr lang="en-US" sz="2800" b="1" dirty="0">
                <a:solidFill>
                  <a:srgbClr val="3999B3"/>
                </a:solidFill>
                <a:latin typeface="Helvetica" pitchFamily="2" charset="0"/>
              </a:rPr>
              <a:t>Stretching/Flexibility</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930545" y="2194793"/>
            <a:ext cx="4403455" cy="2664071"/>
          </a:xfrm>
        </p:spPr>
        <p:txBody>
          <a:bodyPr vert="horz" lIns="121899" tIns="60949" rIns="121899" bIns="60949" rtlCol="0" anchor="t">
            <a:noAutofit/>
          </a:bodyPr>
          <a:lstStyle/>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Gives you more freedom of movement for other exercise as well as your daily activities. </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rPr>
              <a:t>Stretch after exercise, not before. Hold for 10-30 seconds- without pain.</a:t>
            </a: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7" name="Picture 6">
            <a:extLst>
              <a:ext uri="{FF2B5EF4-FFF2-40B4-BE49-F238E27FC236}">
                <a16:creationId xmlns:a16="http://schemas.microsoft.com/office/drawing/2014/main" id="{B0D02D1A-CA21-0726-8301-E4D56148C2EF}"/>
              </a:ext>
            </a:extLst>
          </p:cNvPr>
          <p:cNvPicPr>
            <a:picLocks noChangeAspect="1"/>
          </p:cNvPicPr>
          <p:nvPr/>
        </p:nvPicPr>
        <p:blipFill rotWithShape="1">
          <a:blip r:embed="rId4"/>
          <a:srcRect l="36977" t="23331" r="26763" b="44059"/>
          <a:stretch/>
        </p:blipFill>
        <p:spPr>
          <a:xfrm>
            <a:off x="9895376" y="463917"/>
            <a:ext cx="1811019" cy="1628754"/>
          </a:xfrm>
          <a:prstGeom prst="rect">
            <a:avLst/>
          </a:prstGeom>
        </p:spPr>
      </p:pic>
      <p:pic>
        <p:nvPicPr>
          <p:cNvPr id="8" name="Picture 7">
            <a:extLst>
              <a:ext uri="{FF2B5EF4-FFF2-40B4-BE49-F238E27FC236}">
                <a16:creationId xmlns:a16="http://schemas.microsoft.com/office/drawing/2014/main" id="{FFF8E00A-67D1-309F-7ADA-111F1711B403}"/>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0E460377-CAEA-0E09-EB4E-00E80CE688EC}"/>
              </a:ext>
            </a:extLst>
          </p:cNvPr>
          <p:cNvPicPr>
            <a:picLocks noChangeAspect="1"/>
          </p:cNvPicPr>
          <p:nvPr/>
        </p:nvPicPr>
        <p:blipFill>
          <a:blip r:embed="rId5"/>
          <a:stretch>
            <a:fillRect/>
          </a:stretch>
        </p:blipFill>
        <p:spPr>
          <a:xfrm>
            <a:off x="5259371" y="97828"/>
            <a:ext cx="6858000" cy="6858000"/>
          </a:xfrm>
          <a:prstGeom prst="rect">
            <a:avLst/>
          </a:prstGeom>
        </p:spPr>
      </p:pic>
    </p:spTree>
    <p:extLst>
      <p:ext uri="{BB962C8B-B14F-4D97-AF65-F5344CB8AC3E}">
        <p14:creationId xmlns:p14="http://schemas.microsoft.com/office/powerpoint/2010/main" val="226718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Flexibility</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934169" y="2801732"/>
            <a:ext cx="4403455" cy="2664071"/>
          </a:xfrm>
        </p:spPr>
        <p:txBody>
          <a:bodyPr vert="horz" lIns="121899" tIns="60949" rIns="121899" bIns="60949" rtlCol="0" anchor="t">
            <a:noAutofit/>
          </a:bodyPr>
          <a:lstStyle/>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Stretch 2 to 3 days per week as well. Break up periods of sitting with easy stretches. This is a great</a:t>
            </a:r>
          </a:p>
          <a:p>
            <a:pPr mar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rPr>
              <a:t>way to work stretching into your day, and you will feel better.</a:t>
            </a: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cxnSp>
        <p:nvCxnSpPr>
          <p:cNvPr id="6" name="Straight Connector 5">
            <a:extLst>
              <a:ext uri="{FF2B5EF4-FFF2-40B4-BE49-F238E27FC236}">
                <a16:creationId xmlns:a16="http://schemas.microsoft.com/office/drawing/2014/main" id="{DAE1CCD0-4211-0198-6C7E-84F23381B88D}"/>
              </a:ext>
            </a:extLst>
          </p:cNvPr>
          <p:cNvCxnSpPr/>
          <p:nvPr/>
        </p:nvCxnSpPr>
        <p:spPr>
          <a:xfrm>
            <a:off x="6542203" y="3740084"/>
            <a:ext cx="4402318" cy="0"/>
          </a:xfrm>
          <a:prstGeom prst="line">
            <a:avLst/>
          </a:prstGeom>
          <a:ln w="12700">
            <a:solidFill>
              <a:srgbClr val="3999B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E9DA1E5-7E6E-A051-F067-CF86CEA293FA}"/>
              </a:ext>
            </a:extLst>
          </p:cNvPr>
          <p:cNvPicPr>
            <a:picLocks noChangeAspect="1"/>
          </p:cNvPicPr>
          <p:nvPr/>
        </p:nvPicPr>
        <p:blipFill rotWithShape="1">
          <a:blip r:embed="rId4"/>
          <a:srcRect t="14845" b="41168"/>
          <a:stretch/>
        </p:blipFill>
        <p:spPr>
          <a:xfrm>
            <a:off x="5900767" y="527901"/>
            <a:ext cx="5462088" cy="3016578"/>
          </a:xfrm>
          <a:prstGeom prst="rect">
            <a:avLst/>
          </a:prstGeom>
        </p:spPr>
      </p:pic>
      <p:pic>
        <p:nvPicPr>
          <p:cNvPr id="7" name="Picture 6">
            <a:extLst>
              <a:ext uri="{FF2B5EF4-FFF2-40B4-BE49-F238E27FC236}">
                <a16:creationId xmlns:a16="http://schemas.microsoft.com/office/drawing/2014/main" id="{342649C1-71C2-6192-93F5-1B176759B842}"/>
              </a:ext>
            </a:extLst>
          </p:cNvPr>
          <p:cNvPicPr>
            <a:picLocks noChangeAspect="1"/>
          </p:cNvPicPr>
          <p:nvPr/>
        </p:nvPicPr>
        <p:blipFill rotWithShape="1">
          <a:blip r:embed="rId4"/>
          <a:srcRect t="63642"/>
          <a:stretch/>
        </p:blipFill>
        <p:spPr>
          <a:xfrm>
            <a:off x="5900767" y="3968685"/>
            <a:ext cx="5462088" cy="2493388"/>
          </a:xfrm>
          <a:prstGeom prst="rect">
            <a:avLst/>
          </a:prstGeom>
        </p:spPr>
      </p:pic>
      <p:pic>
        <p:nvPicPr>
          <p:cNvPr id="10" name="Picture 9">
            <a:extLst>
              <a:ext uri="{FF2B5EF4-FFF2-40B4-BE49-F238E27FC236}">
                <a16:creationId xmlns:a16="http://schemas.microsoft.com/office/drawing/2014/main" id="{A4E2A09E-2712-B6FB-5CBD-6EDFCB438DCA}"/>
              </a:ext>
            </a:extLst>
          </p:cNvPr>
          <p:cNvPicPr>
            <a:picLocks noChangeAspect="1"/>
          </p:cNvPicPr>
          <p:nvPr/>
        </p:nvPicPr>
        <p:blipFill rotWithShape="1">
          <a:blip r:embed="rId5"/>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3313072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Flexibility</a:t>
            </a: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10" name="Picture 9">
            <a:extLst>
              <a:ext uri="{FF2B5EF4-FFF2-40B4-BE49-F238E27FC236}">
                <a16:creationId xmlns:a16="http://schemas.microsoft.com/office/drawing/2014/main" id="{CD37FA39-51A3-9F58-DB71-8CCF31377609}"/>
              </a:ext>
            </a:extLst>
          </p:cNvPr>
          <p:cNvPicPr>
            <a:picLocks noChangeAspect="1"/>
          </p:cNvPicPr>
          <p:nvPr/>
        </p:nvPicPr>
        <p:blipFill rotWithShape="1">
          <a:blip r:embed="rId4"/>
          <a:srcRect b="55893"/>
          <a:stretch/>
        </p:blipFill>
        <p:spPr>
          <a:xfrm>
            <a:off x="934169" y="2600416"/>
            <a:ext cx="5992238" cy="2875423"/>
          </a:xfrm>
          <a:prstGeom prst="rect">
            <a:avLst/>
          </a:prstGeom>
        </p:spPr>
      </p:pic>
      <p:pic>
        <p:nvPicPr>
          <p:cNvPr id="11" name="Picture 10">
            <a:extLst>
              <a:ext uri="{FF2B5EF4-FFF2-40B4-BE49-F238E27FC236}">
                <a16:creationId xmlns:a16="http://schemas.microsoft.com/office/drawing/2014/main" id="{29AC031F-073A-3E60-3CD3-8DFDB8C27DFD}"/>
              </a:ext>
            </a:extLst>
          </p:cNvPr>
          <p:cNvPicPr>
            <a:picLocks noChangeAspect="1"/>
          </p:cNvPicPr>
          <p:nvPr/>
        </p:nvPicPr>
        <p:blipFill rotWithShape="1">
          <a:blip r:embed="rId4"/>
          <a:srcRect l="47535" t="53507"/>
          <a:stretch/>
        </p:blipFill>
        <p:spPr>
          <a:xfrm>
            <a:off x="7560297" y="307404"/>
            <a:ext cx="3143806" cy="3030967"/>
          </a:xfrm>
          <a:prstGeom prst="rect">
            <a:avLst/>
          </a:prstGeom>
        </p:spPr>
      </p:pic>
      <p:pic>
        <p:nvPicPr>
          <p:cNvPr id="12" name="Picture 11">
            <a:extLst>
              <a:ext uri="{FF2B5EF4-FFF2-40B4-BE49-F238E27FC236}">
                <a16:creationId xmlns:a16="http://schemas.microsoft.com/office/drawing/2014/main" id="{D099EA5C-8FF0-A13A-2C35-0532597E14CB}"/>
              </a:ext>
            </a:extLst>
          </p:cNvPr>
          <p:cNvPicPr>
            <a:picLocks noChangeAspect="1"/>
          </p:cNvPicPr>
          <p:nvPr/>
        </p:nvPicPr>
        <p:blipFill rotWithShape="1">
          <a:blip r:embed="rId4"/>
          <a:srcRect t="53073" r="50000"/>
          <a:stretch/>
        </p:blipFill>
        <p:spPr>
          <a:xfrm>
            <a:off x="7891841" y="3491349"/>
            <a:ext cx="2996119" cy="3059247"/>
          </a:xfrm>
          <a:prstGeom prst="rect">
            <a:avLst/>
          </a:prstGeom>
        </p:spPr>
      </p:pic>
      <p:pic>
        <p:nvPicPr>
          <p:cNvPr id="13" name="Picture 12" descr="Shape, rectangle&#10;&#10;Description automatically generated">
            <a:extLst>
              <a:ext uri="{FF2B5EF4-FFF2-40B4-BE49-F238E27FC236}">
                <a16:creationId xmlns:a16="http://schemas.microsoft.com/office/drawing/2014/main" id="{B58A0CDE-5E10-4797-3B36-3AB2D546F9CB}"/>
              </a:ext>
            </a:extLst>
          </p:cNvPr>
          <p:cNvPicPr>
            <a:picLocks noChangeAspect="1"/>
          </p:cNvPicPr>
          <p:nvPr/>
        </p:nvPicPr>
        <p:blipFill rotWithShape="1">
          <a:blip r:embed="rId5"/>
          <a:srcRect l="-1" t="15094" r="37657" b="17009"/>
          <a:stretch/>
        </p:blipFill>
        <p:spPr>
          <a:xfrm>
            <a:off x="5684368" y="0"/>
            <a:ext cx="6297096" cy="6858000"/>
          </a:xfrm>
          <a:prstGeom prst="rect">
            <a:avLst/>
          </a:prstGeom>
        </p:spPr>
      </p:pic>
      <p:pic>
        <p:nvPicPr>
          <p:cNvPr id="15" name="Picture 14">
            <a:extLst>
              <a:ext uri="{FF2B5EF4-FFF2-40B4-BE49-F238E27FC236}">
                <a16:creationId xmlns:a16="http://schemas.microsoft.com/office/drawing/2014/main" id="{57AC9564-89A2-28F2-5D81-D8AF37140F39}"/>
              </a:ext>
            </a:extLst>
          </p:cNvPr>
          <p:cNvPicPr>
            <a:picLocks noChangeAspect="1"/>
          </p:cNvPicPr>
          <p:nvPr/>
        </p:nvPicPr>
        <p:blipFill rotWithShape="1">
          <a:blip r:embed="rId6"/>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459248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Chair Exercises </a:t>
            </a:r>
          </a:p>
          <a:p>
            <a:r>
              <a:rPr lang="en-US" sz="2800" b="1" i="1" dirty="0">
                <a:solidFill>
                  <a:srgbClr val="3999B3"/>
                </a:solidFill>
                <a:latin typeface="Helvetica" pitchFamily="2" charset="0"/>
              </a:rPr>
              <a:t>Flexibility</a:t>
            </a: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2" name="Picture 1">
            <a:extLst>
              <a:ext uri="{FF2B5EF4-FFF2-40B4-BE49-F238E27FC236}">
                <a16:creationId xmlns:a16="http://schemas.microsoft.com/office/drawing/2014/main" id="{A8C63B80-0C2D-FE31-7469-93D57744E00D}"/>
              </a:ext>
            </a:extLst>
          </p:cNvPr>
          <p:cNvPicPr>
            <a:picLocks noChangeAspect="1"/>
          </p:cNvPicPr>
          <p:nvPr/>
        </p:nvPicPr>
        <p:blipFill rotWithShape="1">
          <a:blip r:embed="rId4"/>
          <a:srcRect r="53341" b="60041"/>
          <a:stretch/>
        </p:blipFill>
        <p:spPr>
          <a:xfrm>
            <a:off x="1071879" y="2049359"/>
            <a:ext cx="2868525" cy="2579198"/>
          </a:xfrm>
          <a:prstGeom prst="rect">
            <a:avLst/>
          </a:prstGeom>
        </p:spPr>
      </p:pic>
      <p:pic>
        <p:nvPicPr>
          <p:cNvPr id="7" name="Picture 6">
            <a:extLst>
              <a:ext uri="{FF2B5EF4-FFF2-40B4-BE49-F238E27FC236}">
                <a16:creationId xmlns:a16="http://schemas.microsoft.com/office/drawing/2014/main" id="{2119351F-6034-0582-4AE5-09EDD8D7BA51}"/>
              </a:ext>
            </a:extLst>
          </p:cNvPr>
          <p:cNvPicPr>
            <a:picLocks noChangeAspect="1"/>
          </p:cNvPicPr>
          <p:nvPr/>
        </p:nvPicPr>
        <p:blipFill rotWithShape="1">
          <a:blip r:embed="rId4"/>
          <a:srcRect l="48192" b="60041"/>
          <a:stretch/>
        </p:blipFill>
        <p:spPr>
          <a:xfrm>
            <a:off x="1022423" y="3845715"/>
            <a:ext cx="3185088" cy="2579198"/>
          </a:xfrm>
          <a:prstGeom prst="rect">
            <a:avLst/>
          </a:prstGeom>
        </p:spPr>
      </p:pic>
      <p:pic>
        <p:nvPicPr>
          <p:cNvPr id="8" name="Picture 7">
            <a:extLst>
              <a:ext uri="{FF2B5EF4-FFF2-40B4-BE49-F238E27FC236}">
                <a16:creationId xmlns:a16="http://schemas.microsoft.com/office/drawing/2014/main" id="{7DF76EEB-5867-E333-0CC6-4605F90B580C}"/>
              </a:ext>
            </a:extLst>
          </p:cNvPr>
          <p:cNvPicPr>
            <a:picLocks noChangeAspect="1"/>
          </p:cNvPicPr>
          <p:nvPr/>
        </p:nvPicPr>
        <p:blipFill rotWithShape="1">
          <a:blip r:embed="rId4"/>
          <a:srcRect t="51935" r="48192" b="2135"/>
          <a:stretch/>
        </p:blipFill>
        <p:spPr>
          <a:xfrm>
            <a:off x="7426363" y="3084705"/>
            <a:ext cx="3555514" cy="3309378"/>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1E499C4E-E2E4-BC8F-874E-43E9F41F1F12}"/>
              </a:ext>
            </a:extLst>
          </p:cNvPr>
          <p:cNvPicPr>
            <a:picLocks noChangeAspect="1"/>
          </p:cNvPicPr>
          <p:nvPr/>
        </p:nvPicPr>
        <p:blipFill>
          <a:blip r:embed="rId3"/>
          <a:stretch>
            <a:fillRect/>
          </a:stretch>
        </p:blipFill>
        <p:spPr>
          <a:xfrm>
            <a:off x="9335346" y="6055112"/>
            <a:ext cx="2064925" cy="338971"/>
          </a:xfrm>
          <a:prstGeom prst="rect">
            <a:avLst/>
          </a:prstGeom>
        </p:spPr>
      </p:pic>
      <p:pic>
        <p:nvPicPr>
          <p:cNvPr id="11" name="Picture 10" descr="Shape, rectangle&#10;&#10;Description automatically generated">
            <a:extLst>
              <a:ext uri="{FF2B5EF4-FFF2-40B4-BE49-F238E27FC236}">
                <a16:creationId xmlns:a16="http://schemas.microsoft.com/office/drawing/2014/main" id="{78B44FEB-40CB-DEEA-4E4D-4CFCF2CCA283}"/>
              </a:ext>
            </a:extLst>
          </p:cNvPr>
          <p:cNvPicPr>
            <a:picLocks noChangeAspect="1"/>
          </p:cNvPicPr>
          <p:nvPr/>
        </p:nvPicPr>
        <p:blipFill rotWithShape="1">
          <a:blip r:embed="rId5"/>
          <a:srcRect l="-1" t="15094" r="37657" b="17009"/>
          <a:stretch/>
        </p:blipFill>
        <p:spPr>
          <a:xfrm rot="10800000">
            <a:off x="791856" y="0"/>
            <a:ext cx="6297096" cy="6858000"/>
          </a:xfrm>
          <a:prstGeom prst="rect">
            <a:avLst/>
          </a:prstGeom>
        </p:spPr>
      </p:pic>
      <p:pic>
        <p:nvPicPr>
          <p:cNvPr id="12" name="Picture 11">
            <a:extLst>
              <a:ext uri="{FF2B5EF4-FFF2-40B4-BE49-F238E27FC236}">
                <a16:creationId xmlns:a16="http://schemas.microsoft.com/office/drawing/2014/main" id="{D82965B1-D2A6-9CB3-B96B-F00341CC65C8}"/>
              </a:ext>
            </a:extLst>
          </p:cNvPr>
          <p:cNvPicPr>
            <a:picLocks noChangeAspect="1"/>
          </p:cNvPicPr>
          <p:nvPr/>
        </p:nvPicPr>
        <p:blipFill rotWithShape="1">
          <a:blip r:embed="rId4"/>
          <a:srcRect l="50997" t="51935" b="20485"/>
          <a:stretch/>
        </p:blipFill>
        <p:spPr>
          <a:xfrm>
            <a:off x="5920029" y="1023938"/>
            <a:ext cx="3012667" cy="1780151"/>
          </a:xfrm>
          <a:prstGeom prst="rect">
            <a:avLst/>
          </a:prstGeom>
        </p:spPr>
      </p:pic>
      <p:pic>
        <p:nvPicPr>
          <p:cNvPr id="13" name="Picture 12">
            <a:extLst>
              <a:ext uri="{FF2B5EF4-FFF2-40B4-BE49-F238E27FC236}">
                <a16:creationId xmlns:a16="http://schemas.microsoft.com/office/drawing/2014/main" id="{D5AD3B96-D5C4-ABCB-947A-3FF6222ACC23}"/>
              </a:ext>
            </a:extLst>
          </p:cNvPr>
          <p:cNvPicPr>
            <a:picLocks noChangeAspect="1"/>
          </p:cNvPicPr>
          <p:nvPr/>
        </p:nvPicPr>
        <p:blipFill rotWithShape="1">
          <a:blip r:embed="rId4"/>
          <a:srcRect l="50997" t="79515"/>
          <a:stretch/>
        </p:blipFill>
        <p:spPr>
          <a:xfrm>
            <a:off x="8861474" y="2523474"/>
            <a:ext cx="3012667" cy="1322241"/>
          </a:xfrm>
          <a:prstGeom prst="rect">
            <a:avLst/>
          </a:prstGeom>
        </p:spPr>
      </p:pic>
      <p:pic>
        <p:nvPicPr>
          <p:cNvPr id="14" name="Picture 13">
            <a:extLst>
              <a:ext uri="{FF2B5EF4-FFF2-40B4-BE49-F238E27FC236}">
                <a16:creationId xmlns:a16="http://schemas.microsoft.com/office/drawing/2014/main" id="{B18AEC3A-53AD-E8A5-0B12-5310425DE8E7}"/>
              </a:ext>
            </a:extLst>
          </p:cNvPr>
          <p:cNvPicPr>
            <a:picLocks noChangeAspect="1"/>
          </p:cNvPicPr>
          <p:nvPr/>
        </p:nvPicPr>
        <p:blipFill rotWithShape="1">
          <a:blip r:embed="rId6"/>
          <a:srcRect l="36977" t="23331" r="26763" b="44059"/>
          <a:stretch/>
        </p:blipFill>
        <p:spPr>
          <a:xfrm>
            <a:off x="9895376" y="463917"/>
            <a:ext cx="1811019" cy="1628754"/>
          </a:xfrm>
          <a:prstGeom prst="rect">
            <a:avLst/>
          </a:prstGeom>
        </p:spPr>
      </p:pic>
      <p:pic>
        <p:nvPicPr>
          <p:cNvPr id="15" name="Picture 14">
            <a:extLst>
              <a:ext uri="{FF2B5EF4-FFF2-40B4-BE49-F238E27FC236}">
                <a16:creationId xmlns:a16="http://schemas.microsoft.com/office/drawing/2014/main" id="{6995877B-2A87-8678-DEBD-3D437AD18D89}"/>
              </a:ext>
            </a:extLst>
          </p:cNvPr>
          <p:cNvPicPr>
            <a:picLocks noChangeAspect="1"/>
          </p:cNvPicPr>
          <p:nvPr/>
        </p:nvPicPr>
        <p:blipFill rotWithShape="1">
          <a:blip r:embed="rId6"/>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3934346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70" y="868781"/>
            <a:ext cx="3502364" cy="954107"/>
          </a:xfrm>
          <a:prstGeom prst="rect">
            <a:avLst/>
          </a:prstGeom>
          <a:noFill/>
        </p:spPr>
        <p:txBody>
          <a:bodyPr wrap="square">
            <a:spAutoFit/>
          </a:bodyPr>
          <a:lstStyle/>
          <a:p>
            <a:r>
              <a:rPr lang="en-US" sz="2800" b="1" dirty="0">
                <a:solidFill>
                  <a:srgbClr val="3999B3"/>
                </a:solidFill>
                <a:latin typeface="Helvetica" pitchFamily="2" charset="0"/>
              </a:rPr>
              <a:t>Goals for Activity and Exercise</a:t>
            </a:r>
            <a:endParaRPr lang="en-US" sz="2000" b="1" dirty="0">
              <a:solidFill>
                <a:srgbClr val="3999B3"/>
              </a:solidFill>
              <a:latin typeface="Helvetica" pitchFamily="2" charset="0"/>
            </a:endParaRPr>
          </a:p>
        </p:txBody>
      </p:sp>
      <p:pic>
        <p:nvPicPr>
          <p:cNvPr id="11" name="Picture 10" descr="Icon&#10;&#10;Description automatically generated">
            <a:extLst>
              <a:ext uri="{FF2B5EF4-FFF2-40B4-BE49-F238E27FC236}">
                <a16:creationId xmlns:a16="http://schemas.microsoft.com/office/drawing/2014/main" id="{FFC3E0D9-D1B9-8CBD-EEFA-8455816FA76D}"/>
              </a:ext>
            </a:extLst>
          </p:cNvPr>
          <p:cNvPicPr>
            <a:picLocks noChangeAspect="1"/>
          </p:cNvPicPr>
          <p:nvPr/>
        </p:nvPicPr>
        <p:blipFill>
          <a:blip r:embed="rId3"/>
          <a:stretch>
            <a:fillRect/>
          </a:stretch>
        </p:blipFill>
        <p:spPr>
          <a:xfrm>
            <a:off x="5086286" y="1822888"/>
            <a:ext cx="2577661" cy="2577661"/>
          </a:xfrm>
          <a:prstGeom prst="rect">
            <a:avLst/>
          </a:prstGeom>
        </p:spPr>
      </p:pic>
      <p:pic>
        <p:nvPicPr>
          <p:cNvPr id="13" name="Picture 12" descr="Icon&#10;&#10;Description automatically generated">
            <a:extLst>
              <a:ext uri="{FF2B5EF4-FFF2-40B4-BE49-F238E27FC236}">
                <a16:creationId xmlns:a16="http://schemas.microsoft.com/office/drawing/2014/main" id="{D7AA1343-0DD9-0881-C056-C8BF5A792597}"/>
              </a:ext>
            </a:extLst>
          </p:cNvPr>
          <p:cNvPicPr>
            <a:picLocks noChangeAspect="1"/>
          </p:cNvPicPr>
          <p:nvPr/>
        </p:nvPicPr>
        <p:blipFill>
          <a:blip r:embed="rId4"/>
          <a:stretch>
            <a:fillRect/>
          </a:stretch>
        </p:blipFill>
        <p:spPr>
          <a:xfrm>
            <a:off x="479668" y="1822888"/>
            <a:ext cx="3791774" cy="3791774"/>
          </a:xfrm>
          <a:prstGeom prst="rect">
            <a:avLst/>
          </a:prstGeom>
        </p:spPr>
      </p:pic>
      <p:sp>
        <p:nvSpPr>
          <p:cNvPr id="17" name="Rectangle 16">
            <a:extLst>
              <a:ext uri="{FF2B5EF4-FFF2-40B4-BE49-F238E27FC236}">
                <a16:creationId xmlns:a16="http://schemas.microsoft.com/office/drawing/2014/main" id="{EA1A4AFA-69DA-27F2-F1AD-B224A925AE37}"/>
              </a:ext>
            </a:extLst>
          </p:cNvPr>
          <p:cNvSpPr/>
          <p:nvPr/>
        </p:nvSpPr>
        <p:spPr>
          <a:xfrm>
            <a:off x="958898" y="546474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TextBox 19">
            <a:extLst>
              <a:ext uri="{FF2B5EF4-FFF2-40B4-BE49-F238E27FC236}">
                <a16:creationId xmlns:a16="http://schemas.microsoft.com/office/drawing/2014/main" id="{851155C9-1FC6-0849-4109-B2E9BD73CE8D}"/>
              </a:ext>
            </a:extLst>
          </p:cNvPr>
          <p:cNvSpPr txBox="1"/>
          <p:nvPr/>
        </p:nvSpPr>
        <p:spPr>
          <a:xfrm>
            <a:off x="1225486" y="4944181"/>
            <a:ext cx="2639504" cy="307777"/>
          </a:xfrm>
          <a:prstGeom prst="rect">
            <a:avLst/>
          </a:prstGeom>
          <a:noFill/>
        </p:spPr>
        <p:txBody>
          <a:bodyPr wrap="square">
            <a:spAutoFit/>
          </a:bodyPr>
          <a:lstStyle/>
          <a:p>
            <a:pPr lvl="0">
              <a:defRPr b="1"/>
            </a:pPr>
            <a:r>
              <a:rPr lang="en-US" sz="1400" dirty="0">
                <a:solidFill>
                  <a:srgbClr val="5B6770"/>
                </a:solidFill>
                <a:latin typeface="Helvetica" pitchFamily="2" charset="0"/>
              </a:rPr>
              <a:t>Aim for 10,000 steps/day </a:t>
            </a:r>
          </a:p>
        </p:txBody>
      </p:sp>
      <p:sp>
        <p:nvSpPr>
          <p:cNvPr id="21" name="TextBox 20">
            <a:extLst>
              <a:ext uri="{FF2B5EF4-FFF2-40B4-BE49-F238E27FC236}">
                <a16:creationId xmlns:a16="http://schemas.microsoft.com/office/drawing/2014/main" id="{3EDC2EAD-6E2F-70D7-0506-C3D290E5900B}"/>
              </a:ext>
            </a:extLst>
          </p:cNvPr>
          <p:cNvSpPr txBox="1"/>
          <p:nvPr/>
        </p:nvSpPr>
        <p:spPr>
          <a:xfrm>
            <a:off x="5086286" y="4574850"/>
            <a:ext cx="2639504" cy="738664"/>
          </a:xfrm>
          <a:prstGeom prst="rect">
            <a:avLst/>
          </a:prstGeom>
          <a:noFill/>
        </p:spPr>
        <p:txBody>
          <a:bodyPr wrap="square">
            <a:spAutoFit/>
          </a:bodyPr>
          <a:lstStyle/>
          <a:p>
            <a:pPr lvl="0" algn="ctr">
              <a:defRPr b="1"/>
            </a:pPr>
            <a:r>
              <a:rPr lang="en-US" sz="1400" dirty="0">
                <a:solidFill>
                  <a:srgbClr val="5B6770"/>
                </a:solidFill>
                <a:latin typeface="Helvetica" pitchFamily="2" charset="0"/>
              </a:rPr>
              <a:t>Move for a few minutes every hour to avoid prolonged sitting</a:t>
            </a:r>
          </a:p>
        </p:txBody>
      </p:sp>
      <p:sp>
        <p:nvSpPr>
          <p:cNvPr id="22" name="TextBox 21">
            <a:extLst>
              <a:ext uri="{FF2B5EF4-FFF2-40B4-BE49-F238E27FC236}">
                <a16:creationId xmlns:a16="http://schemas.microsoft.com/office/drawing/2014/main" id="{F0FB8289-D845-B20A-AFCE-2A36E31816E1}"/>
              </a:ext>
            </a:extLst>
          </p:cNvPr>
          <p:cNvSpPr txBox="1"/>
          <p:nvPr/>
        </p:nvSpPr>
        <p:spPr>
          <a:xfrm>
            <a:off x="8644832" y="3429000"/>
            <a:ext cx="2639504" cy="2677656"/>
          </a:xfrm>
          <a:prstGeom prst="rect">
            <a:avLst/>
          </a:prstGeom>
          <a:noFill/>
        </p:spPr>
        <p:txBody>
          <a:bodyPr wrap="square">
            <a:spAutoFit/>
          </a:bodyPr>
          <a:lstStyle/>
          <a:p>
            <a:pPr lvl="0">
              <a:defRPr b="1"/>
            </a:pPr>
            <a:r>
              <a:rPr lang="en-US" sz="1400" dirty="0">
                <a:solidFill>
                  <a:srgbClr val="5B6770"/>
                </a:solidFill>
                <a:latin typeface="Helvetica" pitchFamily="2" charset="0"/>
              </a:rPr>
              <a:t>Exercise goals:</a:t>
            </a:r>
          </a:p>
          <a:p>
            <a:pPr lvl="0">
              <a:defRPr b="1"/>
            </a:pPr>
            <a:endParaRPr lang="en-US" sz="1400" dirty="0">
              <a:solidFill>
                <a:srgbClr val="5B6770"/>
              </a:solidFill>
              <a:latin typeface="Helvetica Light" panose="020B0403020202020204" pitchFamily="34" charset="0"/>
            </a:endParaRPr>
          </a:p>
          <a:p>
            <a:pPr lvl="0">
              <a:defRPr b="1"/>
            </a:pPr>
            <a:r>
              <a:rPr lang="en-US" sz="1400" dirty="0">
                <a:solidFill>
                  <a:srgbClr val="5B6770"/>
                </a:solidFill>
                <a:latin typeface="Helvetica Light" panose="020B0403020202020204" pitchFamily="34" charset="0"/>
              </a:rPr>
              <a:t>Cardio/aerobics: 150 minutes/week or 30 minutes 5 days/week</a:t>
            </a:r>
          </a:p>
          <a:p>
            <a:pPr lvl="0">
              <a:defRPr b="1"/>
            </a:pPr>
            <a:endParaRPr lang="en-US" sz="1400" dirty="0">
              <a:solidFill>
                <a:srgbClr val="5B6770"/>
              </a:solidFill>
              <a:latin typeface="Helvetica Light" panose="020B0403020202020204" pitchFamily="34" charset="0"/>
            </a:endParaRPr>
          </a:p>
          <a:p>
            <a:pPr lvl="0">
              <a:defRPr b="1"/>
            </a:pPr>
            <a:r>
              <a:rPr lang="en-US" sz="1400" dirty="0">
                <a:solidFill>
                  <a:srgbClr val="5B6770"/>
                </a:solidFill>
                <a:latin typeface="Helvetica Light" panose="020B0403020202020204" pitchFamily="34" charset="0"/>
              </a:rPr>
              <a:t>Strength training 2-3 days/week working major muscle groups</a:t>
            </a:r>
          </a:p>
          <a:p>
            <a:pPr lvl="0">
              <a:defRPr b="1"/>
            </a:pPr>
            <a:endParaRPr lang="en-US" sz="1400" dirty="0">
              <a:solidFill>
                <a:srgbClr val="5B6770"/>
              </a:solidFill>
              <a:latin typeface="Helvetica Light" panose="020B0403020202020204" pitchFamily="34" charset="0"/>
            </a:endParaRPr>
          </a:p>
          <a:p>
            <a:pPr lvl="0">
              <a:defRPr b="1"/>
            </a:pPr>
            <a:r>
              <a:rPr lang="en-US" sz="1400" dirty="0">
                <a:solidFill>
                  <a:srgbClr val="5B6770"/>
                </a:solidFill>
                <a:latin typeface="Helvetica Light" panose="020B0403020202020204" pitchFamily="34" charset="0"/>
              </a:rPr>
              <a:t>Stretching or balance exercises daily, or 3x/week</a:t>
            </a:r>
          </a:p>
        </p:txBody>
      </p:sp>
      <p:pic>
        <p:nvPicPr>
          <p:cNvPr id="23" name="Picture 22" descr="A picture containing text, sign&#10;&#10;Description automatically generated">
            <a:extLst>
              <a:ext uri="{FF2B5EF4-FFF2-40B4-BE49-F238E27FC236}">
                <a16:creationId xmlns:a16="http://schemas.microsoft.com/office/drawing/2014/main" id="{7C7885E7-BD09-6E24-9A39-384C5DE829AE}"/>
              </a:ext>
            </a:extLst>
          </p:cNvPr>
          <p:cNvPicPr>
            <a:picLocks noChangeAspect="1"/>
          </p:cNvPicPr>
          <p:nvPr/>
        </p:nvPicPr>
        <p:blipFill>
          <a:blip r:embed="rId5"/>
          <a:stretch>
            <a:fillRect/>
          </a:stretch>
        </p:blipFill>
        <p:spPr>
          <a:xfrm>
            <a:off x="1071879" y="5819733"/>
            <a:ext cx="2064925" cy="338971"/>
          </a:xfrm>
          <a:prstGeom prst="rect">
            <a:avLst/>
          </a:prstGeom>
        </p:spPr>
      </p:pic>
      <p:pic>
        <p:nvPicPr>
          <p:cNvPr id="24" name="Picture 23">
            <a:extLst>
              <a:ext uri="{FF2B5EF4-FFF2-40B4-BE49-F238E27FC236}">
                <a16:creationId xmlns:a16="http://schemas.microsoft.com/office/drawing/2014/main" id="{7F2D4E28-C874-F57E-A6A0-B2F8DEC04084}"/>
              </a:ext>
            </a:extLst>
          </p:cNvPr>
          <p:cNvPicPr>
            <a:picLocks noChangeAspect="1"/>
          </p:cNvPicPr>
          <p:nvPr/>
        </p:nvPicPr>
        <p:blipFill rotWithShape="1">
          <a:blip r:embed="rId6"/>
          <a:srcRect l="36977" t="23331" r="26763" b="44059"/>
          <a:stretch/>
        </p:blipFill>
        <p:spPr>
          <a:xfrm>
            <a:off x="9895376" y="463917"/>
            <a:ext cx="1811019" cy="1628754"/>
          </a:xfrm>
          <a:prstGeom prst="rect">
            <a:avLst/>
          </a:prstGeom>
        </p:spPr>
      </p:pic>
      <p:pic>
        <p:nvPicPr>
          <p:cNvPr id="25" name="Picture 24">
            <a:extLst>
              <a:ext uri="{FF2B5EF4-FFF2-40B4-BE49-F238E27FC236}">
                <a16:creationId xmlns:a16="http://schemas.microsoft.com/office/drawing/2014/main" id="{A03580CD-C50F-F638-160A-CEA295A6FB9E}"/>
              </a:ext>
            </a:extLst>
          </p:cNvPr>
          <p:cNvPicPr>
            <a:picLocks noChangeAspect="1"/>
          </p:cNvPicPr>
          <p:nvPr/>
        </p:nvPicPr>
        <p:blipFill rotWithShape="1">
          <a:blip r:embed="rId6"/>
          <a:srcRect l="36977" t="23331" r="26763" b="64463"/>
          <a:stretch/>
        </p:blipFill>
        <p:spPr>
          <a:xfrm>
            <a:off x="407086" y="6262502"/>
            <a:ext cx="1811019" cy="609639"/>
          </a:xfrm>
          <a:prstGeom prst="rect">
            <a:avLst/>
          </a:prstGeom>
        </p:spPr>
      </p:pic>
      <p:pic>
        <p:nvPicPr>
          <p:cNvPr id="15" name="Picture 14" descr="Icon&#10;&#10;Description automatically generated">
            <a:extLst>
              <a:ext uri="{FF2B5EF4-FFF2-40B4-BE49-F238E27FC236}">
                <a16:creationId xmlns:a16="http://schemas.microsoft.com/office/drawing/2014/main" id="{AEAE7FC0-A512-6403-BDA5-0E44ACE973F0}"/>
              </a:ext>
            </a:extLst>
          </p:cNvPr>
          <p:cNvPicPr>
            <a:picLocks noChangeAspect="1"/>
          </p:cNvPicPr>
          <p:nvPr/>
        </p:nvPicPr>
        <p:blipFill rotWithShape="1">
          <a:blip r:embed="rId7"/>
          <a:srcRect b="19327"/>
          <a:stretch/>
        </p:blipFill>
        <p:spPr>
          <a:xfrm>
            <a:off x="8430826" y="585558"/>
            <a:ext cx="3067516" cy="2474660"/>
          </a:xfrm>
          <a:prstGeom prst="rect">
            <a:avLst/>
          </a:prstGeom>
        </p:spPr>
      </p:pic>
    </p:spTree>
    <p:extLst>
      <p:ext uri="{BB962C8B-B14F-4D97-AF65-F5344CB8AC3E}">
        <p14:creationId xmlns:p14="http://schemas.microsoft.com/office/powerpoint/2010/main" val="1410698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4104151" cy="954107"/>
          </a:xfrm>
          <a:prstGeom prst="rect">
            <a:avLst/>
          </a:prstGeom>
          <a:noFill/>
        </p:spPr>
        <p:txBody>
          <a:bodyPr wrap="square">
            <a:spAutoFit/>
          </a:bodyPr>
          <a:lstStyle/>
          <a:p>
            <a:r>
              <a:rPr lang="en-US" sz="2800" b="1" dirty="0">
                <a:solidFill>
                  <a:srgbClr val="3999B3"/>
                </a:solidFill>
                <a:latin typeface="Helvetica" pitchFamily="2" charset="0"/>
              </a:rPr>
              <a:t>Resources for </a:t>
            </a:r>
          </a:p>
          <a:p>
            <a:r>
              <a:rPr lang="en-US" sz="2800" b="1" dirty="0">
                <a:solidFill>
                  <a:srgbClr val="3999B3"/>
                </a:solidFill>
                <a:latin typeface="Helvetica" pitchFamily="2" charset="0"/>
              </a:rPr>
              <a:t>Activity and Exercise</a:t>
            </a:r>
            <a:endParaRPr lang="en-US" sz="2000" b="1" dirty="0">
              <a:solidFill>
                <a:srgbClr val="3999B3"/>
              </a:solidFill>
              <a:latin typeface="Helvetica" pitchFamily="2" charset="0"/>
            </a:endParaRPr>
          </a:p>
        </p:txBody>
      </p:sp>
      <p:sp>
        <p:nvSpPr>
          <p:cNvPr id="17" name="Rectangle 16">
            <a:extLst>
              <a:ext uri="{FF2B5EF4-FFF2-40B4-BE49-F238E27FC236}">
                <a16:creationId xmlns:a16="http://schemas.microsoft.com/office/drawing/2014/main" id="{EA1A4AFA-69DA-27F2-F1AD-B224A925AE37}"/>
              </a:ext>
            </a:extLst>
          </p:cNvPr>
          <p:cNvSpPr/>
          <p:nvPr/>
        </p:nvSpPr>
        <p:spPr>
          <a:xfrm>
            <a:off x="958898" y="546474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3" name="Picture 2" descr="A picture containing lamp, light&#10;&#10;Description automatically generated">
            <a:extLst>
              <a:ext uri="{FF2B5EF4-FFF2-40B4-BE49-F238E27FC236}">
                <a16:creationId xmlns:a16="http://schemas.microsoft.com/office/drawing/2014/main" id="{954D269B-C8A2-C6FE-63D3-BFF048830EAD}"/>
              </a:ext>
            </a:extLst>
          </p:cNvPr>
          <p:cNvPicPr>
            <a:picLocks noChangeAspect="1"/>
          </p:cNvPicPr>
          <p:nvPr/>
        </p:nvPicPr>
        <p:blipFill>
          <a:blip r:embed="rId3"/>
          <a:stretch>
            <a:fillRect/>
          </a:stretch>
        </p:blipFill>
        <p:spPr>
          <a:xfrm>
            <a:off x="485605" y="1710207"/>
            <a:ext cx="5164790" cy="5164790"/>
          </a:xfrm>
          <a:prstGeom prst="rect">
            <a:avLst/>
          </a:prstGeom>
        </p:spPr>
      </p:pic>
      <p:pic>
        <p:nvPicPr>
          <p:cNvPr id="6" name="Picture 5" descr="A picture containing lamp, light&#10;&#10;Description automatically generated">
            <a:extLst>
              <a:ext uri="{FF2B5EF4-FFF2-40B4-BE49-F238E27FC236}">
                <a16:creationId xmlns:a16="http://schemas.microsoft.com/office/drawing/2014/main" id="{89FD7EC3-CFC3-7823-BE1E-14F03A4BBB3C}"/>
              </a:ext>
            </a:extLst>
          </p:cNvPr>
          <p:cNvPicPr>
            <a:picLocks noChangeAspect="1"/>
          </p:cNvPicPr>
          <p:nvPr/>
        </p:nvPicPr>
        <p:blipFill>
          <a:blip r:embed="rId4"/>
          <a:stretch>
            <a:fillRect/>
          </a:stretch>
        </p:blipFill>
        <p:spPr>
          <a:xfrm>
            <a:off x="5208316" y="1693210"/>
            <a:ext cx="5192411" cy="5192411"/>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F884CEF-51E2-4EA5-DAED-795D8A7CE375}"/>
              </a:ext>
            </a:extLst>
          </p:cNvPr>
          <p:cNvPicPr>
            <a:picLocks noChangeAspect="1"/>
          </p:cNvPicPr>
          <p:nvPr/>
        </p:nvPicPr>
        <p:blipFill>
          <a:blip r:embed="rId5"/>
          <a:stretch>
            <a:fillRect/>
          </a:stretch>
        </p:blipFill>
        <p:spPr>
          <a:xfrm>
            <a:off x="9335346" y="6055112"/>
            <a:ext cx="2064925" cy="338971"/>
          </a:xfrm>
          <a:prstGeom prst="rect">
            <a:avLst/>
          </a:prstGeom>
        </p:spPr>
      </p:pic>
      <p:sp>
        <p:nvSpPr>
          <p:cNvPr id="12" name="TextBox 11">
            <a:extLst>
              <a:ext uri="{FF2B5EF4-FFF2-40B4-BE49-F238E27FC236}">
                <a16:creationId xmlns:a16="http://schemas.microsoft.com/office/drawing/2014/main" id="{FCF938B9-3167-0E04-A654-7E4CA4FA1F69}"/>
              </a:ext>
            </a:extLst>
          </p:cNvPr>
          <p:cNvSpPr txBox="1"/>
          <p:nvPr/>
        </p:nvSpPr>
        <p:spPr>
          <a:xfrm>
            <a:off x="1612692" y="2856929"/>
            <a:ext cx="2898742" cy="954107"/>
          </a:xfrm>
          <a:prstGeom prst="rect">
            <a:avLst/>
          </a:prstGeom>
          <a:noFill/>
        </p:spPr>
        <p:txBody>
          <a:bodyPr wrap="square">
            <a:spAutoFit/>
          </a:bodyPr>
          <a:lstStyle/>
          <a:p>
            <a:pPr algn="ctr"/>
            <a:r>
              <a:rPr lang="en-US" sz="2800" b="1" dirty="0">
                <a:solidFill>
                  <a:srgbClr val="5B6770"/>
                </a:solidFill>
                <a:latin typeface="Helvetica" pitchFamily="2" charset="0"/>
              </a:rPr>
              <a:t>YouTube is a great resource!</a:t>
            </a:r>
          </a:p>
        </p:txBody>
      </p:sp>
      <p:sp>
        <p:nvSpPr>
          <p:cNvPr id="14" name="TextBox 13">
            <a:extLst>
              <a:ext uri="{FF2B5EF4-FFF2-40B4-BE49-F238E27FC236}">
                <a16:creationId xmlns:a16="http://schemas.microsoft.com/office/drawing/2014/main" id="{43A7F31D-6457-E4A4-CD94-22728E505B09}"/>
              </a:ext>
            </a:extLst>
          </p:cNvPr>
          <p:cNvSpPr txBox="1"/>
          <p:nvPr/>
        </p:nvSpPr>
        <p:spPr>
          <a:xfrm>
            <a:off x="6436604" y="2782669"/>
            <a:ext cx="2898742" cy="954107"/>
          </a:xfrm>
          <a:prstGeom prst="rect">
            <a:avLst/>
          </a:prstGeom>
          <a:noFill/>
        </p:spPr>
        <p:txBody>
          <a:bodyPr wrap="square">
            <a:spAutoFit/>
          </a:bodyPr>
          <a:lstStyle/>
          <a:p>
            <a:pPr algn="ctr"/>
            <a:r>
              <a:rPr lang="en-US" sz="2800" b="1" dirty="0">
                <a:solidFill>
                  <a:srgbClr val="5B6770"/>
                </a:solidFill>
                <a:latin typeface="Helvetica" pitchFamily="2" charset="0"/>
              </a:rPr>
              <a:t>Exercise</a:t>
            </a:r>
          </a:p>
          <a:p>
            <a:pPr algn="ctr"/>
            <a:r>
              <a:rPr lang="en-US" sz="2800" b="1" dirty="0">
                <a:solidFill>
                  <a:srgbClr val="5B6770"/>
                </a:solidFill>
                <a:latin typeface="Helvetica" pitchFamily="2" charset="0"/>
              </a:rPr>
              <a:t>Apps!</a:t>
            </a:r>
          </a:p>
        </p:txBody>
      </p:sp>
      <p:sp>
        <p:nvSpPr>
          <p:cNvPr id="16" name="TextBox 15">
            <a:extLst>
              <a:ext uri="{FF2B5EF4-FFF2-40B4-BE49-F238E27FC236}">
                <a16:creationId xmlns:a16="http://schemas.microsoft.com/office/drawing/2014/main" id="{94220E35-9A70-5593-B878-1593CC1BF373}"/>
              </a:ext>
            </a:extLst>
          </p:cNvPr>
          <p:cNvSpPr txBox="1"/>
          <p:nvPr/>
        </p:nvSpPr>
        <p:spPr>
          <a:xfrm>
            <a:off x="1517428" y="3964461"/>
            <a:ext cx="3346212" cy="1477328"/>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5B6770"/>
                </a:solidFill>
                <a:latin typeface="HELVETICA LIGHT" panose="020B0403020202020204" pitchFamily="34" charset="0"/>
              </a:rPr>
              <a:t>Silver Sneakers program</a:t>
            </a:r>
          </a:p>
          <a:p>
            <a:pPr marL="285750" indent="-285750">
              <a:buFont typeface="Arial" panose="020B0604020202020204" pitchFamily="34" charset="0"/>
              <a:buChar char="•"/>
            </a:pPr>
            <a:r>
              <a:rPr lang="en-US" b="1" dirty="0">
                <a:solidFill>
                  <a:srgbClr val="5B6770"/>
                </a:solidFill>
                <a:latin typeface="HELVETICA LIGHT" panose="020B0403020202020204" pitchFamily="34" charset="0"/>
              </a:rPr>
              <a:t>Sit and Be Fit</a:t>
            </a:r>
          </a:p>
          <a:p>
            <a:pPr marL="285750" indent="-285750">
              <a:buFont typeface="Arial" panose="020B0604020202020204" pitchFamily="34" charset="0"/>
              <a:buChar char="•"/>
            </a:pPr>
            <a:r>
              <a:rPr lang="en-US" b="1" dirty="0">
                <a:solidFill>
                  <a:srgbClr val="5B6770"/>
                </a:solidFill>
                <a:latin typeface="HELVETICA LIGHT" panose="020B0403020202020204" pitchFamily="34" charset="0"/>
              </a:rPr>
              <a:t>Walking at Home with </a:t>
            </a:r>
            <a:br>
              <a:rPr lang="en-US" b="1" dirty="0">
                <a:solidFill>
                  <a:srgbClr val="5B6770"/>
                </a:solidFill>
                <a:latin typeface="HELVETICA LIGHT" panose="020B0403020202020204" pitchFamily="34" charset="0"/>
              </a:rPr>
            </a:br>
            <a:r>
              <a:rPr lang="en-US" b="1" dirty="0">
                <a:solidFill>
                  <a:srgbClr val="5B6770"/>
                </a:solidFill>
                <a:latin typeface="HELVETICA LIGHT" panose="020B0403020202020204" pitchFamily="34" charset="0"/>
              </a:rPr>
              <a:t>Leslie Sansone </a:t>
            </a:r>
          </a:p>
          <a:p>
            <a:pPr marL="285750" indent="-285750">
              <a:buFont typeface="Arial" panose="020B0604020202020204" pitchFamily="34" charset="0"/>
              <a:buChar char="•"/>
            </a:pPr>
            <a:r>
              <a:rPr lang="en-US" b="1" dirty="0">
                <a:solidFill>
                  <a:srgbClr val="5B6770"/>
                </a:solidFill>
                <a:latin typeface="HELVETICA LIGHT" panose="020B0403020202020204" pitchFamily="34" charset="0"/>
              </a:rPr>
              <a:t>Yoga with Adriene</a:t>
            </a:r>
          </a:p>
        </p:txBody>
      </p:sp>
      <p:sp>
        <p:nvSpPr>
          <p:cNvPr id="18" name="TextBox 17">
            <a:extLst>
              <a:ext uri="{FF2B5EF4-FFF2-40B4-BE49-F238E27FC236}">
                <a16:creationId xmlns:a16="http://schemas.microsoft.com/office/drawing/2014/main" id="{39A69FBF-F9B2-E87E-6A95-DC442EEF907A}"/>
              </a:ext>
            </a:extLst>
          </p:cNvPr>
          <p:cNvSpPr txBox="1"/>
          <p:nvPr/>
        </p:nvSpPr>
        <p:spPr>
          <a:xfrm>
            <a:off x="6349486" y="3811036"/>
            <a:ext cx="3346212" cy="2308324"/>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5B6770"/>
                </a:solidFill>
                <a:latin typeface="HELVETICA LIGHT" panose="020B0403020202020204" pitchFamily="34" charset="0"/>
              </a:rPr>
              <a:t>Fit On (free)</a:t>
            </a:r>
          </a:p>
          <a:p>
            <a:pPr marL="285750" indent="-285750">
              <a:buFont typeface="Arial" panose="020B0604020202020204" pitchFamily="34" charset="0"/>
              <a:buChar char="•"/>
            </a:pPr>
            <a:r>
              <a:rPr lang="en-US" b="1" dirty="0">
                <a:solidFill>
                  <a:srgbClr val="5B6770"/>
                </a:solidFill>
                <a:latin typeface="HELVETICA LIGHT" panose="020B0403020202020204" pitchFamily="34" charset="0"/>
              </a:rPr>
              <a:t>Map My Walk (free)</a:t>
            </a:r>
          </a:p>
          <a:p>
            <a:pPr marL="285750" indent="-285750">
              <a:buFont typeface="Arial" panose="020B0604020202020204" pitchFamily="34" charset="0"/>
              <a:buChar char="•"/>
            </a:pPr>
            <a:r>
              <a:rPr lang="en-US" b="1" dirty="0" err="1">
                <a:solidFill>
                  <a:srgbClr val="5B6770"/>
                </a:solidFill>
                <a:latin typeface="HELVETICA LIGHT" panose="020B0403020202020204" pitchFamily="34" charset="0"/>
              </a:rPr>
              <a:t>SilverSneakers</a:t>
            </a:r>
            <a:r>
              <a:rPr lang="en-US" b="1" dirty="0">
                <a:solidFill>
                  <a:srgbClr val="5B6770"/>
                </a:solidFill>
                <a:latin typeface="HELVETICA LIGHT" panose="020B0403020202020204" pitchFamily="34" charset="0"/>
              </a:rPr>
              <a:t> GO (free)</a:t>
            </a:r>
          </a:p>
          <a:p>
            <a:pPr marL="285750" indent="-285750">
              <a:buFont typeface="Arial" panose="020B0604020202020204" pitchFamily="34" charset="0"/>
              <a:buChar char="•"/>
            </a:pPr>
            <a:r>
              <a:rPr lang="en-US" b="1" dirty="0">
                <a:solidFill>
                  <a:srgbClr val="5B6770"/>
                </a:solidFill>
                <a:latin typeface="HELVETICA LIGHT" panose="020B0403020202020204" pitchFamily="34" charset="0"/>
              </a:rPr>
              <a:t>7-Minute Chi (free)</a:t>
            </a:r>
          </a:p>
          <a:p>
            <a:pPr marL="285750" indent="-285750">
              <a:buFont typeface="Arial" panose="020B0604020202020204" pitchFamily="34" charset="0"/>
              <a:buChar char="•"/>
            </a:pPr>
            <a:r>
              <a:rPr lang="en-US" b="1" dirty="0" err="1">
                <a:solidFill>
                  <a:srgbClr val="5B6770"/>
                </a:solidFill>
                <a:latin typeface="HELVETICA LIGHT" panose="020B0403020202020204" pitchFamily="34" charset="0"/>
              </a:rPr>
              <a:t>Sworkit</a:t>
            </a:r>
            <a:r>
              <a:rPr lang="en-US" b="1" dirty="0">
                <a:solidFill>
                  <a:srgbClr val="5B6770"/>
                </a:solidFill>
                <a:latin typeface="HELVETICA LIGHT" panose="020B0403020202020204" pitchFamily="34" charset="0"/>
              </a:rPr>
              <a:t> (free)</a:t>
            </a:r>
          </a:p>
          <a:p>
            <a:pPr marL="285750" indent="-285750">
              <a:buFont typeface="Arial" panose="020B0604020202020204" pitchFamily="34" charset="0"/>
              <a:buChar char="•"/>
            </a:pPr>
            <a:r>
              <a:rPr lang="en-US" b="1" dirty="0">
                <a:solidFill>
                  <a:srgbClr val="5B6770"/>
                </a:solidFill>
                <a:latin typeface="HELVETICA LIGHT" panose="020B0403020202020204" pitchFamily="34" charset="0"/>
              </a:rPr>
              <a:t>C25K (free)</a:t>
            </a:r>
          </a:p>
          <a:p>
            <a:pPr marL="285750" indent="-285750">
              <a:buFont typeface="Arial" panose="020B0604020202020204" pitchFamily="34" charset="0"/>
              <a:buChar char="•"/>
            </a:pPr>
            <a:r>
              <a:rPr lang="en-US" b="1" dirty="0">
                <a:solidFill>
                  <a:srgbClr val="5B6770"/>
                </a:solidFill>
                <a:latin typeface="HELVETICA LIGHT" panose="020B0403020202020204" pitchFamily="34" charset="0"/>
              </a:rPr>
              <a:t>Daily Burn (paid)</a:t>
            </a:r>
          </a:p>
          <a:p>
            <a:pPr marL="285750" indent="-285750">
              <a:buFont typeface="Arial" panose="020B0604020202020204" pitchFamily="34" charset="0"/>
              <a:buChar char="•"/>
            </a:pPr>
            <a:endParaRPr lang="en-US" b="1" dirty="0">
              <a:solidFill>
                <a:srgbClr val="5B6770"/>
              </a:solidFill>
              <a:latin typeface="HELVETICA LIGHT" panose="020B0403020202020204" pitchFamily="34" charset="0"/>
            </a:endParaRPr>
          </a:p>
        </p:txBody>
      </p:sp>
      <p:pic>
        <p:nvPicPr>
          <p:cNvPr id="25" name="Picture 24">
            <a:extLst>
              <a:ext uri="{FF2B5EF4-FFF2-40B4-BE49-F238E27FC236}">
                <a16:creationId xmlns:a16="http://schemas.microsoft.com/office/drawing/2014/main" id="{8A1F2BCB-5C4C-7434-DF34-B63C2D1AB35D}"/>
              </a:ext>
            </a:extLst>
          </p:cNvPr>
          <p:cNvPicPr>
            <a:picLocks noChangeAspect="1"/>
          </p:cNvPicPr>
          <p:nvPr/>
        </p:nvPicPr>
        <p:blipFill rotWithShape="1">
          <a:blip r:embed="rId6"/>
          <a:srcRect l="36977" t="23331" r="26763" b="44059"/>
          <a:stretch/>
        </p:blipFill>
        <p:spPr>
          <a:xfrm>
            <a:off x="9895376" y="463917"/>
            <a:ext cx="1811019" cy="1628754"/>
          </a:xfrm>
          <a:prstGeom prst="rect">
            <a:avLst/>
          </a:prstGeom>
        </p:spPr>
      </p:pic>
      <p:pic>
        <p:nvPicPr>
          <p:cNvPr id="26" name="Picture 25">
            <a:extLst>
              <a:ext uri="{FF2B5EF4-FFF2-40B4-BE49-F238E27FC236}">
                <a16:creationId xmlns:a16="http://schemas.microsoft.com/office/drawing/2014/main" id="{996C571A-D24A-8A3E-CC3E-C6F2701E4B74}"/>
              </a:ext>
            </a:extLst>
          </p:cNvPr>
          <p:cNvPicPr>
            <a:picLocks noChangeAspect="1"/>
          </p:cNvPicPr>
          <p:nvPr/>
        </p:nvPicPr>
        <p:blipFill rotWithShape="1">
          <a:blip r:embed="rId6"/>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2461746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E0A68716-C8A2-0FE1-7835-616EF4295BCB}"/>
              </a:ext>
            </a:extLst>
          </p:cNvPr>
          <p:cNvPicPr>
            <a:picLocks noChangeAspect="1"/>
          </p:cNvPicPr>
          <p:nvPr/>
        </p:nvPicPr>
        <p:blipFill>
          <a:blip r:embed="rId3"/>
          <a:stretch>
            <a:fillRect/>
          </a:stretch>
        </p:blipFill>
        <p:spPr>
          <a:xfrm>
            <a:off x="1358988" y="1114522"/>
            <a:ext cx="2928929" cy="480803"/>
          </a:xfrm>
          <a:prstGeom prst="rect">
            <a:avLst/>
          </a:prstGeom>
        </p:spPr>
      </p:pic>
      <p:sp>
        <p:nvSpPr>
          <p:cNvPr id="2" name="TextBox 1">
            <a:extLst>
              <a:ext uri="{FF2B5EF4-FFF2-40B4-BE49-F238E27FC236}">
                <a16:creationId xmlns:a16="http://schemas.microsoft.com/office/drawing/2014/main" id="{921B5CC4-534A-7221-C06B-FCF8F79D7BA7}"/>
              </a:ext>
            </a:extLst>
          </p:cNvPr>
          <p:cNvSpPr txBox="1"/>
          <p:nvPr/>
        </p:nvSpPr>
        <p:spPr>
          <a:xfrm>
            <a:off x="1271792" y="3229468"/>
            <a:ext cx="6364077" cy="769441"/>
          </a:xfrm>
          <a:prstGeom prst="rect">
            <a:avLst/>
          </a:prstGeom>
          <a:noFill/>
        </p:spPr>
        <p:txBody>
          <a:bodyPr wrap="square">
            <a:spAutoFit/>
          </a:bodyPr>
          <a:lstStyle/>
          <a:p>
            <a:r>
              <a:rPr lang="en-US" sz="4400" b="1" dirty="0">
                <a:solidFill>
                  <a:srgbClr val="3999B3"/>
                </a:solidFill>
                <a:latin typeface="Helvetica" pitchFamily="2" charset="0"/>
              </a:rPr>
              <a:t>THANK YOU</a:t>
            </a:r>
          </a:p>
        </p:txBody>
      </p:sp>
      <p:sp>
        <p:nvSpPr>
          <p:cNvPr id="4" name="Subtitle 2">
            <a:extLst>
              <a:ext uri="{FF2B5EF4-FFF2-40B4-BE49-F238E27FC236}">
                <a16:creationId xmlns:a16="http://schemas.microsoft.com/office/drawing/2014/main" id="{2CCAD635-455B-F949-9C4B-0B640DC64CB0}"/>
              </a:ext>
            </a:extLst>
          </p:cNvPr>
          <p:cNvSpPr txBox="1">
            <a:spLocks/>
          </p:cNvSpPr>
          <p:nvPr/>
        </p:nvSpPr>
        <p:spPr>
          <a:xfrm>
            <a:off x="1271792" y="4153333"/>
            <a:ext cx="6364078" cy="232913"/>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lgn="l"/>
            <a:r>
              <a:rPr lang="en-US" sz="1050" cap="none" spc="0" dirty="0">
                <a:solidFill>
                  <a:srgbClr val="434E5A"/>
                </a:solidFill>
                <a:latin typeface="Helvetica" pitchFamily="2" charset="0"/>
              </a:rPr>
              <a:t>KELSEY-SEYBOLD REGISTERED DIETITIANS</a:t>
            </a:r>
          </a:p>
        </p:txBody>
      </p:sp>
      <p:pic>
        <p:nvPicPr>
          <p:cNvPr id="8" name="Picture 7">
            <a:extLst>
              <a:ext uri="{FF2B5EF4-FFF2-40B4-BE49-F238E27FC236}">
                <a16:creationId xmlns:a16="http://schemas.microsoft.com/office/drawing/2014/main" id="{FD9441E1-0AE1-1BFA-96D7-57007A02B96E}"/>
              </a:ext>
            </a:extLst>
          </p:cNvPr>
          <p:cNvPicPr>
            <a:picLocks noChangeAspect="1"/>
          </p:cNvPicPr>
          <p:nvPr/>
        </p:nvPicPr>
        <p:blipFill rotWithShape="1">
          <a:blip r:embed="rId4"/>
          <a:srcRect l="36977" t="23331" r="26763" b="44059"/>
          <a:stretch/>
        </p:blipFill>
        <p:spPr>
          <a:xfrm>
            <a:off x="9895376" y="463917"/>
            <a:ext cx="1811019" cy="1628754"/>
          </a:xfrm>
          <a:prstGeom prst="rect">
            <a:avLst/>
          </a:prstGeom>
        </p:spPr>
      </p:pic>
      <p:pic>
        <p:nvPicPr>
          <p:cNvPr id="10" name="Picture 9">
            <a:extLst>
              <a:ext uri="{FF2B5EF4-FFF2-40B4-BE49-F238E27FC236}">
                <a16:creationId xmlns:a16="http://schemas.microsoft.com/office/drawing/2014/main" id="{84E49BA8-B6F6-2181-D669-1D70CD36CFD5}"/>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20" name="Picture 19" descr="A person wearing goggles&#10;&#10;Description automatically generated with medium confidence">
            <a:extLst>
              <a:ext uri="{FF2B5EF4-FFF2-40B4-BE49-F238E27FC236}">
                <a16:creationId xmlns:a16="http://schemas.microsoft.com/office/drawing/2014/main" id="{95C06170-0826-5778-82F1-821076C95CF1}"/>
              </a:ext>
            </a:extLst>
          </p:cNvPr>
          <p:cNvPicPr>
            <a:picLocks noChangeAspect="1"/>
          </p:cNvPicPr>
          <p:nvPr/>
        </p:nvPicPr>
        <p:blipFill rotWithShape="1">
          <a:blip r:embed="rId5"/>
          <a:srcRect r="4756"/>
          <a:stretch/>
        </p:blipFill>
        <p:spPr>
          <a:xfrm>
            <a:off x="6240780" y="304800"/>
            <a:ext cx="5951220" cy="6248400"/>
          </a:xfrm>
          <a:prstGeom prst="rect">
            <a:avLst/>
          </a:prstGeom>
        </p:spPr>
      </p:pic>
      <p:pic>
        <p:nvPicPr>
          <p:cNvPr id="22" name="Picture 21" descr="Shape, rectangle&#10;&#10;Description automatically generated">
            <a:extLst>
              <a:ext uri="{FF2B5EF4-FFF2-40B4-BE49-F238E27FC236}">
                <a16:creationId xmlns:a16="http://schemas.microsoft.com/office/drawing/2014/main" id="{14578C1B-F07D-4C71-E6CC-ECFAF8626913}"/>
              </a:ext>
            </a:extLst>
          </p:cNvPr>
          <p:cNvPicPr>
            <a:picLocks noChangeAspect="1"/>
          </p:cNvPicPr>
          <p:nvPr/>
        </p:nvPicPr>
        <p:blipFill rotWithShape="1">
          <a:blip r:embed="rId6"/>
          <a:srcRect r="6111"/>
          <a:stretch/>
        </p:blipFill>
        <p:spPr>
          <a:xfrm>
            <a:off x="5526857" y="185188"/>
            <a:ext cx="6438900" cy="6858000"/>
          </a:xfrm>
          <a:prstGeom prst="rect">
            <a:avLst/>
          </a:prstGeom>
        </p:spPr>
      </p:pic>
    </p:spTree>
    <p:extLst>
      <p:ext uri="{BB962C8B-B14F-4D97-AF65-F5344CB8AC3E}">
        <p14:creationId xmlns:p14="http://schemas.microsoft.com/office/powerpoint/2010/main" val="45547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941F-D9ED-0180-E02D-B73C4B9D3079}"/>
              </a:ext>
            </a:extLst>
          </p:cNvPr>
          <p:cNvSpPr>
            <a:spLocks noGrp="1"/>
          </p:cNvSpPr>
          <p:nvPr>
            <p:ph type="title"/>
          </p:nvPr>
        </p:nvSpPr>
        <p:spPr>
          <a:xfrm>
            <a:off x="876693" y="741391"/>
            <a:ext cx="4355265" cy="1616203"/>
          </a:xfrm>
        </p:spPr>
        <p:txBody>
          <a:bodyPr anchor="b">
            <a:normAutofit/>
          </a:bodyPr>
          <a:lstStyle/>
          <a:p>
            <a:r>
              <a:rPr lang="en-US" sz="3200" b="1" dirty="0">
                <a:solidFill>
                  <a:srgbClr val="00ABBD"/>
                </a:solidFill>
                <a:latin typeface="Helvetica" pitchFamily="2" charset="0"/>
              </a:rPr>
              <a:t>Stay the Course!</a:t>
            </a:r>
            <a:br>
              <a:rPr lang="en-US" sz="3200" b="1" dirty="0">
                <a:latin typeface="Helvetica" pitchFamily="2" charset="0"/>
              </a:rPr>
            </a:br>
            <a:endParaRPr lang="en-US" sz="3200" dirty="0"/>
          </a:p>
        </p:txBody>
      </p:sp>
      <p:sp>
        <p:nvSpPr>
          <p:cNvPr id="3" name="Content Placeholder 2">
            <a:extLst>
              <a:ext uri="{FF2B5EF4-FFF2-40B4-BE49-F238E27FC236}">
                <a16:creationId xmlns:a16="http://schemas.microsoft.com/office/drawing/2014/main" id="{85DE0048-EE53-5BD7-D60C-91131D0257C7}"/>
              </a:ext>
            </a:extLst>
          </p:cNvPr>
          <p:cNvSpPr>
            <a:spLocks noGrp="1"/>
          </p:cNvSpPr>
          <p:nvPr>
            <p:ph idx="1"/>
          </p:nvPr>
        </p:nvSpPr>
        <p:spPr>
          <a:xfrm>
            <a:off x="876692" y="2533476"/>
            <a:ext cx="4355265" cy="3447832"/>
          </a:xfrm>
        </p:spPr>
        <p:txBody>
          <a:bodyPr anchor="t">
            <a:normAutofit/>
          </a:bodyPr>
          <a:lstStyle/>
          <a:p>
            <a:r>
              <a:rPr lang="en-US" sz="1900" dirty="0">
                <a:latin typeface="Helvetica Light" panose="020B0403020202020204"/>
              </a:rPr>
              <a:t>Be flexible, make changes along the way</a:t>
            </a:r>
          </a:p>
          <a:p>
            <a:r>
              <a:rPr lang="en-US" sz="1900" dirty="0">
                <a:latin typeface="Helvetica Light" panose="020B0403020202020204"/>
              </a:rPr>
              <a:t>Make it fun!</a:t>
            </a:r>
          </a:p>
          <a:p>
            <a:r>
              <a:rPr lang="en-US" sz="1900" dirty="0">
                <a:latin typeface="Helvetica Light" panose="020B0403020202020204"/>
              </a:rPr>
              <a:t>Remember the many benefits of healthy living both in the short- and long-term</a:t>
            </a:r>
            <a:endParaRPr lang="en-US" sz="1900" dirty="0"/>
          </a:p>
          <a:p>
            <a:pPr lvl="1"/>
            <a:endParaRPr lang="en-US" sz="1900" dirty="0"/>
          </a:p>
          <a:p>
            <a:endParaRPr lang="en-US" sz="1900" dirty="0"/>
          </a:p>
        </p:txBody>
      </p:sp>
      <p:pic>
        <p:nvPicPr>
          <p:cNvPr id="1026" name="Picture 2" descr="Living Your Best Life: 7 Must-Know Benefits of a Healthy Lifestyle – Healthy  Henry County">
            <a:extLst>
              <a:ext uri="{FF2B5EF4-FFF2-40B4-BE49-F238E27FC236}">
                <a16:creationId xmlns:a16="http://schemas.microsoft.com/office/drawing/2014/main" id="{4ADB78E6-83E3-5982-5A7B-F7F91F10B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5" r="46577" b="1"/>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37" name="Rectangle 1036">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289607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DA0F089-32FC-8EBF-0874-56CD48262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844" y="1044007"/>
            <a:ext cx="6133104" cy="5519794"/>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A283AFEE-3289-6265-B9BE-05590448A039}"/>
              </a:ext>
            </a:extLst>
          </p:cNvPr>
          <p:cNvPicPr>
            <a:picLocks noChangeAspect="1"/>
          </p:cNvPicPr>
          <p:nvPr/>
        </p:nvPicPr>
        <p:blipFill>
          <a:blip r:embed="rId4"/>
          <a:stretch>
            <a:fillRect/>
          </a:stretch>
        </p:blipFill>
        <p:spPr>
          <a:xfrm>
            <a:off x="9335346" y="6055112"/>
            <a:ext cx="2064925" cy="338971"/>
          </a:xfrm>
          <a:prstGeom prst="rect">
            <a:avLst/>
          </a:prstGeom>
        </p:spPr>
      </p:pic>
      <p:sp>
        <p:nvSpPr>
          <p:cNvPr id="2" name="TextBox 1">
            <a:extLst>
              <a:ext uri="{FF2B5EF4-FFF2-40B4-BE49-F238E27FC236}">
                <a16:creationId xmlns:a16="http://schemas.microsoft.com/office/drawing/2014/main" id="{991AB834-A2DE-280D-C28E-C9C12125B867}"/>
              </a:ext>
            </a:extLst>
          </p:cNvPr>
          <p:cNvSpPr txBox="1"/>
          <p:nvPr/>
        </p:nvSpPr>
        <p:spPr>
          <a:xfrm>
            <a:off x="3470634" y="463917"/>
            <a:ext cx="6364077" cy="523220"/>
          </a:xfrm>
          <a:prstGeom prst="rect">
            <a:avLst/>
          </a:prstGeom>
          <a:noFill/>
        </p:spPr>
        <p:txBody>
          <a:bodyPr wrap="square">
            <a:spAutoFit/>
          </a:bodyPr>
          <a:lstStyle/>
          <a:p>
            <a:r>
              <a:rPr lang="en-US" sz="2800" b="1" dirty="0">
                <a:solidFill>
                  <a:srgbClr val="00ABBD"/>
                </a:solidFill>
                <a:latin typeface="Helvetica" pitchFamily="2" charset="0"/>
              </a:rPr>
              <a:t>What is insulin resistance?</a:t>
            </a:r>
            <a:endParaRPr lang="en-US" sz="2000" b="1" dirty="0">
              <a:solidFill>
                <a:schemeClr val="tx1">
                  <a:lumMod val="75000"/>
                  <a:lumOff val="25000"/>
                </a:schemeClr>
              </a:solidFill>
              <a:latin typeface="Helvetica" pitchFamily="2" charset="0"/>
            </a:endParaRPr>
          </a:p>
        </p:txBody>
      </p:sp>
    </p:spTree>
    <p:extLst>
      <p:ext uri="{BB962C8B-B14F-4D97-AF65-F5344CB8AC3E}">
        <p14:creationId xmlns:p14="http://schemas.microsoft.com/office/powerpoint/2010/main" val="2480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What is the Diabetes Plate Method?">
            <a:extLst>
              <a:ext uri="{FF2B5EF4-FFF2-40B4-BE49-F238E27FC236}">
                <a16:creationId xmlns:a16="http://schemas.microsoft.com/office/drawing/2014/main" id="{C5F0A4E6-E549-E578-9CC2-A7179CEB6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44" y="1601942"/>
            <a:ext cx="4940980" cy="3431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4"/>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552514" y="970493"/>
            <a:ext cx="7282731" cy="523220"/>
          </a:xfrm>
          <a:prstGeom prst="rect">
            <a:avLst/>
          </a:prstGeom>
          <a:noFill/>
        </p:spPr>
        <p:txBody>
          <a:bodyPr wrap="square">
            <a:spAutoFit/>
          </a:bodyPr>
          <a:lstStyle/>
          <a:p>
            <a:r>
              <a:rPr lang="en-US" sz="2800" b="1" dirty="0">
                <a:solidFill>
                  <a:srgbClr val="00ABBD"/>
                </a:solidFill>
                <a:latin typeface="Helvetica" pitchFamily="2" charset="0"/>
              </a:rPr>
              <a:t>Meal Planning with The Plate Method</a:t>
            </a:r>
            <a:endParaRPr lang="en-US" sz="2000" b="1" dirty="0">
              <a:solidFill>
                <a:schemeClr val="tx1">
                  <a:lumMod val="75000"/>
                  <a:lumOff val="25000"/>
                </a:schemeClr>
              </a:solidFill>
              <a:latin typeface="Helvetica" pitchFamily="2" charset="0"/>
            </a:endParaRPr>
          </a:p>
        </p:txBody>
      </p:sp>
      <p:sp>
        <p:nvSpPr>
          <p:cNvPr id="2" name="Content Placeholder 5">
            <a:extLst>
              <a:ext uri="{FF2B5EF4-FFF2-40B4-BE49-F238E27FC236}">
                <a16:creationId xmlns:a16="http://schemas.microsoft.com/office/drawing/2014/main" id="{F19CCB06-7640-9D7E-95DE-20C2E22AD3E9}"/>
              </a:ext>
            </a:extLst>
          </p:cNvPr>
          <p:cNvSpPr>
            <a:spLocks noGrp="1"/>
          </p:cNvSpPr>
          <p:nvPr>
            <p:ph idx="1"/>
          </p:nvPr>
        </p:nvSpPr>
        <p:spPr>
          <a:xfrm>
            <a:off x="457099" y="1843799"/>
            <a:ext cx="6213252" cy="2111299"/>
          </a:xfrm>
        </p:spPr>
        <p:txBody>
          <a:bodyPr vert="horz" lIns="121899" tIns="60949" rIns="121899" bIns="60949" rtlCol="0" anchor="t">
            <a:noAutofit/>
          </a:bodyPr>
          <a:lstStyle/>
          <a:p>
            <a:pPr marL="647065" indent="-342900">
              <a:lnSpc>
                <a:spcPct val="120000"/>
              </a:lnSpc>
            </a:pPr>
            <a:r>
              <a:rPr lang="en-US" sz="2000" dirty="0">
                <a:solidFill>
                  <a:srgbClr val="5B6770"/>
                </a:solidFill>
                <a:latin typeface="Helvetica Light" panose="020B0403020202020204" pitchFamily="34" charset="0"/>
              </a:rPr>
              <a:t>Fill half of your plate with non-starchy vegetables</a:t>
            </a:r>
          </a:p>
          <a:p>
            <a:pPr marL="647065" indent="-342900">
              <a:lnSpc>
                <a:spcPct val="120000"/>
              </a:lnSpc>
            </a:pPr>
            <a:r>
              <a:rPr lang="en-US" sz="2000" dirty="0">
                <a:solidFill>
                  <a:srgbClr val="5B6770"/>
                </a:solidFill>
                <a:latin typeface="Helvetica Light" panose="020B0403020202020204" pitchFamily="34" charset="0"/>
              </a:rPr>
              <a:t>Fill ¼ plate with 1 cup of starch/grain/fruit</a:t>
            </a:r>
          </a:p>
          <a:p>
            <a:pPr marL="647065" indent="-342900">
              <a:lnSpc>
                <a:spcPct val="120000"/>
              </a:lnSpc>
            </a:pPr>
            <a:r>
              <a:rPr lang="en-US" sz="2000" dirty="0">
                <a:solidFill>
                  <a:srgbClr val="5B6770"/>
                </a:solidFill>
                <a:latin typeface="Helvetica Light" panose="020B0403020202020204" pitchFamily="34" charset="0"/>
              </a:rPr>
              <a:t>Fill ¼ plate with 3-4 ounces of protein</a:t>
            </a:r>
          </a:p>
          <a:p>
            <a:pPr marL="647065" indent="-342900">
              <a:lnSpc>
                <a:spcPct val="120000"/>
              </a:lnSpc>
            </a:pPr>
            <a:r>
              <a:rPr lang="en-US" sz="2000" dirty="0">
                <a:solidFill>
                  <a:srgbClr val="5B6770"/>
                </a:solidFill>
                <a:latin typeface="Helvetica Light" panose="020B0403020202020204" pitchFamily="34" charset="0"/>
              </a:rPr>
              <a:t>Drink water or another beverage without sugar</a:t>
            </a:r>
          </a:p>
          <a:p>
            <a:pPr marL="647065" indent="-342900">
              <a:lnSpc>
                <a:spcPct val="120000"/>
              </a:lnSpc>
            </a:pPr>
            <a:endParaRPr lang="en-US" sz="2000" dirty="0">
              <a:solidFill>
                <a:srgbClr val="5B6770"/>
              </a:solidFill>
              <a:latin typeface="Helvetica Light" panose="020B0403020202020204" pitchFamily="34" charset="0"/>
            </a:endParaRPr>
          </a:p>
        </p:txBody>
      </p:sp>
      <p:pic>
        <p:nvPicPr>
          <p:cNvPr id="2056" name="Picture 8" descr="Diabetes-Friendly Easy Plate Method Dinners">
            <a:extLst>
              <a:ext uri="{FF2B5EF4-FFF2-40B4-BE49-F238E27FC236}">
                <a16:creationId xmlns:a16="http://schemas.microsoft.com/office/drawing/2014/main" id="{21119055-F167-87EB-3F7C-9660B64C9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07" y="4038063"/>
            <a:ext cx="2241517" cy="22415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abetes-Friendly Easy Plate Method Dinners">
            <a:extLst>
              <a:ext uri="{FF2B5EF4-FFF2-40B4-BE49-F238E27FC236}">
                <a16:creationId xmlns:a16="http://schemas.microsoft.com/office/drawing/2014/main" id="{E546DE5D-4E94-1CD6-07D3-4C5AA8358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9719" y="4038062"/>
            <a:ext cx="2241518" cy="224151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abetes-Friendly Easy Plate Method Dinners">
            <a:extLst>
              <a:ext uri="{FF2B5EF4-FFF2-40B4-BE49-F238E27FC236}">
                <a16:creationId xmlns:a16="http://schemas.microsoft.com/office/drawing/2014/main" id="{679D3967-A436-923E-2CAF-54C8CB834C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237" y="4038062"/>
            <a:ext cx="2241518" cy="22415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583B255-B21B-196E-861A-A6743D470DCA}"/>
              </a:ext>
            </a:extLst>
          </p:cNvPr>
          <p:cNvSpPr txBox="1"/>
          <p:nvPr/>
        </p:nvSpPr>
        <p:spPr>
          <a:xfrm>
            <a:off x="458472" y="6279580"/>
            <a:ext cx="5203719" cy="215444"/>
          </a:xfrm>
          <a:prstGeom prst="rect">
            <a:avLst/>
          </a:prstGeom>
          <a:noFill/>
        </p:spPr>
        <p:txBody>
          <a:bodyPr wrap="square">
            <a:spAutoFit/>
          </a:bodyPr>
          <a:lstStyle/>
          <a:p>
            <a:r>
              <a:rPr lang="en-US" sz="800" dirty="0">
                <a:solidFill>
                  <a:srgbClr val="5B6770"/>
                </a:solidFill>
                <a:latin typeface="Helvetica Light" panose="020B0403020202020204" pitchFamily="34" charset="0"/>
                <a:hlinkClick r:id="rId8" tooltip="http://www.honeybearlane.com/2012/09/eight-ways-to-raise-a-happy-toddler.html">
                  <a:extLst>
                    <a:ext uri="{A12FA001-AC4F-418D-AE19-62706E023703}">
                      <ahyp:hlinkClr xmlns:ahyp="http://schemas.microsoft.com/office/drawing/2018/hyperlinkcolor" val="tx"/>
                    </a:ext>
                  </a:extLst>
                </a:hlinkClick>
              </a:rPr>
              <a:t>Pictures by American Diabetes Association</a:t>
            </a:r>
          </a:p>
        </p:txBody>
      </p:sp>
    </p:spTree>
    <p:extLst>
      <p:ext uri="{BB962C8B-B14F-4D97-AF65-F5344CB8AC3E}">
        <p14:creationId xmlns:p14="http://schemas.microsoft.com/office/powerpoint/2010/main" val="3687890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A55AE3C6-717C-2499-91EA-0D99A5D77602}"/>
              </a:ext>
            </a:extLst>
          </p:cNvPr>
          <p:cNvGraphicFramePr>
            <a:graphicFrameLocks/>
          </p:cNvGraphicFramePr>
          <p:nvPr>
            <p:extLst>
              <p:ext uri="{D42A27DB-BD31-4B8C-83A1-F6EECF244321}">
                <p14:modId xmlns:p14="http://schemas.microsoft.com/office/powerpoint/2010/main" val="2676175033"/>
              </p:ext>
            </p:extLst>
          </p:nvPr>
        </p:nvGraphicFramePr>
        <p:xfrm>
          <a:off x="584218" y="1808692"/>
          <a:ext cx="114002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8"/>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70" y="868781"/>
            <a:ext cx="3502364" cy="523220"/>
          </a:xfrm>
          <a:prstGeom prst="rect">
            <a:avLst/>
          </a:prstGeom>
          <a:noFill/>
        </p:spPr>
        <p:txBody>
          <a:bodyPr wrap="square">
            <a:spAutoFit/>
          </a:bodyPr>
          <a:lstStyle/>
          <a:p>
            <a:r>
              <a:rPr lang="en-US" sz="2800" b="1" dirty="0">
                <a:solidFill>
                  <a:srgbClr val="3999B3"/>
                </a:solidFill>
                <a:latin typeface="Helvetica" pitchFamily="2" charset="0"/>
              </a:rPr>
              <a:t>SMART Goals</a:t>
            </a:r>
            <a:endParaRPr lang="en-US" sz="2000" b="1" dirty="0">
              <a:solidFill>
                <a:srgbClr val="3999B3"/>
              </a:solidFill>
              <a:latin typeface="Helvetica" pitchFamily="2" charset="0"/>
            </a:endParaRPr>
          </a:p>
        </p:txBody>
      </p:sp>
      <p:pic>
        <p:nvPicPr>
          <p:cNvPr id="13" name="Picture 12">
            <a:extLst>
              <a:ext uri="{FF2B5EF4-FFF2-40B4-BE49-F238E27FC236}">
                <a16:creationId xmlns:a16="http://schemas.microsoft.com/office/drawing/2014/main" id="{2C730B5C-C24B-E13B-636A-CEF5B6F63127}"/>
              </a:ext>
            </a:extLst>
          </p:cNvPr>
          <p:cNvPicPr>
            <a:picLocks noChangeAspect="1"/>
          </p:cNvPicPr>
          <p:nvPr/>
        </p:nvPicPr>
        <p:blipFill rotWithShape="1">
          <a:blip r:embed="rId9"/>
          <a:srcRect l="36977" t="23331" r="26763" b="44059"/>
          <a:stretch/>
        </p:blipFill>
        <p:spPr>
          <a:xfrm>
            <a:off x="9895376" y="463917"/>
            <a:ext cx="1811019" cy="1628754"/>
          </a:xfrm>
          <a:prstGeom prst="rect">
            <a:avLst/>
          </a:prstGeom>
        </p:spPr>
      </p:pic>
      <p:pic>
        <p:nvPicPr>
          <p:cNvPr id="14" name="Picture 13">
            <a:extLst>
              <a:ext uri="{FF2B5EF4-FFF2-40B4-BE49-F238E27FC236}">
                <a16:creationId xmlns:a16="http://schemas.microsoft.com/office/drawing/2014/main" id="{B3EDC7A8-5FB0-CFEE-A9B7-B3869D5DEF02}"/>
              </a:ext>
            </a:extLst>
          </p:cNvPr>
          <p:cNvPicPr>
            <a:picLocks noChangeAspect="1"/>
          </p:cNvPicPr>
          <p:nvPr/>
        </p:nvPicPr>
        <p:blipFill rotWithShape="1">
          <a:blip r:embed="rId9"/>
          <a:srcRect l="36977" t="23331" r="26763" b="60594"/>
          <a:stretch/>
        </p:blipFill>
        <p:spPr>
          <a:xfrm>
            <a:off x="407086" y="6055112"/>
            <a:ext cx="1811019" cy="802888"/>
          </a:xfrm>
          <a:prstGeom prst="rect">
            <a:avLst/>
          </a:prstGeom>
        </p:spPr>
      </p:pic>
      <p:sp>
        <p:nvSpPr>
          <p:cNvPr id="9" name="Content Placeholder 5">
            <a:extLst>
              <a:ext uri="{FF2B5EF4-FFF2-40B4-BE49-F238E27FC236}">
                <a16:creationId xmlns:a16="http://schemas.microsoft.com/office/drawing/2014/main" id="{4F207089-94C5-F8F0-D7F2-FD14A99F1565}"/>
              </a:ext>
            </a:extLst>
          </p:cNvPr>
          <p:cNvSpPr txBox="1">
            <a:spLocks/>
          </p:cNvSpPr>
          <p:nvPr/>
        </p:nvSpPr>
        <p:spPr>
          <a:xfrm>
            <a:off x="1222713" y="1574639"/>
            <a:ext cx="7130331" cy="2036999"/>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sz="2000" dirty="0">
                <a:solidFill>
                  <a:srgbClr val="5B6770"/>
                </a:solidFill>
                <a:latin typeface="Helvetica Light" panose="020B0403020202020204" pitchFamily="34" charset="0"/>
                <a:cs typeface="Open Sans" panose="020B0606030504020204" pitchFamily="34" charset="0"/>
              </a:rPr>
              <a:t>Assess</a:t>
            </a:r>
            <a:r>
              <a:rPr lang="en-US" sz="2000" dirty="0">
                <a:solidFill>
                  <a:srgbClr val="5B6770"/>
                </a:solidFill>
                <a:latin typeface="Helvetica Light" panose="020B0403020202020204" pitchFamily="34" charset="0"/>
              </a:rPr>
              <a:t> plate/activity goal</a:t>
            </a:r>
            <a:endParaRPr lang="en-US" altLang="en-US" sz="2000" dirty="0">
              <a:solidFill>
                <a:srgbClr val="5B6770"/>
              </a:solidFill>
              <a:latin typeface="Helvetica Light" panose="020B0403020202020204" pitchFamily="34" charset="0"/>
              <a:cs typeface="Open Sans" panose="020B0606030504020204" pitchFamily="34" charset="0"/>
            </a:endParaRPr>
          </a:p>
          <a:p>
            <a:pPr eaLnBrk="0" fontAlgn="base" hangingPunct="0">
              <a:lnSpc>
                <a:spcPct val="100000"/>
              </a:lnSpc>
              <a:spcBef>
                <a:spcPct val="0"/>
              </a:spcBef>
              <a:spcAft>
                <a:spcPct val="0"/>
              </a:spcAft>
            </a:pPr>
            <a:r>
              <a:rPr lang="en-US" sz="2000" dirty="0">
                <a:solidFill>
                  <a:srgbClr val="5B6770"/>
                </a:solidFill>
                <a:latin typeface="Helvetica Light" panose="020B0403020202020204" pitchFamily="34" charset="0"/>
              </a:rPr>
              <a:t>Add new goal </a:t>
            </a:r>
          </a:p>
        </p:txBody>
      </p:sp>
      <p:sp>
        <p:nvSpPr>
          <p:cNvPr id="8" name="TextBox 7">
            <a:extLst>
              <a:ext uri="{FF2B5EF4-FFF2-40B4-BE49-F238E27FC236}">
                <a16:creationId xmlns:a16="http://schemas.microsoft.com/office/drawing/2014/main" id="{A4CCF779-58ED-A836-13BA-28FCED58CEE3}"/>
              </a:ext>
            </a:extLst>
          </p:cNvPr>
          <p:cNvSpPr txBox="1"/>
          <p:nvPr/>
        </p:nvSpPr>
        <p:spPr>
          <a:xfrm>
            <a:off x="5075029" y="571689"/>
            <a:ext cx="4547368" cy="2769989"/>
          </a:xfrm>
          <a:prstGeom prst="rect">
            <a:avLst/>
          </a:prstGeom>
          <a:noFill/>
        </p:spPr>
        <p:txBody>
          <a:bodyPr wrap="square">
            <a:spAutoFit/>
          </a:bodyPr>
          <a:lstStyle/>
          <a:p>
            <a:r>
              <a:rPr lang="en-US" b="1" dirty="0">
                <a:solidFill>
                  <a:schemeClr val="tx1">
                    <a:lumMod val="65000"/>
                    <a:lumOff val="35000"/>
                  </a:schemeClr>
                </a:solidFill>
                <a:latin typeface="Helvetica Light" panose="020B0403020202020204"/>
              </a:rPr>
              <a:t>SMART Goal Examples</a:t>
            </a:r>
          </a:p>
          <a:p>
            <a:r>
              <a:rPr lang="en-US" sz="1200" dirty="0">
                <a:solidFill>
                  <a:schemeClr val="tx1">
                    <a:lumMod val="65000"/>
                    <a:lumOff val="35000"/>
                  </a:schemeClr>
                </a:solidFill>
                <a:latin typeface="Helvetica Light" panose="020B0403020202020204"/>
              </a:rPr>
              <a:t>• To help me add more physical activity to my weekly routine, I will walk around the parking garage at work during my lunch period at least three days per week starting tomorrow. </a:t>
            </a:r>
          </a:p>
          <a:p>
            <a:endParaRPr lang="en-US" sz="1200" dirty="0">
              <a:solidFill>
                <a:schemeClr val="tx1">
                  <a:lumMod val="65000"/>
                  <a:lumOff val="35000"/>
                </a:schemeClr>
              </a:solidFill>
              <a:latin typeface="Helvetica Light" panose="020B0403020202020204"/>
            </a:endParaRPr>
          </a:p>
          <a:p>
            <a:r>
              <a:rPr lang="en-US" sz="1200" dirty="0">
                <a:solidFill>
                  <a:schemeClr val="tx1">
                    <a:lumMod val="65000"/>
                    <a:lumOff val="35000"/>
                  </a:schemeClr>
                </a:solidFill>
                <a:latin typeface="Helvetica Light" panose="020B0403020202020204"/>
              </a:rPr>
              <a:t>• To meet my goal of better nutrition, I will eat 1 cup raw vegetables at lunch and ½ cup cooked vegetables at dinner every day starting tonight. </a:t>
            </a:r>
          </a:p>
          <a:p>
            <a:endParaRPr lang="en-US" sz="1200" dirty="0">
              <a:solidFill>
                <a:schemeClr val="tx1">
                  <a:lumMod val="65000"/>
                  <a:lumOff val="35000"/>
                </a:schemeClr>
              </a:solidFill>
              <a:latin typeface="Helvetica Light" panose="020B0403020202020204"/>
            </a:endParaRPr>
          </a:p>
          <a:p>
            <a:r>
              <a:rPr lang="en-US" sz="1200" dirty="0">
                <a:solidFill>
                  <a:schemeClr val="tx1">
                    <a:lumMod val="65000"/>
                    <a:lumOff val="35000"/>
                  </a:schemeClr>
                </a:solidFill>
                <a:latin typeface="Helvetica Light" panose="020B0403020202020204"/>
              </a:rPr>
              <a:t>• Beginning Monday, I will go to sleep by 10PM, so I can get at </a:t>
            </a:r>
            <a:r>
              <a:rPr lang="en-US" sz="1200">
                <a:solidFill>
                  <a:schemeClr val="tx1">
                    <a:lumMod val="65000"/>
                    <a:lumOff val="35000"/>
                  </a:schemeClr>
                </a:solidFill>
                <a:latin typeface="Helvetica Light" panose="020B0403020202020204"/>
              </a:rPr>
              <a:t>least eight </a:t>
            </a:r>
            <a:r>
              <a:rPr lang="en-US" sz="1200" dirty="0">
                <a:solidFill>
                  <a:schemeClr val="tx1">
                    <a:lumMod val="65000"/>
                    <a:lumOff val="35000"/>
                  </a:schemeClr>
                </a:solidFill>
                <a:latin typeface="Helvetica Light" panose="020B0403020202020204"/>
              </a:rPr>
              <a:t>hours of sleep each weeknight. </a:t>
            </a:r>
          </a:p>
          <a:p>
            <a:endParaRPr lang="en-US" sz="1200" dirty="0">
              <a:solidFill>
                <a:schemeClr val="tx1">
                  <a:lumMod val="65000"/>
                  <a:lumOff val="35000"/>
                </a:schemeClr>
              </a:solidFill>
              <a:latin typeface="Helvetica Light" panose="020B0403020202020204"/>
            </a:endParaRPr>
          </a:p>
          <a:p>
            <a:r>
              <a:rPr lang="en-US" sz="1200" dirty="0">
                <a:solidFill>
                  <a:schemeClr val="tx1">
                    <a:lumMod val="65000"/>
                    <a:lumOff val="35000"/>
                  </a:schemeClr>
                </a:solidFill>
                <a:latin typeface="Helvetica Light" panose="020B0403020202020204"/>
              </a:rPr>
              <a:t>• Over the next two weeks, my goal is to find at least five minutes every day to meditate to help me better manage my stress</a:t>
            </a:r>
          </a:p>
        </p:txBody>
      </p:sp>
    </p:spTree>
    <p:extLst>
      <p:ext uri="{BB962C8B-B14F-4D97-AF65-F5344CB8AC3E}">
        <p14:creationId xmlns:p14="http://schemas.microsoft.com/office/powerpoint/2010/main" val="1181176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hape, rectangle&#10;&#10;Description automatically generated">
            <a:extLst>
              <a:ext uri="{FF2B5EF4-FFF2-40B4-BE49-F238E27FC236}">
                <a16:creationId xmlns:a16="http://schemas.microsoft.com/office/drawing/2014/main" id="{AB80C064-7941-B1F4-1671-6B147B6B909E}"/>
              </a:ext>
            </a:extLst>
          </p:cNvPr>
          <p:cNvPicPr>
            <a:picLocks noChangeAspect="1"/>
          </p:cNvPicPr>
          <p:nvPr/>
        </p:nvPicPr>
        <p:blipFill rotWithShape="1">
          <a:blip r:embed="rId3"/>
          <a:srcRect t="15094" r="25711" b="17009"/>
          <a:stretch/>
        </p:blipFill>
        <p:spPr>
          <a:xfrm>
            <a:off x="4695117" y="0"/>
            <a:ext cx="7503728" cy="6858000"/>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4"/>
          <a:stretch>
            <a:fillRect/>
          </a:stretch>
        </p:blipFill>
        <p:spPr>
          <a:xfrm>
            <a:off x="1071879" y="5819733"/>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3680163" cy="523220"/>
          </a:xfrm>
          <a:prstGeom prst="rect">
            <a:avLst/>
          </a:prstGeom>
          <a:noFill/>
        </p:spPr>
        <p:txBody>
          <a:bodyPr wrap="square">
            <a:spAutoFit/>
          </a:bodyPr>
          <a:lstStyle/>
          <a:p>
            <a:r>
              <a:rPr lang="en-US" sz="2800" b="1" dirty="0">
                <a:solidFill>
                  <a:srgbClr val="3999B3"/>
                </a:solidFill>
                <a:latin typeface="Helvetica" pitchFamily="2" charset="0"/>
              </a:rPr>
              <a:t>Activity Vs. Exercise</a:t>
            </a:r>
            <a:endParaRPr lang="en-US" sz="2000" b="1" dirty="0">
              <a:solidFill>
                <a:srgbClr val="3999B3"/>
              </a:solidFill>
              <a:latin typeface="Helvetica" pitchFamily="2" charset="0"/>
            </a:endParaRPr>
          </a:p>
        </p:txBody>
      </p:sp>
      <p:sp>
        <p:nvSpPr>
          <p:cNvPr id="2" name="Content Placeholder 5">
            <a:extLst>
              <a:ext uri="{FF2B5EF4-FFF2-40B4-BE49-F238E27FC236}">
                <a16:creationId xmlns:a16="http://schemas.microsoft.com/office/drawing/2014/main" id="{F19CCB06-7640-9D7E-95DE-20C2E22AD3E9}"/>
              </a:ext>
            </a:extLst>
          </p:cNvPr>
          <p:cNvSpPr>
            <a:spLocks noGrp="1"/>
          </p:cNvSpPr>
          <p:nvPr>
            <p:ph idx="1"/>
          </p:nvPr>
        </p:nvSpPr>
        <p:spPr>
          <a:xfrm>
            <a:off x="934169" y="2001344"/>
            <a:ext cx="4726881" cy="3613643"/>
          </a:xfrm>
        </p:spPr>
        <p:txBody>
          <a:bodyPr vert="horz" lIns="121899" tIns="60949" rIns="121899" bIns="60949" rtlCol="0" anchor="t">
            <a:noAutofit/>
          </a:bodyPr>
          <a:lstStyle/>
          <a:p>
            <a:pPr marL="304165" indent="0">
              <a:lnSpc>
                <a:spcPct val="120000"/>
              </a:lnSpc>
              <a:buNone/>
            </a:pPr>
            <a:r>
              <a:rPr lang="en-US" sz="2000" b="1" dirty="0">
                <a:solidFill>
                  <a:srgbClr val="5B6770"/>
                </a:solidFill>
                <a:latin typeface="Helvetica" pitchFamily="2" charset="0"/>
              </a:rPr>
              <a:t>Exercise: </a:t>
            </a:r>
            <a:r>
              <a:rPr lang="en-US" sz="2000" dirty="0">
                <a:solidFill>
                  <a:srgbClr val="3999B3"/>
                </a:solidFill>
                <a:latin typeface="Helvetica Light" panose="020B0403020202020204" pitchFamily="34" charset="0"/>
              </a:rPr>
              <a:t>Planned, intentional, consistent and over a period of time</a:t>
            </a:r>
          </a:p>
          <a:p>
            <a:pPr marL="647065" indent="-342900">
              <a:lnSpc>
                <a:spcPct val="120000"/>
              </a:lnSpc>
            </a:pPr>
            <a:r>
              <a:rPr lang="en-US" sz="2000" dirty="0">
                <a:solidFill>
                  <a:srgbClr val="5B6770"/>
                </a:solidFill>
                <a:latin typeface="Helvetica Light" panose="020B0403020202020204" pitchFamily="34" charset="0"/>
              </a:rPr>
              <a:t>Goal of walking 30 minutes, 5 days a week for the next 3 months</a:t>
            </a:r>
          </a:p>
          <a:p>
            <a:pPr marL="647065" indent="-342900">
              <a:lnSpc>
                <a:spcPct val="120000"/>
              </a:lnSpc>
            </a:pPr>
            <a:r>
              <a:rPr lang="en-US" sz="2000" dirty="0">
                <a:solidFill>
                  <a:srgbClr val="5B6770"/>
                </a:solidFill>
                <a:latin typeface="Helvetica Light" panose="020B0403020202020204" pitchFamily="34" charset="0"/>
              </a:rPr>
              <a:t>Goal of doing 30 minutes of yoga, 3 times a week for the </a:t>
            </a:r>
            <a:br>
              <a:rPr lang="en-US" sz="2000" dirty="0">
                <a:solidFill>
                  <a:srgbClr val="5B6770"/>
                </a:solidFill>
                <a:latin typeface="Helvetica Light" panose="020B0403020202020204" pitchFamily="34" charset="0"/>
              </a:rPr>
            </a:br>
            <a:r>
              <a:rPr lang="en-US" sz="2000" dirty="0">
                <a:solidFill>
                  <a:srgbClr val="5B6770"/>
                </a:solidFill>
                <a:latin typeface="Helvetica Light" panose="020B0403020202020204" pitchFamily="34" charset="0"/>
              </a:rPr>
              <a:t>next 3 months</a:t>
            </a:r>
          </a:p>
        </p:txBody>
      </p:sp>
      <p:pic>
        <p:nvPicPr>
          <p:cNvPr id="7" name="Picture 6" descr="A picture containing text, sign&#10;&#10;Description automatically generated">
            <a:extLst>
              <a:ext uri="{FF2B5EF4-FFF2-40B4-BE49-F238E27FC236}">
                <a16:creationId xmlns:a16="http://schemas.microsoft.com/office/drawing/2014/main" id="{B254678E-DBC8-45C3-319F-0F5FFFC78216}"/>
              </a:ext>
            </a:extLst>
          </p:cNvPr>
          <p:cNvPicPr>
            <a:picLocks noChangeAspect="1"/>
          </p:cNvPicPr>
          <p:nvPr/>
        </p:nvPicPr>
        <p:blipFill>
          <a:blip r:embed="rId5"/>
          <a:stretch>
            <a:fillRect/>
          </a:stretch>
        </p:blipFill>
        <p:spPr>
          <a:xfrm>
            <a:off x="6846194" y="591221"/>
            <a:ext cx="1888067" cy="1888067"/>
          </a:xfrm>
          <a:prstGeom prst="rect">
            <a:avLst/>
          </a:prstGeom>
        </p:spPr>
      </p:pic>
      <p:pic>
        <p:nvPicPr>
          <p:cNvPr id="11" name="Picture 10" descr="Icon&#10;&#10;Description automatically generated">
            <a:extLst>
              <a:ext uri="{FF2B5EF4-FFF2-40B4-BE49-F238E27FC236}">
                <a16:creationId xmlns:a16="http://schemas.microsoft.com/office/drawing/2014/main" id="{FA62B21B-A926-BC6D-67C7-26F115A23A8A}"/>
              </a:ext>
            </a:extLst>
          </p:cNvPr>
          <p:cNvPicPr>
            <a:picLocks noChangeAspect="1"/>
          </p:cNvPicPr>
          <p:nvPr/>
        </p:nvPicPr>
        <p:blipFill>
          <a:blip r:embed="rId6"/>
          <a:stretch>
            <a:fillRect/>
          </a:stretch>
        </p:blipFill>
        <p:spPr>
          <a:xfrm>
            <a:off x="9836097" y="1764619"/>
            <a:ext cx="1761067" cy="1761067"/>
          </a:xfrm>
          <a:prstGeom prst="rect">
            <a:avLst/>
          </a:prstGeom>
        </p:spPr>
      </p:pic>
      <p:pic>
        <p:nvPicPr>
          <p:cNvPr id="13" name="Picture 12" descr="Icon&#10;&#10;Description automatically generated">
            <a:extLst>
              <a:ext uri="{FF2B5EF4-FFF2-40B4-BE49-F238E27FC236}">
                <a16:creationId xmlns:a16="http://schemas.microsoft.com/office/drawing/2014/main" id="{4B1FD422-D534-627B-B25C-C8A0D3231FD5}"/>
              </a:ext>
            </a:extLst>
          </p:cNvPr>
          <p:cNvPicPr>
            <a:picLocks noChangeAspect="1"/>
          </p:cNvPicPr>
          <p:nvPr/>
        </p:nvPicPr>
        <p:blipFill>
          <a:blip r:embed="rId7"/>
          <a:stretch>
            <a:fillRect/>
          </a:stretch>
        </p:blipFill>
        <p:spPr>
          <a:xfrm>
            <a:off x="6770581" y="3622837"/>
            <a:ext cx="1676400" cy="1676400"/>
          </a:xfrm>
          <a:prstGeom prst="rect">
            <a:avLst/>
          </a:prstGeom>
        </p:spPr>
      </p:pic>
      <p:pic>
        <p:nvPicPr>
          <p:cNvPr id="15" name="Picture 14" descr="Icon&#10;&#10;Description automatically generated">
            <a:extLst>
              <a:ext uri="{FF2B5EF4-FFF2-40B4-BE49-F238E27FC236}">
                <a16:creationId xmlns:a16="http://schemas.microsoft.com/office/drawing/2014/main" id="{5F9E76E1-87E1-7151-174C-DCD8E108D3C8}"/>
              </a:ext>
            </a:extLst>
          </p:cNvPr>
          <p:cNvPicPr>
            <a:picLocks noChangeAspect="1"/>
          </p:cNvPicPr>
          <p:nvPr/>
        </p:nvPicPr>
        <p:blipFill>
          <a:blip r:embed="rId8"/>
          <a:stretch>
            <a:fillRect/>
          </a:stretch>
        </p:blipFill>
        <p:spPr>
          <a:xfrm>
            <a:off x="9469434" y="3857355"/>
            <a:ext cx="2494394" cy="2494394"/>
          </a:xfrm>
          <a:prstGeom prst="rect">
            <a:avLst/>
          </a:prstGeom>
        </p:spPr>
      </p:pic>
      <p:sp>
        <p:nvSpPr>
          <p:cNvPr id="17" name="Rectangle 16">
            <a:extLst>
              <a:ext uri="{FF2B5EF4-FFF2-40B4-BE49-F238E27FC236}">
                <a16:creationId xmlns:a16="http://schemas.microsoft.com/office/drawing/2014/main" id="{38ED9D82-47FD-63F8-56ED-97E118B1F24B}"/>
              </a:ext>
            </a:extLst>
          </p:cNvPr>
          <p:cNvSpPr/>
          <p:nvPr/>
        </p:nvSpPr>
        <p:spPr>
          <a:xfrm>
            <a:off x="6337300" y="2544961"/>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AEC5DF56-62E6-E51F-48D7-29A1A9F7E900}"/>
              </a:ext>
            </a:extLst>
          </p:cNvPr>
          <p:cNvSpPr txBox="1"/>
          <p:nvPr/>
        </p:nvSpPr>
        <p:spPr>
          <a:xfrm>
            <a:off x="6770581" y="2223981"/>
            <a:ext cx="1955985" cy="523220"/>
          </a:xfrm>
          <a:prstGeom prst="rect">
            <a:avLst/>
          </a:prstGeom>
          <a:noFill/>
        </p:spPr>
        <p:txBody>
          <a:bodyPr wrap="none" rtlCol="0">
            <a:spAutoFit/>
          </a:bodyPr>
          <a:lstStyle/>
          <a:p>
            <a:r>
              <a:rPr lang="en-US" sz="1400" b="1" dirty="0">
                <a:solidFill>
                  <a:srgbClr val="5B6770"/>
                </a:solidFill>
                <a:latin typeface="HELVETICA LIGHT" panose="020B0403020202020204" pitchFamily="34" charset="0"/>
              </a:rPr>
              <a:t>Activity: </a:t>
            </a:r>
            <a:r>
              <a:rPr lang="en-US" sz="1400" dirty="0">
                <a:solidFill>
                  <a:srgbClr val="5B6770"/>
                </a:solidFill>
                <a:latin typeface="Helvetica Light" panose="020B0403020202020204" pitchFamily="34" charset="0"/>
              </a:rPr>
              <a:t>Moving more </a:t>
            </a:r>
          </a:p>
          <a:p>
            <a:r>
              <a:rPr lang="en-US" sz="1400" dirty="0">
                <a:solidFill>
                  <a:srgbClr val="5B6770"/>
                </a:solidFill>
                <a:latin typeface="Helvetica Light" panose="020B0403020202020204" pitchFamily="34" charset="0"/>
              </a:rPr>
              <a:t>throughout the day</a:t>
            </a:r>
          </a:p>
        </p:txBody>
      </p:sp>
      <p:sp>
        <p:nvSpPr>
          <p:cNvPr id="20" name="TextBox 19">
            <a:extLst>
              <a:ext uri="{FF2B5EF4-FFF2-40B4-BE49-F238E27FC236}">
                <a16:creationId xmlns:a16="http://schemas.microsoft.com/office/drawing/2014/main" id="{D0ADB97E-466D-2DF6-2480-D88B26B073A8}"/>
              </a:ext>
            </a:extLst>
          </p:cNvPr>
          <p:cNvSpPr txBox="1"/>
          <p:nvPr/>
        </p:nvSpPr>
        <p:spPr>
          <a:xfrm>
            <a:off x="9738639" y="3361227"/>
            <a:ext cx="1955985" cy="523220"/>
          </a:xfrm>
          <a:prstGeom prst="rect">
            <a:avLst/>
          </a:prstGeom>
          <a:noFill/>
        </p:spPr>
        <p:txBody>
          <a:bodyPr wrap="none" rtlCol="0">
            <a:spAutoFit/>
          </a:bodyPr>
          <a:lstStyle/>
          <a:p>
            <a:r>
              <a:rPr lang="en-US" sz="1400" b="1" dirty="0">
                <a:solidFill>
                  <a:srgbClr val="5B6770"/>
                </a:solidFill>
                <a:latin typeface="HELVETICA LIGHT" panose="020B0403020202020204" pitchFamily="34" charset="0"/>
              </a:rPr>
              <a:t>Activity: </a:t>
            </a:r>
            <a:r>
              <a:rPr lang="en-US" sz="1400" dirty="0">
                <a:solidFill>
                  <a:srgbClr val="5B6770"/>
                </a:solidFill>
                <a:latin typeface="Helvetica Light" panose="020B0403020202020204" pitchFamily="34" charset="0"/>
              </a:rPr>
              <a:t>Moving more </a:t>
            </a:r>
          </a:p>
          <a:p>
            <a:r>
              <a:rPr lang="en-US" sz="1400" dirty="0">
                <a:solidFill>
                  <a:srgbClr val="5B6770"/>
                </a:solidFill>
                <a:latin typeface="Helvetica Light" panose="020B0403020202020204" pitchFamily="34" charset="0"/>
              </a:rPr>
              <a:t>throughout the day</a:t>
            </a:r>
          </a:p>
        </p:txBody>
      </p:sp>
      <p:sp>
        <p:nvSpPr>
          <p:cNvPr id="21" name="TextBox 20">
            <a:extLst>
              <a:ext uri="{FF2B5EF4-FFF2-40B4-BE49-F238E27FC236}">
                <a16:creationId xmlns:a16="http://schemas.microsoft.com/office/drawing/2014/main" id="{A12E73D3-8326-8561-46F2-52D17B8FEDFA}"/>
              </a:ext>
            </a:extLst>
          </p:cNvPr>
          <p:cNvSpPr txBox="1"/>
          <p:nvPr/>
        </p:nvSpPr>
        <p:spPr>
          <a:xfrm>
            <a:off x="6846194" y="5296513"/>
            <a:ext cx="1955985" cy="523220"/>
          </a:xfrm>
          <a:prstGeom prst="rect">
            <a:avLst/>
          </a:prstGeom>
          <a:noFill/>
        </p:spPr>
        <p:txBody>
          <a:bodyPr wrap="none" rtlCol="0">
            <a:spAutoFit/>
          </a:bodyPr>
          <a:lstStyle/>
          <a:p>
            <a:r>
              <a:rPr lang="en-US" sz="1400" b="1" dirty="0">
                <a:solidFill>
                  <a:srgbClr val="5B6770"/>
                </a:solidFill>
                <a:latin typeface="HELVETICA LIGHT" panose="020B0403020202020204" pitchFamily="34" charset="0"/>
              </a:rPr>
              <a:t>Activity: </a:t>
            </a:r>
            <a:r>
              <a:rPr lang="en-US" sz="1400" dirty="0">
                <a:solidFill>
                  <a:srgbClr val="5B6770"/>
                </a:solidFill>
                <a:latin typeface="Helvetica Light" panose="020B0403020202020204" pitchFamily="34" charset="0"/>
              </a:rPr>
              <a:t>Moving more </a:t>
            </a:r>
          </a:p>
          <a:p>
            <a:r>
              <a:rPr lang="en-US" sz="1400" dirty="0">
                <a:solidFill>
                  <a:srgbClr val="5B6770"/>
                </a:solidFill>
                <a:latin typeface="Helvetica Light" panose="020B0403020202020204" pitchFamily="34" charset="0"/>
              </a:rPr>
              <a:t>throughout the day</a:t>
            </a:r>
          </a:p>
        </p:txBody>
      </p:sp>
      <p:sp>
        <p:nvSpPr>
          <p:cNvPr id="22" name="TextBox 21">
            <a:extLst>
              <a:ext uri="{FF2B5EF4-FFF2-40B4-BE49-F238E27FC236}">
                <a16:creationId xmlns:a16="http://schemas.microsoft.com/office/drawing/2014/main" id="{3AA42DA2-7A6D-AA50-41A4-7E25A252F33D}"/>
              </a:ext>
            </a:extLst>
          </p:cNvPr>
          <p:cNvSpPr txBox="1"/>
          <p:nvPr/>
        </p:nvSpPr>
        <p:spPr>
          <a:xfrm>
            <a:off x="9738639" y="5854760"/>
            <a:ext cx="1955985" cy="523220"/>
          </a:xfrm>
          <a:prstGeom prst="rect">
            <a:avLst/>
          </a:prstGeom>
          <a:noFill/>
        </p:spPr>
        <p:txBody>
          <a:bodyPr wrap="none" rtlCol="0">
            <a:spAutoFit/>
          </a:bodyPr>
          <a:lstStyle/>
          <a:p>
            <a:r>
              <a:rPr lang="en-US" sz="1400" b="1" dirty="0">
                <a:solidFill>
                  <a:srgbClr val="5B6770"/>
                </a:solidFill>
                <a:latin typeface="HELVETICA LIGHT" panose="020B0403020202020204" pitchFamily="34" charset="0"/>
              </a:rPr>
              <a:t>Activity: </a:t>
            </a:r>
            <a:r>
              <a:rPr lang="en-US" sz="1400" dirty="0">
                <a:solidFill>
                  <a:srgbClr val="5B6770"/>
                </a:solidFill>
                <a:latin typeface="Helvetica Light" panose="020B0403020202020204" pitchFamily="34" charset="0"/>
              </a:rPr>
              <a:t>Moving more </a:t>
            </a:r>
          </a:p>
          <a:p>
            <a:r>
              <a:rPr lang="en-US" sz="1400" dirty="0">
                <a:solidFill>
                  <a:srgbClr val="5B6770"/>
                </a:solidFill>
                <a:latin typeface="Helvetica Light" panose="020B0403020202020204" pitchFamily="34" charset="0"/>
              </a:rPr>
              <a:t>throughout the day</a:t>
            </a:r>
          </a:p>
        </p:txBody>
      </p:sp>
      <p:pic>
        <p:nvPicPr>
          <p:cNvPr id="27" name="Picture 26">
            <a:extLst>
              <a:ext uri="{FF2B5EF4-FFF2-40B4-BE49-F238E27FC236}">
                <a16:creationId xmlns:a16="http://schemas.microsoft.com/office/drawing/2014/main" id="{763ED1E4-6942-C670-3D37-F9EFE0D2DFDA}"/>
              </a:ext>
            </a:extLst>
          </p:cNvPr>
          <p:cNvPicPr>
            <a:picLocks noChangeAspect="1"/>
          </p:cNvPicPr>
          <p:nvPr/>
        </p:nvPicPr>
        <p:blipFill rotWithShape="1">
          <a:blip r:embed="rId9"/>
          <a:srcRect l="36977" t="23331" r="26763" b="44059"/>
          <a:stretch/>
        </p:blipFill>
        <p:spPr>
          <a:xfrm>
            <a:off x="9895376" y="463917"/>
            <a:ext cx="1811019" cy="1628754"/>
          </a:xfrm>
          <a:prstGeom prst="rect">
            <a:avLst/>
          </a:prstGeom>
        </p:spPr>
      </p:pic>
      <p:pic>
        <p:nvPicPr>
          <p:cNvPr id="28" name="Picture 27">
            <a:extLst>
              <a:ext uri="{FF2B5EF4-FFF2-40B4-BE49-F238E27FC236}">
                <a16:creationId xmlns:a16="http://schemas.microsoft.com/office/drawing/2014/main" id="{EACD770D-0B45-714B-07AB-382A4584FD47}"/>
              </a:ext>
            </a:extLst>
          </p:cNvPr>
          <p:cNvPicPr>
            <a:picLocks noChangeAspect="1"/>
          </p:cNvPicPr>
          <p:nvPr/>
        </p:nvPicPr>
        <p:blipFill rotWithShape="1">
          <a:blip r:embed="rId9"/>
          <a:srcRect l="36977" t="23331" r="26763" b="64463"/>
          <a:stretch/>
        </p:blipFill>
        <p:spPr>
          <a:xfrm>
            <a:off x="407086" y="6262502"/>
            <a:ext cx="1811019" cy="609639"/>
          </a:xfrm>
          <a:prstGeom prst="rect">
            <a:avLst/>
          </a:prstGeom>
        </p:spPr>
      </p:pic>
    </p:spTree>
    <p:extLst>
      <p:ext uri="{BB962C8B-B14F-4D97-AF65-F5344CB8AC3E}">
        <p14:creationId xmlns:p14="http://schemas.microsoft.com/office/powerpoint/2010/main" val="209934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954107"/>
          </a:xfrm>
          <a:prstGeom prst="rect">
            <a:avLst/>
          </a:prstGeom>
          <a:noFill/>
        </p:spPr>
        <p:txBody>
          <a:bodyPr wrap="square">
            <a:spAutoFit/>
          </a:bodyPr>
          <a:lstStyle/>
          <a:p>
            <a:r>
              <a:rPr lang="en-US" sz="2800" b="1" dirty="0">
                <a:solidFill>
                  <a:srgbClr val="3999B3"/>
                </a:solidFill>
                <a:latin typeface="Helvetica" pitchFamily="2" charset="0"/>
              </a:rPr>
              <a:t>How Does Exercise Help Prevent Type 2 Diabetes?</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934169" y="2756341"/>
            <a:ext cx="4403455" cy="2051330"/>
          </a:xfrm>
        </p:spPr>
        <p:txBody>
          <a:bodyPr vert="horz" lIns="121899" tIns="60949" rIns="121899" bIns="60949" rtlCol="0" anchor="t">
            <a:noAutofit/>
          </a:bodyPr>
          <a:lstStyle/>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Blood sugar control</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Improves insulin sensitivity</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Increased muscle mass</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Promotes weight loss</a:t>
            </a: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10" name="Picture 9">
            <a:extLst>
              <a:ext uri="{FF2B5EF4-FFF2-40B4-BE49-F238E27FC236}">
                <a16:creationId xmlns:a16="http://schemas.microsoft.com/office/drawing/2014/main" id="{89C3067A-B0DE-D828-609C-633B90032B32}"/>
              </a:ext>
            </a:extLst>
          </p:cNvPr>
          <p:cNvPicPr>
            <a:picLocks noChangeAspect="1"/>
          </p:cNvPicPr>
          <p:nvPr/>
        </p:nvPicPr>
        <p:blipFill rotWithShape="1">
          <a:blip r:embed="rId4"/>
          <a:srcRect l="36977" t="23331" r="26763" b="44059"/>
          <a:stretch/>
        </p:blipFill>
        <p:spPr>
          <a:xfrm>
            <a:off x="9895376" y="463917"/>
            <a:ext cx="1811019" cy="1628754"/>
          </a:xfrm>
          <a:prstGeom prst="rect">
            <a:avLst/>
          </a:prstGeom>
        </p:spPr>
      </p:pic>
      <p:pic>
        <p:nvPicPr>
          <p:cNvPr id="11" name="Picture 10">
            <a:extLst>
              <a:ext uri="{FF2B5EF4-FFF2-40B4-BE49-F238E27FC236}">
                <a16:creationId xmlns:a16="http://schemas.microsoft.com/office/drawing/2014/main" id="{06C7D211-3B87-B753-7B54-9C9EC99A495E}"/>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89585E56-0E95-9E82-80BC-35C9654AACCD}"/>
              </a:ext>
            </a:extLst>
          </p:cNvPr>
          <p:cNvPicPr>
            <a:picLocks noChangeAspect="1"/>
          </p:cNvPicPr>
          <p:nvPr/>
        </p:nvPicPr>
        <p:blipFill>
          <a:blip r:embed="rId5"/>
          <a:stretch>
            <a:fillRect/>
          </a:stretch>
        </p:blipFill>
        <p:spPr>
          <a:xfrm>
            <a:off x="5334000" y="0"/>
            <a:ext cx="6858000" cy="6858000"/>
          </a:xfrm>
          <a:prstGeom prst="rect">
            <a:avLst/>
          </a:prstGeom>
        </p:spPr>
      </p:pic>
    </p:spTree>
    <p:extLst>
      <p:ext uri="{BB962C8B-B14F-4D97-AF65-F5344CB8AC3E}">
        <p14:creationId xmlns:p14="http://schemas.microsoft.com/office/powerpoint/2010/main" val="658825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5721155" cy="523220"/>
          </a:xfrm>
          <a:prstGeom prst="rect">
            <a:avLst/>
          </a:prstGeom>
          <a:noFill/>
        </p:spPr>
        <p:txBody>
          <a:bodyPr wrap="square">
            <a:spAutoFit/>
          </a:bodyPr>
          <a:lstStyle/>
          <a:p>
            <a:r>
              <a:rPr lang="en-US" sz="2800" b="1" dirty="0">
                <a:solidFill>
                  <a:srgbClr val="3999B3"/>
                </a:solidFill>
                <a:latin typeface="Helvetica" pitchFamily="2" charset="0"/>
              </a:rPr>
              <a:t>Before You Exercise</a:t>
            </a:r>
          </a:p>
        </p:txBody>
      </p:sp>
      <p:sp>
        <p:nvSpPr>
          <p:cNvPr id="2" name="Content Placeholder 5">
            <a:extLst>
              <a:ext uri="{FF2B5EF4-FFF2-40B4-BE49-F238E27FC236}">
                <a16:creationId xmlns:a16="http://schemas.microsoft.com/office/drawing/2014/main" id="{9F103012-B46E-62E3-1310-E63D5C6D24A9}"/>
              </a:ext>
            </a:extLst>
          </p:cNvPr>
          <p:cNvSpPr>
            <a:spLocks noGrp="1"/>
          </p:cNvSpPr>
          <p:nvPr>
            <p:ph idx="1"/>
          </p:nvPr>
        </p:nvSpPr>
        <p:spPr>
          <a:xfrm>
            <a:off x="935076" y="2175939"/>
            <a:ext cx="4403455" cy="2664071"/>
          </a:xfrm>
        </p:spPr>
        <p:txBody>
          <a:bodyPr vert="horz" lIns="121899" tIns="60949" rIns="121899" bIns="60949" rtlCol="0" anchor="t">
            <a:noAutofit/>
          </a:bodyPr>
          <a:lstStyle/>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Check with your doctor to find out what kind of exercise is optimal for you or if you have any limitations.</a:t>
            </a:r>
            <a:br>
              <a:rPr lang="en-US" altLang="en-US" sz="2000" dirty="0">
                <a:solidFill>
                  <a:srgbClr val="5B6770"/>
                </a:solidFill>
                <a:latin typeface="Helvetica Light" panose="020B0403020202020204" pitchFamily="34" charset="0"/>
                <a:cs typeface="Open Sans" panose="020B0606030504020204" pitchFamily="34" charset="0"/>
              </a:rPr>
            </a:br>
            <a:endParaRPr lang="en-US" altLang="en-US" sz="2000" dirty="0">
              <a:solidFill>
                <a:srgbClr val="5B6770"/>
              </a:solidFill>
              <a:latin typeface="Helvetica Light" panose="020B0403020202020204" pitchFamily="34" charset="0"/>
              <a:cs typeface="Open Sans" panose="020B0606030504020204" pitchFamily="34" charset="0"/>
            </a:endParaRP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Remember to perform exercise that is within your body’s own limitations and to start small.</a:t>
            </a:r>
          </a:p>
        </p:txBody>
      </p:sp>
      <p:pic>
        <p:nvPicPr>
          <p:cNvPr id="9" name="Picture 8" descr="A picture containing text, sign&#10;&#10;Description automatically generated">
            <a:extLst>
              <a:ext uri="{FF2B5EF4-FFF2-40B4-BE49-F238E27FC236}">
                <a16:creationId xmlns:a16="http://schemas.microsoft.com/office/drawing/2014/main" id="{68B7FF2A-6C05-5EC9-878B-EEA31DD69B7E}"/>
              </a:ext>
            </a:extLst>
          </p:cNvPr>
          <p:cNvPicPr>
            <a:picLocks noChangeAspect="1"/>
          </p:cNvPicPr>
          <p:nvPr/>
        </p:nvPicPr>
        <p:blipFill>
          <a:blip r:embed="rId3"/>
          <a:stretch>
            <a:fillRect/>
          </a:stretch>
        </p:blipFill>
        <p:spPr>
          <a:xfrm>
            <a:off x="1071879" y="5819733"/>
            <a:ext cx="2064925" cy="338971"/>
          </a:xfrm>
          <a:prstGeom prst="rect">
            <a:avLst/>
          </a:prstGeom>
        </p:spPr>
      </p:pic>
      <p:pic>
        <p:nvPicPr>
          <p:cNvPr id="6" name="Picture 5">
            <a:extLst>
              <a:ext uri="{FF2B5EF4-FFF2-40B4-BE49-F238E27FC236}">
                <a16:creationId xmlns:a16="http://schemas.microsoft.com/office/drawing/2014/main" id="{F8A33B65-80A6-4DE3-4854-65198E2BB2F7}"/>
              </a:ext>
            </a:extLst>
          </p:cNvPr>
          <p:cNvPicPr>
            <a:picLocks noChangeAspect="1"/>
          </p:cNvPicPr>
          <p:nvPr/>
        </p:nvPicPr>
        <p:blipFill rotWithShape="1">
          <a:blip r:embed="rId4"/>
          <a:srcRect l="36977" t="23331" r="26763" b="44059"/>
          <a:stretch/>
        </p:blipFill>
        <p:spPr>
          <a:xfrm>
            <a:off x="9895376" y="463917"/>
            <a:ext cx="1811019" cy="1628754"/>
          </a:xfrm>
          <a:prstGeom prst="rect">
            <a:avLst/>
          </a:prstGeom>
        </p:spPr>
      </p:pic>
      <p:pic>
        <p:nvPicPr>
          <p:cNvPr id="7" name="Picture 6">
            <a:extLst>
              <a:ext uri="{FF2B5EF4-FFF2-40B4-BE49-F238E27FC236}">
                <a16:creationId xmlns:a16="http://schemas.microsoft.com/office/drawing/2014/main" id="{B19DE9F0-203D-5EB8-69F0-AC1E2CD8A98A}"/>
              </a:ext>
            </a:extLst>
          </p:cNvPr>
          <p:cNvPicPr>
            <a:picLocks noChangeAspect="1"/>
          </p:cNvPicPr>
          <p:nvPr/>
        </p:nvPicPr>
        <p:blipFill rotWithShape="1">
          <a:blip r:embed="rId4"/>
          <a:srcRect l="36977" t="23331" r="26763" b="64463"/>
          <a:stretch/>
        </p:blipFill>
        <p:spPr>
          <a:xfrm>
            <a:off x="407086" y="6262502"/>
            <a:ext cx="1811019" cy="609639"/>
          </a:xfrm>
          <a:prstGeom prst="rect">
            <a:avLst/>
          </a:prstGeom>
        </p:spPr>
      </p:pic>
      <p:pic>
        <p:nvPicPr>
          <p:cNvPr id="4" name="Picture 3" descr="A person sitting in a hammock&#10;&#10;Description automatically generated with low confidence">
            <a:extLst>
              <a:ext uri="{FF2B5EF4-FFF2-40B4-BE49-F238E27FC236}">
                <a16:creationId xmlns:a16="http://schemas.microsoft.com/office/drawing/2014/main" id="{C8740583-58CE-DD15-D51C-C4720AB8176A}"/>
              </a:ext>
            </a:extLst>
          </p:cNvPr>
          <p:cNvPicPr>
            <a:picLocks noChangeAspect="1"/>
          </p:cNvPicPr>
          <p:nvPr/>
        </p:nvPicPr>
        <p:blipFill>
          <a:blip r:embed="rId5"/>
          <a:stretch>
            <a:fillRect/>
          </a:stretch>
        </p:blipFill>
        <p:spPr>
          <a:xfrm>
            <a:off x="5334000" y="0"/>
            <a:ext cx="6858000" cy="6858000"/>
          </a:xfrm>
          <a:prstGeom prst="rect">
            <a:avLst/>
          </a:prstGeom>
        </p:spPr>
      </p:pic>
    </p:spTree>
    <p:extLst>
      <p:ext uri="{BB962C8B-B14F-4D97-AF65-F5344CB8AC3E}">
        <p14:creationId xmlns:p14="http://schemas.microsoft.com/office/powerpoint/2010/main" val="3701200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254AF8E87D374BA793CEE334396368" ma:contentTypeVersion="5" ma:contentTypeDescription="Create a new document." ma:contentTypeScope="" ma:versionID="086fd37dbfd6878869194df08ee92e8e">
  <xsd:schema xmlns:xsd="http://www.w3.org/2001/XMLSchema" xmlns:xs="http://www.w3.org/2001/XMLSchema" xmlns:p="http://schemas.microsoft.com/office/2006/metadata/properties" xmlns:ns3="0b79e4e3-1d3d-471b-9974-a62997e4437e" xmlns:ns4="61f1183d-8d61-47b3-853b-e2ef37621e74" targetNamespace="http://schemas.microsoft.com/office/2006/metadata/properties" ma:root="true" ma:fieldsID="6b079c8c52ae1cbbedf4f93edb8f514a" ns3:_="" ns4:_="">
    <xsd:import namespace="0b79e4e3-1d3d-471b-9974-a62997e4437e"/>
    <xsd:import namespace="61f1183d-8d61-47b3-853b-e2ef37621e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9e4e3-1d3d-471b-9974-a62997e44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1183d-8d61-47b3-853b-e2ef37621e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914773-738E-4B94-9CDC-B350D9949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9e4e3-1d3d-471b-9974-a62997e4437e"/>
    <ds:schemaRef ds:uri="61f1183d-8d61-47b3-853b-e2ef37621e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BD8CF4-4C8D-4F1D-9953-C61F9E1171BF}">
  <ds:schemaRefs>
    <ds:schemaRef ds:uri="0b79e4e3-1d3d-471b-9974-a62997e4437e"/>
    <ds:schemaRef ds:uri="61f1183d-8d61-47b3-853b-e2ef37621e7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3CAE2537-370D-493B-8CC6-E2FB6B8FC8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1641</TotalTime>
  <Words>2131</Words>
  <Application>Microsoft Office PowerPoint</Application>
  <PresentationFormat>Widescreen</PresentationFormat>
  <Paragraphs>209</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Helvetica</vt:lpstr>
      <vt:lpstr>Helvetica Light</vt:lpstr>
      <vt:lpstr>Helvetica Light</vt:lpstr>
      <vt:lpstr>Merriweather</vt:lpstr>
      <vt:lpstr>Open Sans</vt:lpstr>
      <vt:lpstr>Office Theme</vt:lpstr>
      <vt:lpstr>PowerPoint Presentation</vt:lpstr>
      <vt:lpstr>PowerPoint Presentation</vt:lpstr>
      <vt:lpstr>Stay the Course!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Mauricio Gonzales</dc:creator>
  <cp:lastModifiedBy>Datta, Lalit C</cp:lastModifiedBy>
  <cp:revision>13</cp:revision>
  <dcterms:created xsi:type="dcterms:W3CDTF">2022-07-25T16:11:19Z</dcterms:created>
  <dcterms:modified xsi:type="dcterms:W3CDTF">2024-06-25T19:55:48Z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0x01010014254AF8E87D374BA793CEE334396368</vt:lpwstr>
  </property>
</Properties>
</file>